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256" r:id="rId2"/>
    <p:sldId id="257" r:id="rId3"/>
    <p:sldId id="285" r:id="rId4"/>
    <p:sldId id="294" r:id="rId5"/>
    <p:sldId id="333" r:id="rId6"/>
    <p:sldId id="334" r:id="rId7"/>
    <p:sldId id="335" r:id="rId8"/>
    <p:sldId id="313" r:id="rId9"/>
    <p:sldId id="314" r:id="rId10"/>
    <p:sldId id="291" r:id="rId11"/>
    <p:sldId id="332" r:id="rId12"/>
    <p:sldId id="336" r:id="rId13"/>
    <p:sldId id="337" r:id="rId14"/>
    <p:sldId id="312" r:id="rId15"/>
    <p:sldId id="305" r:id="rId16"/>
    <p:sldId id="316" r:id="rId17"/>
    <p:sldId id="307" r:id="rId18"/>
    <p:sldId id="308" r:id="rId19"/>
    <p:sldId id="293" r:id="rId20"/>
    <p:sldId id="306" r:id="rId21"/>
    <p:sldId id="297" r:id="rId22"/>
    <p:sldId id="309" r:id="rId23"/>
    <p:sldId id="315" r:id="rId24"/>
    <p:sldId id="338" r:id="rId25"/>
    <p:sldId id="339" r:id="rId26"/>
    <p:sldId id="302" r:id="rId27"/>
    <p:sldId id="287" r:id="rId28"/>
    <p:sldId id="318" r:id="rId29"/>
    <p:sldId id="319" r:id="rId30"/>
    <p:sldId id="320" r:id="rId31"/>
    <p:sldId id="321" r:id="rId32"/>
    <p:sldId id="322" r:id="rId33"/>
    <p:sldId id="327" r:id="rId34"/>
    <p:sldId id="331" r:id="rId35"/>
    <p:sldId id="272" r:id="rId36"/>
    <p:sldId id="317" r:id="rId37"/>
    <p:sldId id="304" r:id="rId38"/>
    <p:sldId id="311" r:id="rId39"/>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10"/>
    <a:srgbClr val="006633"/>
    <a:srgbClr val="F8F8F8"/>
    <a:srgbClr val="DDDDDD"/>
    <a:srgbClr val="C0C0C0"/>
    <a:srgbClr val="969696"/>
    <a:srgbClr val="D60000"/>
    <a:srgbClr val="71BB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autoAdjust="0"/>
    <p:restoredTop sz="94737" autoAdjust="0"/>
  </p:normalViewPr>
  <p:slideViewPr>
    <p:cSldViewPr>
      <p:cViewPr varScale="1">
        <p:scale>
          <a:sx n="70" d="100"/>
          <a:sy n="70" d="100"/>
        </p:scale>
        <p:origin x="-114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1" d="100"/>
          <a:sy n="61" d="100"/>
        </p:scale>
        <p:origin x="-1698" y="-78"/>
      </p:cViewPr>
      <p:guideLst>
        <p:guide orient="horz" pos="2928"/>
        <p:guide pos="2208"/>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1"/>
            <a:ext cx="3039666" cy="464205"/>
          </a:xfrm>
          <a:prstGeom prst="rect">
            <a:avLst/>
          </a:prstGeom>
          <a:noFill/>
          <a:ln w="12700" cap="sq">
            <a:noFill/>
            <a:miter lim="800000"/>
            <a:headEnd type="none" w="sm" len="sm"/>
            <a:tailEnd type="none" w="sm" len="sm"/>
          </a:ln>
          <a:effectLst/>
        </p:spPr>
        <p:txBody>
          <a:bodyPr vert="horz" wrap="square" lIns="93157" tIns="46580" rIns="93157" bIns="46580" numCol="1" anchor="t" anchorCtr="0" compatLnSpc="1">
            <a:prstTxWarp prst="textNoShape">
              <a:avLst/>
            </a:prstTxWarp>
          </a:bodyPr>
          <a:lstStyle>
            <a:lvl1pPr defTabSz="931887" eaLnBrk="0" hangingPunct="0">
              <a:defRPr sz="1200"/>
            </a:lvl1pPr>
          </a:lstStyle>
          <a:p>
            <a:endParaRPr lang="en-US"/>
          </a:p>
        </p:txBody>
      </p:sp>
      <p:sp>
        <p:nvSpPr>
          <p:cNvPr id="17411" name="Rectangle 3"/>
          <p:cNvSpPr>
            <a:spLocks noGrp="1" noChangeArrowheads="1"/>
          </p:cNvSpPr>
          <p:nvPr>
            <p:ph type="dt" sz="quarter" idx="1"/>
          </p:nvPr>
        </p:nvSpPr>
        <p:spPr bwMode="auto">
          <a:xfrm>
            <a:off x="3970735" y="1"/>
            <a:ext cx="3039666" cy="464205"/>
          </a:xfrm>
          <a:prstGeom prst="rect">
            <a:avLst/>
          </a:prstGeom>
          <a:noFill/>
          <a:ln w="12700" cap="sq">
            <a:noFill/>
            <a:miter lim="800000"/>
            <a:headEnd type="none" w="sm" len="sm"/>
            <a:tailEnd type="none" w="sm" len="sm"/>
          </a:ln>
          <a:effectLst/>
        </p:spPr>
        <p:txBody>
          <a:bodyPr vert="horz" wrap="square" lIns="93157" tIns="46580" rIns="93157" bIns="46580" numCol="1" anchor="t" anchorCtr="0" compatLnSpc="1">
            <a:prstTxWarp prst="textNoShape">
              <a:avLst/>
            </a:prstTxWarp>
          </a:bodyPr>
          <a:lstStyle>
            <a:lvl1pPr algn="r" defTabSz="931887" eaLnBrk="0" hangingPunct="0">
              <a:defRPr sz="1200"/>
            </a:lvl1pPr>
          </a:lstStyle>
          <a:p>
            <a:endParaRPr lang="en-US"/>
          </a:p>
        </p:txBody>
      </p:sp>
      <p:sp>
        <p:nvSpPr>
          <p:cNvPr id="17412" name="Rectangle 4"/>
          <p:cNvSpPr>
            <a:spLocks noGrp="1" noChangeArrowheads="1"/>
          </p:cNvSpPr>
          <p:nvPr>
            <p:ph type="ftr" sz="quarter" idx="2"/>
          </p:nvPr>
        </p:nvSpPr>
        <p:spPr bwMode="auto">
          <a:xfrm>
            <a:off x="0" y="8832195"/>
            <a:ext cx="3039666" cy="464205"/>
          </a:xfrm>
          <a:prstGeom prst="rect">
            <a:avLst/>
          </a:prstGeom>
          <a:noFill/>
          <a:ln w="12700" cap="sq">
            <a:noFill/>
            <a:miter lim="800000"/>
            <a:headEnd type="none" w="sm" len="sm"/>
            <a:tailEnd type="none" w="sm" len="sm"/>
          </a:ln>
          <a:effectLst/>
        </p:spPr>
        <p:txBody>
          <a:bodyPr vert="horz" wrap="square" lIns="93157" tIns="46580" rIns="93157" bIns="46580" numCol="1" anchor="b" anchorCtr="0" compatLnSpc="1">
            <a:prstTxWarp prst="textNoShape">
              <a:avLst/>
            </a:prstTxWarp>
          </a:bodyPr>
          <a:lstStyle>
            <a:lvl1pPr defTabSz="931887" eaLnBrk="0" hangingPunct="0">
              <a:defRPr sz="1200"/>
            </a:lvl1pPr>
          </a:lstStyle>
          <a:p>
            <a:endParaRPr lang="en-US"/>
          </a:p>
        </p:txBody>
      </p:sp>
      <p:sp>
        <p:nvSpPr>
          <p:cNvPr id="17413" name="Rectangle 5"/>
          <p:cNvSpPr>
            <a:spLocks noGrp="1" noChangeArrowheads="1"/>
          </p:cNvSpPr>
          <p:nvPr>
            <p:ph type="sldNum" sz="quarter" idx="3"/>
          </p:nvPr>
        </p:nvSpPr>
        <p:spPr bwMode="auto">
          <a:xfrm>
            <a:off x="3970735" y="8832195"/>
            <a:ext cx="3039666" cy="464205"/>
          </a:xfrm>
          <a:prstGeom prst="rect">
            <a:avLst/>
          </a:prstGeom>
          <a:noFill/>
          <a:ln w="12700" cap="sq">
            <a:noFill/>
            <a:miter lim="800000"/>
            <a:headEnd type="none" w="sm" len="sm"/>
            <a:tailEnd type="none" w="sm" len="sm"/>
          </a:ln>
          <a:effectLst/>
        </p:spPr>
        <p:txBody>
          <a:bodyPr vert="horz" wrap="square" lIns="93157" tIns="46580" rIns="93157" bIns="46580" numCol="1" anchor="b" anchorCtr="0" compatLnSpc="1">
            <a:prstTxWarp prst="textNoShape">
              <a:avLst/>
            </a:prstTxWarp>
          </a:bodyPr>
          <a:lstStyle>
            <a:lvl1pPr algn="r" defTabSz="931887" eaLnBrk="0" hangingPunct="0">
              <a:defRPr sz="1200"/>
            </a:lvl1pPr>
          </a:lstStyle>
          <a:p>
            <a:fld id="{C89C7B38-299B-45EE-8EAA-05DE5D6CF0C1}" type="slidenum">
              <a:rPr lang="en-US"/>
              <a:pPr/>
              <a:t>‹#›</a:t>
            </a:fld>
            <a:endParaRPr lang="en-US"/>
          </a:p>
        </p:txBody>
      </p:sp>
    </p:spTree>
    <p:extLst>
      <p:ext uri="{BB962C8B-B14F-4D97-AF65-F5344CB8AC3E}">
        <p14:creationId xmlns:p14="http://schemas.microsoft.com/office/powerpoint/2010/main" val="16298032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1"/>
            <a:ext cx="3039666" cy="464205"/>
          </a:xfrm>
          <a:prstGeom prst="rect">
            <a:avLst/>
          </a:prstGeom>
          <a:noFill/>
          <a:ln w="12700" cap="sq">
            <a:noFill/>
            <a:miter lim="800000"/>
            <a:headEnd type="none" w="sm" len="sm"/>
            <a:tailEnd type="none" w="sm" len="sm"/>
          </a:ln>
          <a:effectLst/>
        </p:spPr>
        <p:txBody>
          <a:bodyPr vert="horz" wrap="square" lIns="93157" tIns="46580" rIns="93157" bIns="46580" numCol="1" anchor="t" anchorCtr="0" compatLnSpc="1">
            <a:prstTxWarp prst="textNoShape">
              <a:avLst/>
            </a:prstTxWarp>
          </a:bodyPr>
          <a:lstStyle>
            <a:lvl1pPr defTabSz="931887" eaLnBrk="0" hangingPunct="0">
              <a:defRPr sz="1200"/>
            </a:lvl1pPr>
          </a:lstStyle>
          <a:p>
            <a:endParaRPr lang="en-US"/>
          </a:p>
        </p:txBody>
      </p:sp>
      <p:sp>
        <p:nvSpPr>
          <p:cNvPr id="2051" name="Rectangle 3"/>
          <p:cNvSpPr>
            <a:spLocks noGrp="1" noRot="1" noChangeAspect="1" noChangeArrowheads="1"/>
          </p:cNvSpPr>
          <p:nvPr>
            <p:ph type="sldImg" idx="2"/>
          </p:nvPr>
        </p:nvSpPr>
        <p:spPr bwMode="auto">
          <a:xfrm>
            <a:off x="1181100" y="696913"/>
            <a:ext cx="4649788" cy="3487737"/>
          </a:xfrm>
          <a:prstGeom prst="rect">
            <a:avLst/>
          </a:prstGeom>
          <a:noFill/>
          <a:ln w="9525">
            <a:solidFill>
              <a:srgbClr val="000000"/>
            </a:solidFill>
            <a:miter lim="800000"/>
            <a:headEnd/>
            <a:tailEnd/>
          </a:ln>
        </p:spPr>
      </p:sp>
      <p:sp>
        <p:nvSpPr>
          <p:cNvPr id="2052" name="Rectangle 4"/>
          <p:cNvSpPr>
            <a:spLocks noGrp="1" noChangeArrowheads="1"/>
          </p:cNvSpPr>
          <p:nvPr>
            <p:ph type="body" sz="quarter" idx="3"/>
          </p:nvPr>
        </p:nvSpPr>
        <p:spPr bwMode="auto">
          <a:xfrm>
            <a:off x="935634" y="4416098"/>
            <a:ext cx="5139134" cy="4183995"/>
          </a:xfrm>
          <a:prstGeom prst="rect">
            <a:avLst/>
          </a:prstGeom>
          <a:noFill/>
          <a:ln w="12700" cap="sq">
            <a:noFill/>
            <a:miter lim="800000"/>
            <a:headEnd type="none" w="sm" len="sm"/>
            <a:tailEnd type="none" w="sm" len="sm"/>
          </a:ln>
          <a:effectLst/>
        </p:spPr>
        <p:txBody>
          <a:bodyPr vert="horz" wrap="square" lIns="93157" tIns="46580" rIns="93157" bIns="4658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3" name="Rectangle 5"/>
          <p:cNvSpPr>
            <a:spLocks noGrp="1" noChangeArrowheads="1"/>
          </p:cNvSpPr>
          <p:nvPr>
            <p:ph type="dt" idx="1"/>
          </p:nvPr>
        </p:nvSpPr>
        <p:spPr bwMode="auto">
          <a:xfrm>
            <a:off x="3970735" y="1"/>
            <a:ext cx="3039666" cy="464205"/>
          </a:xfrm>
          <a:prstGeom prst="rect">
            <a:avLst/>
          </a:prstGeom>
          <a:noFill/>
          <a:ln w="12700" cap="sq">
            <a:noFill/>
            <a:miter lim="800000"/>
            <a:headEnd type="none" w="sm" len="sm"/>
            <a:tailEnd type="none" w="sm" len="sm"/>
          </a:ln>
          <a:effectLst/>
        </p:spPr>
        <p:txBody>
          <a:bodyPr vert="horz" wrap="square" lIns="93157" tIns="46580" rIns="93157" bIns="46580" numCol="1" anchor="t" anchorCtr="0" compatLnSpc="1">
            <a:prstTxWarp prst="textNoShape">
              <a:avLst/>
            </a:prstTxWarp>
          </a:bodyPr>
          <a:lstStyle>
            <a:lvl1pPr algn="r" defTabSz="931887" eaLnBrk="0" hangingPunct="0">
              <a:defRPr sz="1200"/>
            </a:lvl1pPr>
          </a:lstStyle>
          <a:p>
            <a:endParaRPr lang="en-US"/>
          </a:p>
        </p:txBody>
      </p:sp>
      <p:sp>
        <p:nvSpPr>
          <p:cNvPr id="2054" name="Rectangle 6"/>
          <p:cNvSpPr>
            <a:spLocks noGrp="1" noChangeArrowheads="1"/>
          </p:cNvSpPr>
          <p:nvPr>
            <p:ph type="ftr" sz="quarter" idx="4"/>
          </p:nvPr>
        </p:nvSpPr>
        <p:spPr bwMode="auto">
          <a:xfrm>
            <a:off x="0" y="8832195"/>
            <a:ext cx="3039666" cy="464205"/>
          </a:xfrm>
          <a:prstGeom prst="rect">
            <a:avLst/>
          </a:prstGeom>
          <a:noFill/>
          <a:ln w="12700" cap="sq">
            <a:noFill/>
            <a:miter lim="800000"/>
            <a:headEnd type="none" w="sm" len="sm"/>
            <a:tailEnd type="none" w="sm" len="sm"/>
          </a:ln>
          <a:effectLst/>
        </p:spPr>
        <p:txBody>
          <a:bodyPr vert="horz" wrap="square" lIns="93157" tIns="46580" rIns="93157" bIns="46580" numCol="1" anchor="b" anchorCtr="0" compatLnSpc="1">
            <a:prstTxWarp prst="textNoShape">
              <a:avLst/>
            </a:prstTxWarp>
          </a:bodyPr>
          <a:lstStyle>
            <a:lvl1pPr defTabSz="931887" eaLnBrk="0" hangingPunct="0">
              <a:defRPr sz="1200"/>
            </a:lvl1pPr>
          </a:lstStyle>
          <a:p>
            <a:endParaRPr lang="en-US"/>
          </a:p>
        </p:txBody>
      </p:sp>
      <p:sp>
        <p:nvSpPr>
          <p:cNvPr id="2055" name="Rectangle 7"/>
          <p:cNvSpPr>
            <a:spLocks noGrp="1" noChangeArrowheads="1"/>
          </p:cNvSpPr>
          <p:nvPr>
            <p:ph type="sldNum" sz="quarter" idx="5"/>
          </p:nvPr>
        </p:nvSpPr>
        <p:spPr bwMode="auto">
          <a:xfrm>
            <a:off x="3970735" y="8832195"/>
            <a:ext cx="3039666" cy="464205"/>
          </a:xfrm>
          <a:prstGeom prst="rect">
            <a:avLst/>
          </a:prstGeom>
          <a:noFill/>
          <a:ln w="12700" cap="sq">
            <a:noFill/>
            <a:miter lim="800000"/>
            <a:headEnd type="none" w="sm" len="sm"/>
            <a:tailEnd type="none" w="sm" len="sm"/>
          </a:ln>
          <a:effectLst/>
        </p:spPr>
        <p:txBody>
          <a:bodyPr vert="horz" wrap="square" lIns="93157" tIns="46580" rIns="93157" bIns="46580" numCol="1" anchor="b" anchorCtr="0" compatLnSpc="1">
            <a:prstTxWarp prst="textNoShape">
              <a:avLst/>
            </a:prstTxWarp>
          </a:bodyPr>
          <a:lstStyle>
            <a:lvl1pPr algn="r" defTabSz="931887" eaLnBrk="0" hangingPunct="0">
              <a:defRPr sz="1200"/>
            </a:lvl1pPr>
          </a:lstStyle>
          <a:p>
            <a:fld id="{F3674B17-0172-4D40-B27D-8C475056EF6E}" type="slidenum">
              <a:rPr lang="en-US"/>
              <a:pPr/>
              <a:t>‹#›</a:t>
            </a:fld>
            <a:endParaRPr lang="en-US"/>
          </a:p>
        </p:txBody>
      </p:sp>
    </p:spTree>
    <p:extLst>
      <p:ext uri="{BB962C8B-B14F-4D97-AF65-F5344CB8AC3E}">
        <p14:creationId xmlns:p14="http://schemas.microsoft.com/office/powerpoint/2010/main" val="289140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85" name="Rectangle 13"/>
          <p:cNvSpPr>
            <a:spLocks noGrp="1" noChangeArrowheads="1"/>
          </p:cNvSpPr>
          <p:nvPr>
            <p:ph type="ctrTitle" sz="quarter"/>
          </p:nvPr>
        </p:nvSpPr>
        <p:spPr>
          <a:xfrm>
            <a:off x="685800" y="981075"/>
            <a:ext cx="7772400" cy="1143000"/>
          </a:xfrm>
        </p:spPr>
        <p:txBody>
          <a:bodyPr/>
          <a:lstStyle>
            <a:lvl1pPr algn="ctr">
              <a:defRPr/>
            </a:lvl1pPr>
          </a:lstStyle>
          <a:p>
            <a:r>
              <a:rPr lang="en-US"/>
              <a:t>Click to edit Master title style</a:t>
            </a:r>
          </a:p>
        </p:txBody>
      </p:sp>
      <p:sp>
        <p:nvSpPr>
          <p:cNvPr id="3086" name="Rectangle 14"/>
          <p:cNvSpPr>
            <a:spLocks noGrp="1" noChangeArrowheads="1"/>
          </p:cNvSpPr>
          <p:nvPr>
            <p:ph type="subTitle" sz="quarter" idx="1"/>
          </p:nvPr>
        </p:nvSpPr>
        <p:spPr>
          <a:xfrm>
            <a:off x="1371600" y="2817813"/>
            <a:ext cx="6400800" cy="1295400"/>
          </a:xfrm>
        </p:spPr>
        <p:txBody>
          <a:bodyPr/>
          <a:lstStyle>
            <a:lvl1pPr marL="0" indent="0" algn="ctr">
              <a:buFont typeface="Wingdings" pitchFamily="2" charset="2"/>
              <a:buNone/>
              <a:defRPr/>
            </a:lvl1pPr>
          </a:lstStyle>
          <a:p>
            <a:r>
              <a:rPr lang="en-US"/>
              <a:t>Click to edit Master subtitle style</a:t>
            </a:r>
          </a:p>
        </p:txBody>
      </p:sp>
      <p:grpSp>
        <p:nvGrpSpPr>
          <p:cNvPr id="3092" name="Group 20"/>
          <p:cNvGrpSpPr>
            <a:grpSpLocks/>
          </p:cNvGrpSpPr>
          <p:nvPr userDrawn="1"/>
        </p:nvGrpSpPr>
        <p:grpSpPr bwMode="auto">
          <a:xfrm>
            <a:off x="989013" y="2276475"/>
            <a:ext cx="7310437" cy="107950"/>
            <a:chOff x="623" y="1434"/>
            <a:chExt cx="4605" cy="68"/>
          </a:xfrm>
        </p:grpSpPr>
        <p:sp>
          <p:nvSpPr>
            <p:cNvPr id="3090" name="Line 18"/>
            <p:cNvSpPr>
              <a:spLocks noChangeShapeType="1"/>
            </p:cNvSpPr>
            <p:nvPr userDrawn="1"/>
          </p:nvSpPr>
          <p:spPr bwMode="auto">
            <a:xfrm>
              <a:off x="623" y="1434"/>
              <a:ext cx="4604" cy="0"/>
            </a:xfrm>
            <a:prstGeom prst="line">
              <a:avLst/>
            </a:prstGeom>
            <a:noFill/>
            <a:ln w="57150" cap="sq">
              <a:solidFill>
                <a:srgbClr val="D60000"/>
              </a:solidFill>
              <a:round/>
              <a:headEnd type="none" w="sm" len="sm"/>
              <a:tailEnd type="none" w="sm" len="sm"/>
            </a:ln>
            <a:effectLst/>
          </p:spPr>
          <p:txBody>
            <a:bodyPr/>
            <a:lstStyle/>
            <a:p>
              <a:endParaRPr lang="en-US"/>
            </a:p>
          </p:txBody>
        </p:sp>
        <p:sp>
          <p:nvSpPr>
            <p:cNvPr id="3091" name="Line 19"/>
            <p:cNvSpPr>
              <a:spLocks noChangeShapeType="1"/>
            </p:cNvSpPr>
            <p:nvPr userDrawn="1"/>
          </p:nvSpPr>
          <p:spPr bwMode="auto">
            <a:xfrm>
              <a:off x="624" y="1502"/>
              <a:ext cx="4604" cy="0"/>
            </a:xfrm>
            <a:prstGeom prst="line">
              <a:avLst/>
            </a:prstGeom>
            <a:noFill/>
            <a:ln w="57150" cap="sq">
              <a:solidFill>
                <a:schemeClr val="bg2"/>
              </a:solidFill>
              <a:round/>
              <a:headEnd type="none" w="sm" len="sm"/>
              <a:tailEnd type="none" w="sm" len="sm"/>
            </a:ln>
            <a:effectLst/>
          </p:spPr>
          <p:txBody>
            <a:bodyPr/>
            <a:lstStyle/>
            <a:p>
              <a:endParaRPr lang="en-US"/>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CE1C8D4-9BC3-4897-AE0C-CCE482E9AEC1}"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97563" y="228600"/>
            <a:ext cx="1808162" cy="4508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68313" y="228600"/>
            <a:ext cx="5276850" cy="4508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32709DEB-73D7-4B46-9664-ABDFCF12C202}"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73075" y="228600"/>
            <a:ext cx="7086600" cy="122078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68313" y="1449388"/>
            <a:ext cx="7237412" cy="3287712"/>
          </a:xfrm>
        </p:spPr>
        <p:txBody>
          <a:bodyPr/>
          <a:lstStyle/>
          <a:p>
            <a:endParaRPr lang="en-US"/>
          </a:p>
        </p:txBody>
      </p:sp>
      <p:sp>
        <p:nvSpPr>
          <p:cNvPr id="4" name="Slide Number Placeholder 3"/>
          <p:cNvSpPr>
            <a:spLocks noGrp="1"/>
          </p:cNvSpPr>
          <p:nvPr>
            <p:ph type="sldNum" sz="quarter" idx="10"/>
          </p:nvPr>
        </p:nvSpPr>
        <p:spPr>
          <a:xfrm>
            <a:off x="3492500" y="6400800"/>
            <a:ext cx="1905000" cy="457200"/>
          </a:xfrm>
        </p:spPr>
        <p:txBody>
          <a:bodyPr/>
          <a:lstStyle>
            <a:lvl1pPr>
              <a:defRPr/>
            </a:lvl1pPr>
          </a:lstStyle>
          <a:p>
            <a:fld id="{D28DE7AF-1E4A-450C-9455-3DAA1C22726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FB6B75F-48BE-48CC-9A53-A08950F73C86}"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9F10326B-1C56-4A48-937C-27D1FBE612AF}"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68313" y="1449388"/>
            <a:ext cx="3541712" cy="3287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62425" y="1449388"/>
            <a:ext cx="3543300" cy="3287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F226E75A-234F-45F3-A447-1BB9598A13E2}"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9FEDFBC7-9BC6-4DD9-BA25-AECFA8322772}"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6AC4B83C-6B81-4301-970F-6494872F64C6}"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ED24CE6F-A8C0-4BBC-B42B-CC181F8E9355}"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9CC9884C-E577-4AF2-ADAE-6F9678CF9DA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BC45309E-B1F3-425B-A802-4DF573DDA43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37" name="Rectangle 13"/>
          <p:cNvSpPr>
            <a:spLocks noGrp="1" noChangeArrowheads="1"/>
          </p:cNvSpPr>
          <p:nvPr>
            <p:ph type="title"/>
          </p:nvPr>
        </p:nvSpPr>
        <p:spPr bwMode="auto">
          <a:xfrm>
            <a:off x="473075" y="228600"/>
            <a:ext cx="7086600" cy="1220788"/>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8" name="Rectangle 14"/>
          <p:cNvSpPr>
            <a:spLocks noGrp="1" noChangeArrowheads="1"/>
          </p:cNvSpPr>
          <p:nvPr>
            <p:ph type="body" idx="1"/>
          </p:nvPr>
        </p:nvSpPr>
        <p:spPr bwMode="auto">
          <a:xfrm>
            <a:off x="468313" y="1449388"/>
            <a:ext cx="7237412" cy="3287712"/>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41" name="Rectangle 17"/>
          <p:cNvSpPr>
            <a:spLocks noGrp="1" noChangeArrowheads="1"/>
          </p:cNvSpPr>
          <p:nvPr>
            <p:ph type="sldNum" sz="quarter" idx="4"/>
          </p:nvPr>
        </p:nvSpPr>
        <p:spPr bwMode="auto">
          <a:xfrm>
            <a:off x="3492500" y="64008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2000">
                <a:solidFill>
                  <a:srgbClr val="002010"/>
                </a:solidFill>
                <a:latin typeface="Arial Rounded MT Bold" pitchFamily="34" charset="0"/>
              </a:defRPr>
            </a:lvl1pPr>
          </a:lstStyle>
          <a:p>
            <a:fld id="{B2A44424-A58F-42FA-A032-BBA7CF2D4558}" type="slidenum">
              <a:rPr lang="en-US"/>
              <a:pPr/>
              <a:t>‹#›</a:t>
            </a:fld>
            <a:endParaRPr lang="en-US"/>
          </a:p>
        </p:txBody>
      </p:sp>
      <p:grpSp>
        <p:nvGrpSpPr>
          <p:cNvPr id="1042" name="Group 18"/>
          <p:cNvGrpSpPr>
            <a:grpSpLocks/>
          </p:cNvGrpSpPr>
          <p:nvPr userDrawn="1"/>
        </p:nvGrpSpPr>
        <p:grpSpPr bwMode="auto">
          <a:xfrm>
            <a:off x="468313" y="1304925"/>
            <a:ext cx="7310437" cy="107950"/>
            <a:chOff x="623" y="1434"/>
            <a:chExt cx="4605" cy="68"/>
          </a:xfrm>
        </p:grpSpPr>
        <p:sp>
          <p:nvSpPr>
            <p:cNvPr id="1043" name="Line 19"/>
            <p:cNvSpPr>
              <a:spLocks noChangeShapeType="1"/>
            </p:cNvSpPr>
            <p:nvPr userDrawn="1"/>
          </p:nvSpPr>
          <p:spPr bwMode="auto">
            <a:xfrm>
              <a:off x="623" y="1434"/>
              <a:ext cx="4604" cy="0"/>
            </a:xfrm>
            <a:prstGeom prst="line">
              <a:avLst/>
            </a:prstGeom>
            <a:noFill/>
            <a:ln w="57150" cap="sq">
              <a:solidFill>
                <a:srgbClr val="D60000"/>
              </a:solidFill>
              <a:round/>
              <a:headEnd type="none" w="sm" len="sm"/>
              <a:tailEnd type="none" w="sm" len="sm"/>
            </a:ln>
            <a:effectLst/>
          </p:spPr>
          <p:txBody>
            <a:bodyPr/>
            <a:lstStyle/>
            <a:p>
              <a:endParaRPr lang="en-US"/>
            </a:p>
          </p:txBody>
        </p:sp>
        <p:sp>
          <p:nvSpPr>
            <p:cNvPr id="1044" name="Line 20"/>
            <p:cNvSpPr>
              <a:spLocks noChangeShapeType="1"/>
            </p:cNvSpPr>
            <p:nvPr userDrawn="1"/>
          </p:nvSpPr>
          <p:spPr bwMode="auto">
            <a:xfrm>
              <a:off x="624" y="1502"/>
              <a:ext cx="4604" cy="0"/>
            </a:xfrm>
            <a:prstGeom prst="line">
              <a:avLst/>
            </a:prstGeom>
            <a:noFill/>
            <a:ln w="57150" cap="sq">
              <a:solidFill>
                <a:schemeClr val="bg2"/>
              </a:solidFill>
              <a:round/>
              <a:headEnd type="none" w="sm" len="sm"/>
              <a:tailEnd type="none" w="sm" len="sm"/>
            </a:ln>
            <a:effectLst/>
          </p:spPr>
          <p:txBody>
            <a:bodyPr/>
            <a:lstStyle/>
            <a:p>
              <a:endParaRPr lang="en-US"/>
            </a:p>
          </p:txBody>
        </p:sp>
      </p:gr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rtl="0" fontAlgn="base">
        <a:spcBef>
          <a:spcPct val="0"/>
        </a:spcBef>
        <a:spcAft>
          <a:spcPct val="0"/>
        </a:spcAft>
        <a:defRPr sz="4400">
          <a:solidFill>
            <a:srgbClr val="002010"/>
          </a:solidFill>
          <a:latin typeface="+mj-lt"/>
          <a:ea typeface="+mj-ea"/>
          <a:cs typeface="+mj-cs"/>
        </a:defRPr>
      </a:lvl1pPr>
      <a:lvl2pPr algn="l" rtl="0" fontAlgn="base">
        <a:spcBef>
          <a:spcPct val="0"/>
        </a:spcBef>
        <a:spcAft>
          <a:spcPct val="0"/>
        </a:spcAft>
        <a:defRPr sz="4400">
          <a:solidFill>
            <a:srgbClr val="002010"/>
          </a:solidFill>
          <a:latin typeface="Berlin Sans FB" pitchFamily="34" charset="0"/>
        </a:defRPr>
      </a:lvl2pPr>
      <a:lvl3pPr algn="l" rtl="0" fontAlgn="base">
        <a:spcBef>
          <a:spcPct val="0"/>
        </a:spcBef>
        <a:spcAft>
          <a:spcPct val="0"/>
        </a:spcAft>
        <a:defRPr sz="4400">
          <a:solidFill>
            <a:srgbClr val="002010"/>
          </a:solidFill>
          <a:latin typeface="Berlin Sans FB" pitchFamily="34" charset="0"/>
        </a:defRPr>
      </a:lvl3pPr>
      <a:lvl4pPr algn="l" rtl="0" fontAlgn="base">
        <a:spcBef>
          <a:spcPct val="0"/>
        </a:spcBef>
        <a:spcAft>
          <a:spcPct val="0"/>
        </a:spcAft>
        <a:defRPr sz="4400">
          <a:solidFill>
            <a:srgbClr val="002010"/>
          </a:solidFill>
          <a:latin typeface="Berlin Sans FB" pitchFamily="34" charset="0"/>
        </a:defRPr>
      </a:lvl4pPr>
      <a:lvl5pPr algn="l" rtl="0" fontAlgn="base">
        <a:spcBef>
          <a:spcPct val="0"/>
        </a:spcBef>
        <a:spcAft>
          <a:spcPct val="0"/>
        </a:spcAft>
        <a:defRPr sz="4400">
          <a:solidFill>
            <a:srgbClr val="002010"/>
          </a:solidFill>
          <a:latin typeface="Berlin Sans FB" pitchFamily="34" charset="0"/>
        </a:defRPr>
      </a:lvl5pPr>
      <a:lvl6pPr marL="457200" algn="l" rtl="0" fontAlgn="base">
        <a:spcBef>
          <a:spcPct val="0"/>
        </a:spcBef>
        <a:spcAft>
          <a:spcPct val="0"/>
        </a:spcAft>
        <a:defRPr sz="4400">
          <a:solidFill>
            <a:srgbClr val="002010"/>
          </a:solidFill>
          <a:latin typeface="Berlin Sans FB" pitchFamily="34" charset="0"/>
        </a:defRPr>
      </a:lvl6pPr>
      <a:lvl7pPr marL="914400" algn="l" rtl="0" fontAlgn="base">
        <a:spcBef>
          <a:spcPct val="0"/>
        </a:spcBef>
        <a:spcAft>
          <a:spcPct val="0"/>
        </a:spcAft>
        <a:defRPr sz="4400">
          <a:solidFill>
            <a:srgbClr val="002010"/>
          </a:solidFill>
          <a:latin typeface="Berlin Sans FB" pitchFamily="34" charset="0"/>
        </a:defRPr>
      </a:lvl7pPr>
      <a:lvl8pPr marL="1371600" algn="l" rtl="0" fontAlgn="base">
        <a:spcBef>
          <a:spcPct val="0"/>
        </a:spcBef>
        <a:spcAft>
          <a:spcPct val="0"/>
        </a:spcAft>
        <a:defRPr sz="4400">
          <a:solidFill>
            <a:srgbClr val="002010"/>
          </a:solidFill>
          <a:latin typeface="Berlin Sans FB" pitchFamily="34" charset="0"/>
        </a:defRPr>
      </a:lvl8pPr>
      <a:lvl9pPr marL="1828800" algn="l" rtl="0" fontAlgn="base">
        <a:spcBef>
          <a:spcPct val="0"/>
        </a:spcBef>
        <a:spcAft>
          <a:spcPct val="0"/>
        </a:spcAft>
        <a:defRPr sz="4400">
          <a:solidFill>
            <a:srgbClr val="002010"/>
          </a:solidFill>
          <a:latin typeface="Berlin Sans FB" pitchFamily="34" charset="0"/>
        </a:defRPr>
      </a:lvl9pPr>
    </p:titleStyle>
    <p:bodyStyle>
      <a:lvl1pPr marL="342900" indent="-342900" algn="l" rtl="0" fontAlgn="base">
        <a:spcBef>
          <a:spcPct val="20000"/>
        </a:spcBef>
        <a:spcAft>
          <a:spcPct val="0"/>
        </a:spcAft>
        <a:buClr>
          <a:schemeClr val="tx2"/>
        </a:buClr>
        <a:buSzPct val="90000"/>
        <a:buFont typeface="Wingdings" pitchFamily="2" charset="2"/>
        <a:buChar char="Ú"/>
        <a:defRPr sz="3200">
          <a:solidFill>
            <a:srgbClr val="002010"/>
          </a:solidFill>
          <a:latin typeface="+mn-lt"/>
          <a:ea typeface="+mn-ea"/>
          <a:cs typeface="+mn-cs"/>
        </a:defRPr>
      </a:lvl1pPr>
      <a:lvl2pPr marL="742950" indent="-285750" algn="l" rtl="0" fontAlgn="base">
        <a:spcBef>
          <a:spcPct val="20000"/>
        </a:spcBef>
        <a:spcAft>
          <a:spcPct val="0"/>
        </a:spcAft>
        <a:buChar char="–"/>
        <a:defRPr sz="2800">
          <a:solidFill>
            <a:srgbClr val="002010"/>
          </a:solidFill>
          <a:latin typeface="+mn-lt"/>
        </a:defRPr>
      </a:lvl2pPr>
      <a:lvl3pPr marL="1143000" indent="-228600" algn="l" rtl="0" fontAlgn="base">
        <a:spcBef>
          <a:spcPct val="20000"/>
        </a:spcBef>
        <a:spcAft>
          <a:spcPct val="0"/>
        </a:spcAft>
        <a:buChar char="•"/>
        <a:defRPr sz="2400">
          <a:solidFill>
            <a:srgbClr val="002010"/>
          </a:solidFill>
          <a:latin typeface="+mn-lt"/>
        </a:defRPr>
      </a:lvl3pPr>
      <a:lvl4pPr marL="1600200" indent="-228600" algn="l" rtl="0" fontAlgn="base">
        <a:spcBef>
          <a:spcPct val="20000"/>
        </a:spcBef>
        <a:spcAft>
          <a:spcPct val="0"/>
        </a:spcAft>
        <a:buChar char="–"/>
        <a:defRPr sz="2000">
          <a:solidFill>
            <a:srgbClr val="002010"/>
          </a:solidFill>
          <a:latin typeface="+mn-lt"/>
        </a:defRPr>
      </a:lvl4pPr>
      <a:lvl5pPr marL="2057400" indent="-228600" algn="l" rtl="0" fontAlgn="base">
        <a:spcBef>
          <a:spcPct val="20000"/>
        </a:spcBef>
        <a:spcAft>
          <a:spcPct val="0"/>
        </a:spcAft>
        <a:buChar char="•"/>
        <a:defRPr sz="2000">
          <a:solidFill>
            <a:srgbClr val="002010"/>
          </a:solidFill>
          <a:latin typeface="+mn-lt"/>
        </a:defRPr>
      </a:lvl5pPr>
      <a:lvl6pPr marL="2514600" indent="-228600" algn="l" rtl="0" fontAlgn="base">
        <a:spcBef>
          <a:spcPct val="20000"/>
        </a:spcBef>
        <a:spcAft>
          <a:spcPct val="0"/>
        </a:spcAft>
        <a:buChar char="•"/>
        <a:defRPr sz="2000">
          <a:solidFill>
            <a:srgbClr val="002010"/>
          </a:solidFill>
          <a:latin typeface="+mn-lt"/>
        </a:defRPr>
      </a:lvl6pPr>
      <a:lvl7pPr marL="2971800" indent="-228600" algn="l" rtl="0" fontAlgn="base">
        <a:spcBef>
          <a:spcPct val="20000"/>
        </a:spcBef>
        <a:spcAft>
          <a:spcPct val="0"/>
        </a:spcAft>
        <a:buChar char="•"/>
        <a:defRPr sz="2000">
          <a:solidFill>
            <a:srgbClr val="002010"/>
          </a:solidFill>
          <a:latin typeface="+mn-lt"/>
        </a:defRPr>
      </a:lvl7pPr>
      <a:lvl8pPr marL="3429000" indent="-228600" algn="l" rtl="0" fontAlgn="base">
        <a:spcBef>
          <a:spcPct val="20000"/>
        </a:spcBef>
        <a:spcAft>
          <a:spcPct val="0"/>
        </a:spcAft>
        <a:buChar char="•"/>
        <a:defRPr sz="2000">
          <a:solidFill>
            <a:srgbClr val="002010"/>
          </a:solidFill>
          <a:latin typeface="+mn-lt"/>
        </a:defRPr>
      </a:lvl8pPr>
      <a:lvl9pPr marL="3886200" indent="-228600" algn="l" rtl="0" fontAlgn="base">
        <a:spcBef>
          <a:spcPct val="20000"/>
        </a:spcBef>
        <a:spcAft>
          <a:spcPct val="0"/>
        </a:spcAft>
        <a:buChar char="•"/>
        <a:defRPr sz="2000">
          <a:solidFill>
            <a:srgbClr val="00201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file:///C:\Documents%20and%20Settings\alafave\Local%20Settings\LTAD\LTAD_TD\Video\So%20You're%20Telling%20Me%20There's%20a%20Chance.MPE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ctrTitle" sz="quarter"/>
          </p:nvPr>
        </p:nvSpPr>
        <p:spPr>
          <a:xfrm>
            <a:off x="685800" y="765175"/>
            <a:ext cx="7739063" cy="1358900"/>
          </a:xfrm>
        </p:spPr>
        <p:txBody>
          <a:bodyPr/>
          <a:lstStyle/>
          <a:p>
            <a:r>
              <a:rPr lang="en-US" sz="4800" dirty="0"/>
              <a:t>Hockey Canada </a:t>
            </a:r>
            <a:br>
              <a:rPr lang="en-US" sz="4800" dirty="0"/>
            </a:br>
            <a:r>
              <a:rPr lang="en-US" sz="3600" i="1" dirty="0" smtClean="0"/>
              <a:t>Development Programs</a:t>
            </a:r>
            <a:endParaRPr lang="en-US" sz="3600" i="1" dirty="0"/>
          </a:p>
        </p:txBody>
      </p:sp>
      <p:sp>
        <p:nvSpPr>
          <p:cNvPr id="4101" name="Rectangle 5"/>
          <p:cNvSpPr>
            <a:spLocks noGrp="1" noChangeArrowheads="1"/>
          </p:cNvSpPr>
          <p:nvPr>
            <p:ph type="subTitle" sz="quarter" idx="1"/>
          </p:nvPr>
        </p:nvSpPr>
        <p:spPr>
          <a:xfrm>
            <a:off x="1008063" y="2817813"/>
            <a:ext cx="7308850" cy="1979612"/>
          </a:xfrm>
        </p:spPr>
        <p:txBody>
          <a:bodyPr/>
          <a:lstStyle/>
          <a:p>
            <a:r>
              <a:rPr lang="en-US" i="1" dirty="0" smtClean="0"/>
              <a:t>Long Term Player Development Programming  Framework</a:t>
            </a:r>
            <a:endParaRPr lang="en-US" i="1" dirty="0"/>
          </a:p>
          <a:p>
            <a:pPr>
              <a:buFontTx/>
              <a:buChar char="-"/>
            </a:pPr>
            <a:r>
              <a:rPr lang="en-US" i="1" dirty="0" smtClean="0"/>
              <a:t> </a:t>
            </a:r>
          </a:p>
          <a:p>
            <a:endParaRPr lang="en-US" sz="2000" i="1" dirty="0"/>
          </a:p>
        </p:txBody>
      </p:sp>
      <p:pic>
        <p:nvPicPr>
          <p:cNvPr id="4" name="Picture 48" descr="HC REG CENTRES"/>
          <p:cNvPicPr>
            <a:picLocks noChangeAspect="1" noChangeArrowheads="1"/>
          </p:cNvPicPr>
          <p:nvPr/>
        </p:nvPicPr>
        <p:blipFill>
          <a:blip r:embed="rId2" cstate="print"/>
          <a:srcRect/>
          <a:stretch>
            <a:fillRect/>
          </a:stretch>
        </p:blipFill>
        <p:spPr bwMode="auto">
          <a:xfrm rot="21330056">
            <a:off x="5302427" y="3739481"/>
            <a:ext cx="3414024" cy="223386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73075" y="228600"/>
            <a:ext cx="7640686" cy="1220788"/>
          </a:xfrm>
        </p:spPr>
        <p:txBody>
          <a:bodyPr/>
          <a:lstStyle/>
          <a:p>
            <a:r>
              <a:rPr lang="en-US" sz="3200" b="1" i="1" dirty="0" smtClean="0">
                <a:solidFill>
                  <a:srgbClr val="C00000"/>
                </a:solidFill>
              </a:rPr>
              <a:t>Long Term Player Development</a:t>
            </a:r>
            <a:endParaRPr lang="en-US" sz="3200" b="1" i="1" dirty="0">
              <a:solidFill>
                <a:srgbClr val="C00000"/>
              </a:solidFill>
            </a:endParaRPr>
          </a:p>
        </p:txBody>
      </p:sp>
      <p:sp>
        <p:nvSpPr>
          <p:cNvPr id="5" name="Slide Number Placeholder 3"/>
          <p:cNvSpPr>
            <a:spLocks noGrp="1"/>
          </p:cNvSpPr>
          <p:nvPr>
            <p:ph type="sldNum" sz="quarter" idx="10"/>
          </p:nvPr>
        </p:nvSpPr>
        <p:spPr/>
        <p:txBody>
          <a:bodyPr/>
          <a:lstStyle/>
          <a:p>
            <a:fld id="{4BF07F54-CCA7-4912-AC8D-75373A8456EC}" type="slidenum">
              <a:rPr lang="en-US"/>
              <a:pPr/>
              <a:t>10</a:t>
            </a:fld>
            <a:endParaRPr lang="en-US"/>
          </a:p>
        </p:txBody>
      </p:sp>
      <p:sp>
        <p:nvSpPr>
          <p:cNvPr id="6" name="Rectangle 5"/>
          <p:cNvSpPr/>
          <p:nvPr/>
        </p:nvSpPr>
        <p:spPr>
          <a:xfrm>
            <a:off x="503548" y="1952836"/>
            <a:ext cx="7812868" cy="5170646"/>
          </a:xfrm>
          <a:prstGeom prst="rect">
            <a:avLst/>
          </a:prstGeom>
        </p:spPr>
        <p:txBody>
          <a:bodyPr wrap="square">
            <a:spAutoFit/>
          </a:bodyPr>
          <a:lstStyle/>
          <a:p>
            <a:pPr marL="461963" indent="-461963">
              <a:lnSpc>
                <a:spcPct val="150000"/>
              </a:lnSpc>
              <a:buClr>
                <a:srgbClr val="CF0724"/>
              </a:buClr>
              <a:buSzPct val="85000"/>
              <a:buFont typeface="Wingdings" pitchFamily="2" charset="2"/>
              <a:buChar char="v"/>
            </a:pPr>
            <a:r>
              <a:rPr lang="en-US" sz="2000" i="1" dirty="0" smtClean="0">
                <a:solidFill>
                  <a:schemeClr val="bg2"/>
                </a:solidFill>
                <a:latin typeface="+mj-lt"/>
                <a:cs typeface="Arial" pitchFamily="34" charset="0"/>
              </a:rPr>
              <a:t>Over-competing &amp; under training</a:t>
            </a:r>
          </a:p>
          <a:p>
            <a:pPr marL="461963" indent="-461963">
              <a:lnSpc>
                <a:spcPct val="150000"/>
              </a:lnSpc>
              <a:buClr>
                <a:srgbClr val="CF0724"/>
              </a:buClr>
              <a:buSzPct val="85000"/>
              <a:buFont typeface="Wingdings" pitchFamily="2" charset="2"/>
              <a:buChar char="v"/>
            </a:pPr>
            <a:r>
              <a:rPr lang="en-US" sz="2000" i="1" dirty="0" smtClean="0">
                <a:solidFill>
                  <a:schemeClr val="bg2"/>
                </a:solidFill>
                <a:latin typeface="+mj-lt"/>
                <a:cs typeface="Arial" pitchFamily="34" charset="0"/>
                <a:hlinkClick r:id="rId2" action="ppaction://hlinkfile"/>
              </a:rPr>
              <a:t>Adult programs imposed on children</a:t>
            </a:r>
            <a:endParaRPr lang="en-US" sz="2000" i="1" dirty="0" smtClean="0">
              <a:solidFill>
                <a:schemeClr val="bg2"/>
              </a:solidFill>
              <a:latin typeface="+mj-lt"/>
              <a:cs typeface="Arial" pitchFamily="34" charset="0"/>
            </a:endParaRPr>
          </a:p>
          <a:p>
            <a:pPr marL="461963" indent="-461963">
              <a:lnSpc>
                <a:spcPct val="150000"/>
              </a:lnSpc>
              <a:buClr>
                <a:srgbClr val="CF0724"/>
              </a:buClr>
              <a:buSzPct val="85000"/>
              <a:buFont typeface="Wingdings" pitchFamily="2" charset="2"/>
              <a:buChar char="v"/>
            </a:pPr>
            <a:r>
              <a:rPr lang="en-US" sz="2000" i="1" dirty="0" smtClean="0">
                <a:solidFill>
                  <a:schemeClr val="bg2"/>
                </a:solidFill>
                <a:latin typeface="+mj-lt"/>
                <a:cs typeface="Arial" pitchFamily="34" charset="0"/>
              </a:rPr>
              <a:t>Male training programs imposed on females</a:t>
            </a:r>
          </a:p>
          <a:p>
            <a:pPr marL="461963" indent="-461963">
              <a:lnSpc>
                <a:spcPct val="150000"/>
              </a:lnSpc>
              <a:buClr>
                <a:srgbClr val="CF0724"/>
              </a:buClr>
              <a:buSzPct val="85000"/>
              <a:buFont typeface="Wingdings" pitchFamily="2" charset="2"/>
              <a:buChar char="v"/>
            </a:pPr>
            <a:r>
              <a:rPr lang="en-CA" sz="2000" i="1" dirty="0" smtClean="0">
                <a:solidFill>
                  <a:schemeClr val="bg2"/>
                </a:solidFill>
                <a:latin typeface="+mj-lt"/>
                <a:cs typeface="Arial" pitchFamily="34" charset="0"/>
              </a:rPr>
              <a:t>Chronological rather than developmental age is used in training and competition planning.</a:t>
            </a:r>
          </a:p>
          <a:p>
            <a:pPr marL="461963" indent="-461963">
              <a:lnSpc>
                <a:spcPct val="150000"/>
              </a:lnSpc>
              <a:buClr>
                <a:srgbClr val="CF0724"/>
              </a:buClr>
              <a:buSzPct val="85000"/>
              <a:buFont typeface="Wingdings" pitchFamily="2" charset="2"/>
              <a:buChar char="v"/>
            </a:pPr>
            <a:r>
              <a:rPr lang="en-CA" sz="2000" i="1" dirty="0" smtClean="0">
                <a:solidFill>
                  <a:schemeClr val="bg2"/>
                </a:solidFill>
                <a:latin typeface="+mj-lt"/>
                <a:cs typeface="Arial" pitchFamily="34" charset="0"/>
              </a:rPr>
              <a:t>Coaches largely neglect the critical periods of accelerated adaptation to training ( ages 9 – 12 )</a:t>
            </a:r>
          </a:p>
          <a:p>
            <a:pPr marL="461963" indent="-461963">
              <a:lnSpc>
                <a:spcPct val="150000"/>
              </a:lnSpc>
              <a:buClr>
                <a:srgbClr val="CF0724"/>
              </a:buClr>
              <a:buSzPct val="85000"/>
              <a:buFont typeface="Wingdings" pitchFamily="2" charset="2"/>
              <a:buChar char="v"/>
            </a:pPr>
            <a:endParaRPr lang="en-CA" sz="2000" dirty="0" smtClean="0">
              <a:solidFill>
                <a:schemeClr val="bg2"/>
              </a:solidFill>
              <a:latin typeface="Arial" pitchFamily="34" charset="0"/>
              <a:cs typeface="Arial" pitchFamily="34" charset="0"/>
            </a:endParaRPr>
          </a:p>
          <a:p>
            <a:pPr marL="461963" indent="-461963">
              <a:lnSpc>
                <a:spcPct val="150000"/>
              </a:lnSpc>
              <a:buClr>
                <a:srgbClr val="CF0724"/>
              </a:buClr>
              <a:buSzPct val="85000"/>
              <a:buFont typeface="Wingdings" pitchFamily="2" charset="2"/>
              <a:buChar char="v"/>
            </a:pPr>
            <a:endParaRPr lang="en-CA" sz="2000" dirty="0" smtClean="0">
              <a:solidFill>
                <a:schemeClr val="bg2"/>
              </a:solidFill>
              <a:latin typeface="Arial" pitchFamily="34" charset="0"/>
              <a:cs typeface="Arial" pitchFamily="34" charset="0"/>
            </a:endParaRPr>
          </a:p>
          <a:p>
            <a:pPr marL="461963" indent="-461963">
              <a:lnSpc>
                <a:spcPct val="150000"/>
              </a:lnSpc>
              <a:buClr>
                <a:srgbClr val="CF0724"/>
              </a:buClr>
              <a:buSzPct val="85000"/>
              <a:buFont typeface="Wingdings" pitchFamily="2" charset="2"/>
              <a:buChar char="v"/>
            </a:pPr>
            <a:endParaRPr lang="en-US" sz="2000" i="1" dirty="0" smtClean="0">
              <a:solidFill>
                <a:schemeClr val="bg2"/>
              </a:solidFill>
              <a:latin typeface="Arial" pitchFamily="34" charset="0"/>
              <a:cs typeface="Arial" pitchFamily="34" charset="0"/>
            </a:endParaRPr>
          </a:p>
          <a:p>
            <a:pPr marL="461963" indent="-461963">
              <a:lnSpc>
                <a:spcPct val="150000"/>
              </a:lnSpc>
              <a:buClr>
                <a:srgbClr val="CF0724"/>
              </a:buClr>
              <a:buSzPct val="85000"/>
              <a:buFont typeface="Wingdings" pitchFamily="2" charset="2"/>
              <a:buChar char="v"/>
            </a:pPr>
            <a:endParaRPr lang="en-US" sz="2000" i="1" dirty="0" smtClean="0">
              <a:solidFill>
                <a:schemeClr val="bg2"/>
              </a:solidFill>
              <a:latin typeface="Arial" pitchFamily="34" charset="0"/>
              <a:cs typeface="Arial" pitchFamily="34" charset="0"/>
            </a:endParaRPr>
          </a:p>
        </p:txBody>
      </p:sp>
      <p:sp>
        <p:nvSpPr>
          <p:cNvPr id="7" name="Content Placeholder 6"/>
          <p:cNvSpPr>
            <a:spLocks noGrp="1"/>
          </p:cNvSpPr>
          <p:nvPr>
            <p:ph idx="1"/>
          </p:nvPr>
        </p:nvSpPr>
        <p:spPr>
          <a:xfrm>
            <a:off x="395536" y="1556792"/>
            <a:ext cx="8244916" cy="540060"/>
          </a:xfrm>
        </p:spPr>
        <p:txBody>
          <a:bodyPr/>
          <a:lstStyle/>
          <a:p>
            <a:pPr algn="ctr">
              <a:buNone/>
            </a:pPr>
            <a:r>
              <a:rPr lang="en-CA" sz="2800" b="1" dirty="0" smtClean="0"/>
              <a:t>Drawbacks in our development system</a:t>
            </a:r>
            <a:endParaRPr lang="en-CA" sz="28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73075" y="228600"/>
            <a:ext cx="7640686" cy="1220788"/>
          </a:xfrm>
        </p:spPr>
        <p:txBody>
          <a:bodyPr/>
          <a:lstStyle/>
          <a:p>
            <a:r>
              <a:rPr lang="en-US" sz="3200" b="1" i="1" dirty="0" smtClean="0">
                <a:solidFill>
                  <a:srgbClr val="C00000"/>
                </a:solidFill>
              </a:rPr>
              <a:t>Long Term Player Development</a:t>
            </a:r>
            <a:endParaRPr lang="en-US" sz="3200" b="1" i="1" dirty="0">
              <a:solidFill>
                <a:srgbClr val="C00000"/>
              </a:solidFill>
            </a:endParaRPr>
          </a:p>
        </p:txBody>
      </p:sp>
      <p:sp>
        <p:nvSpPr>
          <p:cNvPr id="5" name="Slide Number Placeholder 3"/>
          <p:cNvSpPr>
            <a:spLocks noGrp="1"/>
          </p:cNvSpPr>
          <p:nvPr>
            <p:ph type="sldNum" sz="quarter" idx="10"/>
          </p:nvPr>
        </p:nvSpPr>
        <p:spPr/>
        <p:txBody>
          <a:bodyPr/>
          <a:lstStyle/>
          <a:p>
            <a:fld id="{4BF07F54-CCA7-4912-AC8D-75373A8456EC}" type="slidenum">
              <a:rPr lang="en-US"/>
              <a:pPr/>
              <a:t>11</a:t>
            </a:fld>
            <a:endParaRPr lang="en-US"/>
          </a:p>
        </p:txBody>
      </p:sp>
      <p:sp>
        <p:nvSpPr>
          <p:cNvPr id="6" name="Rectangle 5"/>
          <p:cNvSpPr/>
          <p:nvPr/>
        </p:nvSpPr>
        <p:spPr>
          <a:xfrm>
            <a:off x="467544" y="1520788"/>
            <a:ext cx="7812868" cy="3477875"/>
          </a:xfrm>
          <a:prstGeom prst="rect">
            <a:avLst/>
          </a:prstGeom>
        </p:spPr>
        <p:txBody>
          <a:bodyPr wrap="square">
            <a:spAutoFit/>
          </a:bodyPr>
          <a:lstStyle/>
          <a:p>
            <a:pPr marL="461963" indent="-461963">
              <a:lnSpc>
                <a:spcPct val="150000"/>
              </a:lnSpc>
              <a:buClr>
                <a:srgbClr val="CF0724"/>
              </a:buClr>
              <a:buSzPct val="85000"/>
            </a:pPr>
            <a:endParaRPr lang="en-US" sz="2000" i="1" dirty="0" smtClean="0">
              <a:solidFill>
                <a:schemeClr val="bg2"/>
              </a:solidFill>
              <a:latin typeface="Arial" pitchFamily="34" charset="0"/>
              <a:cs typeface="Arial" pitchFamily="34" charset="0"/>
            </a:endParaRPr>
          </a:p>
          <a:p>
            <a:pPr marL="461963" indent="-461963">
              <a:buClr>
                <a:srgbClr val="CF0724"/>
              </a:buClr>
              <a:buSzPct val="85000"/>
              <a:buFont typeface="Wingdings" pitchFamily="2" charset="2"/>
              <a:buChar char="v"/>
            </a:pPr>
            <a:r>
              <a:rPr lang="en-CA" sz="2000" i="1" dirty="0" smtClean="0">
                <a:solidFill>
                  <a:schemeClr val="bg2"/>
                </a:solidFill>
                <a:latin typeface="+mj-lt"/>
                <a:cs typeface="Arial" pitchFamily="34" charset="0"/>
              </a:rPr>
              <a:t>Fundamental movement skills and sport skills are not taught properly.</a:t>
            </a:r>
          </a:p>
          <a:p>
            <a:pPr marL="461963" indent="-461963">
              <a:lnSpc>
                <a:spcPct val="150000"/>
              </a:lnSpc>
              <a:buClr>
                <a:srgbClr val="CF0724"/>
              </a:buClr>
              <a:buSzPct val="85000"/>
              <a:buFont typeface="Wingdings" pitchFamily="2" charset="2"/>
              <a:buChar char="v"/>
            </a:pPr>
            <a:r>
              <a:rPr lang="en-US" sz="2000" i="1" dirty="0" smtClean="0">
                <a:solidFill>
                  <a:schemeClr val="bg2"/>
                </a:solidFill>
                <a:latin typeface="+mj-lt"/>
                <a:cs typeface="Arial" pitchFamily="34" charset="0"/>
              </a:rPr>
              <a:t>Preparation geared to short-term outcomes</a:t>
            </a:r>
          </a:p>
          <a:p>
            <a:pPr marL="461963" indent="-461963">
              <a:lnSpc>
                <a:spcPct val="150000"/>
              </a:lnSpc>
              <a:buClr>
                <a:srgbClr val="CF0724"/>
              </a:buClr>
              <a:buSzPct val="85000"/>
              <a:buFont typeface="Wingdings" pitchFamily="2" charset="2"/>
              <a:buChar char="v"/>
            </a:pPr>
            <a:r>
              <a:rPr lang="en-US" sz="2000" i="1" dirty="0" smtClean="0">
                <a:solidFill>
                  <a:schemeClr val="bg2"/>
                </a:solidFill>
                <a:latin typeface="+mj-lt"/>
                <a:cs typeface="Arial" pitchFamily="34" charset="0"/>
              </a:rPr>
              <a:t>Knowledgeable coaches at the elite levels</a:t>
            </a:r>
          </a:p>
          <a:p>
            <a:pPr marL="461963" indent="-461963">
              <a:lnSpc>
                <a:spcPct val="150000"/>
              </a:lnSpc>
              <a:buClr>
                <a:srgbClr val="CF0724"/>
              </a:buClr>
              <a:buSzPct val="85000"/>
              <a:buFont typeface="Wingdings" pitchFamily="2" charset="2"/>
              <a:buChar char="v"/>
            </a:pPr>
            <a:r>
              <a:rPr lang="en-US" sz="2000" i="1" dirty="0" smtClean="0">
                <a:solidFill>
                  <a:schemeClr val="bg2"/>
                </a:solidFill>
                <a:latin typeface="+mj-lt"/>
                <a:cs typeface="Arial" pitchFamily="34" charset="0"/>
              </a:rPr>
              <a:t>Competition system interferes with athlete development</a:t>
            </a:r>
          </a:p>
          <a:p>
            <a:pPr marL="461963" indent="-461963">
              <a:lnSpc>
                <a:spcPct val="150000"/>
              </a:lnSpc>
              <a:buClr>
                <a:srgbClr val="CF0724"/>
              </a:buClr>
              <a:buSzPct val="85000"/>
              <a:buFont typeface="Wingdings" pitchFamily="2" charset="2"/>
              <a:buChar char="v"/>
            </a:pPr>
            <a:r>
              <a:rPr lang="en-US" sz="2000" i="1" dirty="0" smtClean="0">
                <a:solidFill>
                  <a:schemeClr val="bg2"/>
                </a:solidFill>
                <a:latin typeface="+mj-lt"/>
                <a:cs typeface="Arial" pitchFamily="34" charset="0"/>
              </a:rPr>
              <a:t>Early specialization is demanded</a:t>
            </a:r>
          </a:p>
          <a:p>
            <a:pPr marL="461963" indent="-461963">
              <a:lnSpc>
                <a:spcPct val="150000"/>
              </a:lnSpc>
              <a:buClr>
                <a:srgbClr val="CF0724"/>
              </a:buClr>
              <a:buSzPct val="85000"/>
              <a:buFont typeface="Wingdings" pitchFamily="2" charset="2"/>
              <a:buChar char="v"/>
            </a:pPr>
            <a:r>
              <a:rPr lang="en-CA" sz="2000" i="1" dirty="0" smtClean="0">
                <a:solidFill>
                  <a:schemeClr val="bg2"/>
                </a:solidFill>
                <a:latin typeface="+mj-lt"/>
                <a:cs typeface="Arial" pitchFamily="34" charset="0"/>
              </a:rPr>
              <a:t>Parents are not educated about LTAD.</a:t>
            </a:r>
            <a:endParaRPr lang="en-US" sz="2000" i="1" dirty="0">
              <a:solidFill>
                <a:schemeClr val="bg2"/>
              </a:solidFill>
              <a:latin typeface="+mj-lt"/>
              <a:cs typeface="Arial" pitchFamily="34" charset="0"/>
            </a:endParaRPr>
          </a:p>
        </p:txBody>
      </p:sp>
      <p:sp>
        <p:nvSpPr>
          <p:cNvPr id="7" name="Content Placeholder 6"/>
          <p:cNvSpPr>
            <a:spLocks noGrp="1"/>
          </p:cNvSpPr>
          <p:nvPr>
            <p:ph idx="1"/>
          </p:nvPr>
        </p:nvSpPr>
        <p:spPr>
          <a:xfrm>
            <a:off x="395536" y="1448780"/>
            <a:ext cx="8244916" cy="540060"/>
          </a:xfrm>
        </p:spPr>
        <p:txBody>
          <a:bodyPr/>
          <a:lstStyle/>
          <a:p>
            <a:pPr algn="ctr">
              <a:buNone/>
            </a:pPr>
            <a:r>
              <a:rPr lang="en-CA" sz="2800" b="1" dirty="0" smtClean="0"/>
              <a:t>Drawbacks in our development system</a:t>
            </a:r>
            <a:endParaRPr lang="en-CA" sz="28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73075" y="228600"/>
            <a:ext cx="7640686" cy="1220788"/>
          </a:xfrm>
        </p:spPr>
        <p:txBody>
          <a:bodyPr/>
          <a:lstStyle/>
          <a:p>
            <a:r>
              <a:rPr lang="en-US" sz="3200" b="1" i="1" dirty="0" smtClean="0">
                <a:solidFill>
                  <a:srgbClr val="C00000"/>
                </a:solidFill>
              </a:rPr>
              <a:t>Long Term Player Development</a:t>
            </a:r>
            <a:endParaRPr lang="en-US" sz="3200" b="1" i="1" dirty="0">
              <a:solidFill>
                <a:srgbClr val="C00000"/>
              </a:solidFill>
            </a:endParaRPr>
          </a:p>
        </p:txBody>
      </p:sp>
      <p:sp>
        <p:nvSpPr>
          <p:cNvPr id="5" name="Slide Number Placeholder 3"/>
          <p:cNvSpPr>
            <a:spLocks noGrp="1"/>
          </p:cNvSpPr>
          <p:nvPr>
            <p:ph type="sldNum" sz="quarter" idx="10"/>
          </p:nvPr>
        </p:nvSpPr>
        <p:spPr/>
        <p:txBody>
          <a:bodyPr/>
          <a:lstStyle/>
          <a:p>
            <a:fld id="{4BF07F54-CCA7-4912-AC8D-75373A8456EC}" type="slidenum">
              <a:rPr lang="en-US"/>
              <a:pPr/>
              <a:t>12</a:t>
            </a:fld>
            <a:endParaRPr lang="en-US"/>
          </a:p>
        </p:txBody>
      </p:sp>
      <p:sp>
        <p:nvSpPr>
          <p:cNvPr id="6" name="Rectangle 5"/>
          <p:cNvSpPr/>
          <p:nvPr/>
        </p:nvSpPr>
        <p:spPr>
          <a:xfrm>
            <a:off x="323528" y="1412776"/>
            <a:ext cx="8604956" cy="4431983"/>
          </a:xfrm>
          <a:prstGeom prst="rect">
            <a:avLst/>
          </a:prstGeom>
        </p:spPr>
        <p:txBody>
          <a:bodyPr wrap="square">
            <a:spAutoFit/>
          </a:bodyPr>
          <a:lstStyle/>
          <a:p>
            <a:r>
              <a:rPr lang="en-CA" b="1" dirty="0" smtClean="0">
                <a:solidFill>
                  <a:schemeClr val="bg2"/>
                </a:solidFill>
                <a:latin typeface="+mj-lt"/>
                <a:cs typeface="Arial" pitchFamily="34" charset="0"/>
              </a:rPr>
              <a:t>Consequences - </a:t>
            </a:r>
            <a:r>
              <a:rPr lang="en-CA" dirty="0" smtClean="0">
                <a:solidFill>
                  <a:schemeClr val="bg2"/>
                </a:solidFill>
                <a:latin typeface="+mj-lt"/>
                <a:cs typeface="Arial" pitchFamily="34" charset="0"/>
              </a:rPr>
              <a:t>What are the results of these shortcomings?</a:t>
            </a:r>
          </a:p>
          <a:p>
            <a:pPr>
              <a:buFont typeface="Wingdings" pitchFamily="2" charset="2"/>
              <a:buChar char="v"/>
            </a:pPr>
            <a:endParaRPr lang="en-CA" sz="2000" i="1" dirty="0" smtClean="0">
              <a:solidFill>
                <a:schemeClr val="bg2"/>
              </a:solidFill>
              <a:latin typeface="+mj-lt"/>
              <a:cs typeface="Arial" pitchFamily="34" charset="0"/>
            </a:endParaRPr>
          </a:p>
          <a:p>
            <a:pPr>
              <a:buFont typeface="Wingdings" pitchFamily="2" charset="2"/>
              <a:buChar char="v"/>
            </a:pPr>
            <a:r>
              <a:rPr lang="en-CA" sz="2000" i="1" dirty="0" smtClean="0">
                <a:solidFill>
                  <a:srgbClr val="FF0000"/>
                </a:solidFill>
                <a:latin typeface="+mj-lt"/>
                <a:cs typeface="Arial" pitchFamily="34" charset="0"/>
              </a:rPr>
              <a:t> </a:t>
            </a:r>
            <a:r>
              <a:rPr lang="en-CA" sz="1900" dirty="0" smtClean="0">
                <a:solidFill>
                  <a:schemeClr val="bg2"/>
                </a:solidFill>
                <a:latin typeface="+mj-lt"/>
                <a:cs typeface="Arial" pitchFamily="34" charset="0"/>
              </a:rPr>
              <a:t>Poor movement abilities.</a:t>
            </a:r>
          </a:p>
          <a:p>
            <a:pPr>
              <a:buFont typeface="Wingdings" pitchFamily="2" charset="2"/>
              <a:buChar char="v"/>
            </a:pPr>
            <a:r>
              <a:rPr lang="en-CA" sz="1900" dirty="0" smtClean="0">
                <a:solidFill>
                  <a:srgbClr val="FF0000"/>
                </a:solidFill>
                <a:latin typeface="+mj-lt"/>
                <a:cs typeface="Arial" pitchFamily="34" charset="0"/>
              </a:rPr>
              <a:t> </a:t>
            </a:r>
            <a:r>
              <a:rPr lang="en-CA" sz="1900" dirty="0" smtClean="0">
                <a:solidFill>
                  <a:schemeClr val="bg2"/>
                </a:solidFill>
                <a:latin typeface="+mj-lt"/>
                <a:cs typeface="Arial" pitchFamily="34" charset="0"/>
              </a:rPr>
              <a:t>Lack of proper fitness.</a:t>
            </a:r>
          </a:p>
          <a:p>
            <a:pPr>
              <a:buFont typeface="Wingdings" pitchFamily="2" charset="2"/>
              <a:buChar char="v"/>
            </a:pPr>
            <a:r>
              <a:rPr lang="en-CA" sz="1900" dirty="0" smtClean="0">
                <a:solidFill>
                  <a:srgbClr val="FF0000"/>
                </a:solidFill>
                <a:latin typeface="+mj-lt"/>
                <a:cs typeface="Arial" pitchFamily="34" charset="0"/>
              </a:rPr>
              <a:t> </a:t>
            </a:r>
            <a:r>
              <a:rPr lang="en-CA" sz="1900" dirty="0" smtClean="0">
                <a:solidFill>
                  <a:schemeClr val="bg2"/>
                </a:solidFill>
                <a:latin typeface="+mj-lt"/>
                <a:cs typeface="Arial" pitchFamily="34" charset="0"/>
              </a:rPr>
              <a:t>Poor skill development.</a:t>
            </a:r>
          </a:p>
          <a:p>
            <a:pPr>
              <a:buFont typeface="Wingdings" pitchFamily="2" charset="2"/>
              <a:buChar char="v"/>
            </a:pPr>
            <a:r>
              <a:rPr lang="en-CA" sz="1900" dirty="0" smtClean="0">
                <a:solidFill>
                  <a:srgbClr val="FF0000"/>
                </a:solidFill>
                <a:latin typeface="+mj-lt"/>
                <a:cs typeface="Arial" pitchFamily="34" charset="0"/>
              </a:rPr>
              <a:t> </a:t>
            </a:r>
            <a:r>
              <a:rPr lang="en-CA" sz="1900" dirty="0" smtClean="0">
                <a:solidFill>
                  <a:schemeClr val="bg2"/>
                </a:solidFill>
                <a:latin typeface="+mj-lt"/>
                <a:cs typeface="Arial" pitchFamily="34" charset="0"/>
              </a:rPr>
              <a:t>Bad habits developed from over-competition focused on winning.</a:t>
            </a:r>
          </a:p>
          <a:p>
            <a:pPr>
              <a:buFont typeface="Wingdings" pitchFamily="2" charset="2"/>
              <a:buChar char="v"/>
            </a:pPr>
            <a:r>
              <a:rPr lang="en-CA" sz="1900" dirty="0" smtClean="0">
                <a:solidFill>
                  <a:srgbClr val="FF0000"/>
                </a:solidFill>
                <a:latin typeface="+mj-lt"/>
                <a:cs typeface="Arial" pitchFamily="34" charset="0"/>
              </a:rPr>
              <a:t> </a:t>
            </a:r>
            <a:r>
              <a:rPr lang="en-CA" sz="1900" dirty="0" smtClean="0">
                <a:solidFill>
                  <a:schemeClr val="bg2"/>
                </a:solidFill>
                <a:latin typeface="+mj-lt"/>
                <a:cs typeface="Arial" pitchFamily="34" charset="0"/>
              </a:rPr>
              <a:t>Undeveloped and unrefined skills due to under-training.</a:t>
            </a:r>
          </a:p>
          <a:p>
            <a:pPr>
              <a:buFont typeface="Wingdings" pitchFamily="2" charset="2"/>
              <a:buChar char="v"/>
            </a:pPr>
            <a:r>
              <a:rPr lang="en-CA" sz="1900" dirty="0" smtClean="0">
                <a:solidFill>
                  <a:srgbClr val="FF0000"/>
                </a:solidFill>
                <a:latin typeface="+mj-lt"/>
                <a:cs typeface="Arial" pitchFamily="34" charset="0"/>
              </a:rPr>
              <a:t> </a:t>
            </a:r>
            <a:r>
              <a:rPr lang="en-CA" sz="1900" dirty="0" smtClean="0">
                <a:solidFill>
                  <a:schemeClr val="bg2"/>
                </a:solidFill>
                <a:latin typeface="+mj-lt"/>
                <a:cs typeface="Arial" pitchFamily="34" charset="0"/>
              </a:rPr>
              <a:t>Female athlete potential not reached due to inappropriate programs</a:t>
            </a:r>
            <a:r>
              <a:rPr lang="en-CA" sz="1900" dirty="0" smtClean="0">
                <a:solidFill>
                  <a:srgbClr val="FF0000"/>
                </a:solidFill>
                <a:latin typeface="+mj-lt"/>
                <a:cs typeface="Arial" pitchFamily="34" charset="0"/>
              </a:rPr>
              <a:t>.</a:t>
            </a:r>
          </a:p>
          <a:p>
            <a:pPr>
              <a:buFont typeface="Wingdings" pitchFamily="2" charset="2"/>
              <a:buChar char="v"/>
            </a:pPr>
            <a:r>
              <a:rPr lang="en-CA" sz="1900" dirty="0" smtClean="0">
                <a:solidFill>
                  <a:srgbClr val="FF0000"/>
                </a:solidFill>
                <a:latin typeface="+mj-lt"/>
                <a:cs typeface="Arial" pitchFamily="34" charset="0"/>
              </a:rPr>
              <a:t> </a:t>
            </a:r>
            <a:r>
              <a:rPr lang="en-CA" sz="1900" dirty="0" smtClean="0">
                <a:solidFill>
                  <a:schemeClr val="bg2"/>
                </a:solidFill>
                <a:latin typeface="+mj-lt"/>
                <a:cs typeface="Arial" pitchFamily="34" charset="0"/>
              </a:rPr>
              <a:t>Children not having fun as they play adult-based programs.</a:t>
            </a:r>
          </a:p>
          <a:p>
            <a:pPr>
              <a:buFont typeface="Wingdings" pitchFamily="2" charset="2"/>
              <a:buChar char="v"/>
            </a:pPr>
            <a:r>
              <a:rPr lang="en-CA" sz="1900" dirty="0" smtClean="0">
                <a:solidFill>
                  <a:srgbClr val="FF0000"/>
                </a:solidFill>
                <a:latin typeface="+mj-lt"/>
                <a:cs typeface="Arial" pitchFamily="34" charset="0"/>
              </a:rPr>
              <a:t> </a:t>
            </a:r>
            <a:r>
              <a:rPr lang="en-CA" sz="1900" dirty="0" smtClean="0">
                <a:solidFill>
                  <a:schemeClr val="bg2"/>
                </a:solidFill>
                <a:latin typeface="+mj-lt"/>
                <a:cs typeface="Arial" pitchFamily="34" charset="0"/>
              </a:rPr>
              <a:t>No systematic development of the next generation of </a:t>
            </a:r>
          </a:p>
          <a:p>
            <a:r>
              <a:rPr lang="en-CA" sz="1900" dirty="0" smtClean="0">
                <a:solidFill>
                  <a:schemeClr val="bg2"/>
                </a:solidFill>
                <a:latin typeface="+mj-lt"/>
                <a:cs typeface="Arial" pitchFamily="34" charset="0"/>
              </a:rPr>
              <a:t>    successful International athletes. </a:t>
            </a:r>
          </a:p>
          <a:p>
            <a:pPr>
              <a:buClr>
                <a:srgbClr val="FF0000"/>
              </a:buClr>
              <a:buFont typeface="Wingdings" pitchFamily="2" charset="2"/>
              <a:buChar char="v"/>
            </a:pPr>
            <a:r>
              <a:rPr lang="en-CA" sz="1900" dirty="0" smtClean="0">
                <a:solidFill>
                  <a:schemeClr val="bg2"/>
                </a:solidFill>
                <a:latin typeface="+mj-lt"/>
                <a:cs typeface="Arial" pitchFamily="34" charset="0"/>
              </a:rPr>
              <a:t> Failure to reach optimal performance levels in </a:t>
            </a:r>
          </a:p>
          <a:p>
            <a:r>
              <a:rPr lang="en-CA" sz="1900" dirty="0" smtClean="0">
                <a:solidFill>
                  <a:schemeClr val="bg2"/>
                </a:solidFill>
                <a:latin typeface="+mj-lt"/>
                <a:cs typeface="Arial" pitchFamily="34" charset="0"/>
              </a:rPr>
              <a:t>                 international competitions.</a:t>
            </a:r>
          </a:p>
          <a:p>
            <a:pPr>
              <a:buFont typeface="Wingdings" pitchFamily="2" charset="2"/>
              <a:buChar char="v"/>
            </a:pPr>
            <a:endParaRPr lang="en-CA" sz="1800" dirty="0" smtClean="0">
              <a:solidFill>
                <a:schemeClr val="bg2"/>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73075" y="228600"/>
            <a:ext cx="7640686" cy="1220788"/>
          </a:xfrm>
        </p:spPr>
        <p:txBody>
          <a:bodyPr/>
          <a:lstStyle/>
          <a:p>
            <a:r>
              <a:rPr lang="en-US" sz="3200" b="1" i="1" dirty="0" smtClean="0">
                <a:solidFill>
                  <a:srgbClr val="C00000"/>
                </a:solidFill>
              </a:rPr>
              <a:t>Long Term Player Development</a:t>
            </a:r>
            <a:endParaRPr lang="en-US" sz="3200" b="1" i="1" dirty="0">
              <a:solidFill>
                <a:srgbClr val="C00000"/>
              </a:solidFill>
            </a:endParaRPr>
          </a:p>
        </p:txBody>
      </p:sp>
      <p:sp>
        <p:nvSpPr>
          <p:cNvPr id="5" name="Slide Number Placeholder 3"/>
          <p:cNvSpPr>
            <a:spLocks noGrp="1"/>
          </p:cNvSpPr>
          <p:nvPr>
            <p:ph type="sldNum" sz="quarter" idx="10"/>
          </p:nvPr>
        </p:nvSpPr>
        <p:spPr/>
        <p:txBody>
          <a:bodyPr/>
          <a:lstStyle/>
          <a:p>
            <a:fld id="{4BF07F54-CCA7-4912-AC8D-75373A8456EC}" type="slidenum">
              <a:rPr lang="en-US"/>
              <a:pPr/>
              <a:t>13</a:t>
            </a:fld>
            <a:endParaRPr lang="en-US"/>
          </a:p>
        </p:txBody>
      </p:sp>
      <p:sp>
        <p:nvSpPr>
          <p:cNvPr id="6" name="Rectangle 5"/>
          <p:cNvSpPr/>
          <p:nvPr/>
        </p:nvSpPr>
        <p:spPr>
          <a:xfrm>
            <a:off x="251520" y="1556792"/>
            <a:ext cx="8604956" cy="3939540"/>
          </a:xfrm>
          <a:prstGeom prst="rect">
            <a:avLst/>
          </a:prstGeom>
        </p:spPr>
        <p:txBody>
          <a:bodyPr wrap="square">
            <a:spAutoFit/>
          </a:bodyPr>
          <a:lstStyle/>
          <a:p>
            <a:r>
              <a:rPr lang="en-CA" b="1" dirty="0" smtClean="0">
                <a:solidFill>
                  <a:schemeClr val="bg2"/>
                </a:solidFill>
                <a:latin typeface="+mj-lt"/>
                <a:cs typeface="Arial" pitchFamily="34" charset="0"/>
              </a:rPr>
              <a:t>Consequences - </a:t>
            </a:r>
            <a:r>
              <a:rPr lang="en-CA" dirty="0" smtClean="0">
                <a:solidFill>
                  <a:schemeClr val="bg2"/>
                </a:solidFill>
                <a:latin typeface="+mj-lt"/>
                <a:cs typeface="Arial" pitchFamily="34" charset="0"/>
              </a:rPr>
              <a:t>What are the results of these shortcomings?</a:t>
            </a:r>
          </a:p>
          <a:p>
            <a:pPr>
              <a:buClr>
                <a:srgbClr val="FF0000"/>
              </a:buClr>
            </a:pPr>
            <a:endParaRPr lang="en-CA" sz="1800" dirty="0" smtClean="0">
              <a:solidFill>
                <a:schemeClr val="bg2"/>
              </a:solidFill>
              <a:latin typeface="+mj-lt"/>
              <a:cs typeface="Arial" pitchFamily="34" charset="0"/>
            </a:endParaRPr>
          </a:p>
          <a:p>
            <a:pPr marL="342900" indent="-342900">
              <a:buClr>
                <a:srgbClr val="FF0000"/>
              </a:buClr>
              <a:buFont typeface="Wingdings" pitchFamily="2" charset="2"/>
              <a:buChar char="v"/>
            </a:pPr>
            <a:r>
              <a:rPr lang="en-CA" sz="1900" dirty="0" smtClean="0">
                <a:solidFill>
                  <a:schemeClr val="bg2"/>
                </a:solidFill>
                <a:latin typeface="+mj-lt"/>
                <a:cs typeface="Arial" pitchFamily="34" charset="0"/>
              </a:rPr>
              <a:t>Athletes pulled in different directions by school, club, and provincial teams  because of the structure of competition programs</a:t>
            </a:r>
            <a:r>
              <a:rPr lang="en-CA" sz="1900" dirty="0" smtClean="0">
                <a:solidFill>
                  <a:srgbClr val="FF0000"/>
                </a:solidFill>
                <a:latin typeface="+mj-lt"/>
                <a:cs typeface="Arial" pitchFamily="34" charset="0"/>
              </a:rPr>
              <a:t>.</a:t>
            </a:r>
          </a:p>
          <a:p>
            <a:pPr marL="342900" indent="-342900">
              <a:buClr>
                <a:srgbClr val="FF0000"/>
              </a:buClr>
              <a:buFont typeface="Wingdings" pitchFamily="2" charset="2"/>
              <a:buChar char="v"/>
            </a:pPr>
            <a:endParaRPr lang="en-CA" sz="1900" dirty="0" smtClean="0">
              <a:solidFill>
                <a:srgbClr val="FF0000"/>
              </a:solidFill>
              <a:latin typeface="+mj-lt"/>
              <a:cs typeface="Arial" pitchFamily="34" charset="0"/>
            </a:endParaRPr>
          </a:p>
          <a:p>
            <a:pPr marL="342900" indent="-342900">
              <a:buClr>
                <a:srgbClr val="FF0000"/>
              </a:buClr>
              <a:buFont typeface="Wingdings" pitchFamily="2" charset="2"/>
              <a:buChar char="v"/>
            </a:pPr>
            <a:r>
              <a:rPr lang="en-CA" sz="1900" dirty="0" smtClean="0">
                <a:solidFill>
                  <a:schemeClr val="bg2"/>
                </a:solidFill>
                <a:latin typeface="+mj-lt"/>
                <a:cs typeface="Arial" pitchFamily="34" charset="0"/>
              </a:rPr>
              <a:t>Remedial programs, implemented by provincial and national team coaches, to  counteract the shortcomings of athlete preparation</a:t>
            </a:r>
            <a:r>
              <a:rPr lang="en-CA" sz="1900" dirty="0" smtClean="0">
                <a:solidFill>
                  <a:srgbClr val="FF0000"/>
                </a:solidFill>
                <a:latin typeface="+mj-lt"/>
                <a:cs typeface="Arial" pitchFamily="34" charset="0"/>
              </a:rPr>
              <a:t>.</a:t>
            </a:r>
          </a:p>
          <a:p>
            <a:pPr marL="342900" indent="-342900">
              <a:buClr>
                <a:srgbClr val="FF0000"/>
              </a:buClr>
              <a:buFont typeface="Wingdings" pitchFamily="2" charset="2"/>
              <a:buChar char="v"/>
            </a:pPr>
            <a:endParaRPr lang="en-CA" sz="1900" dirty="0" smtClean="0">
              <a:solidFill>
                <a:srgbClr val="FF0000"/>
              </a:solidFill>
              <a:latin typeface="+mj-lt"/>
              <a:cs typeface="Arial" pitchFamily="34" charset="0"/>
            </a:endParaRPr>
          </a:p>
          <a:p>
            <a:pPr marL="342900" indent="-342900">
              <a:buClr>
                <a:srgbClr val="FF0000"/>
              </a:buClr>
              <a:buFont typeface="Wingdings" pitchFamily="2" charset="2"/>
              <a:buChar char="v"/>
            </a:pPr>
            <a:r>
              <a:rPr lang="en-CA" sz="1900" dirty="0" smtClean="0">
                <a:solidFill>
                  <a:schemeClr val="bg2"/>
                </a:solidFill>
                <a:latin typeface="+mj-lt"/>
                <a:cs typeface="Arial" pitchFamily="34" charset="0"/>
              </a:rPr>
              <a:t>Fluctuating national performance due to lack of a developmental pathway.</a:t>
            </a:r>
          </a:p>
          <a:p>
            <a:pPr marL="342900" indent="-342900">
              <a:buClr>
                <a:srgbClr val="FF0000"/>
              </a:buClr>
            </a:pPr>
            <a:endParaRPr lang="en-CA" sz="1900" dirty="0" smtClean="0">
              <a:solidFill>
                <a:schemeClr val="bg2"/>
              </a:solidFill>
              <a:latin typeface="+mj-lt"/>
              <a:cs typeface="Arial" pitchFamily="34" charset="0"/>
            </a:endParaRPr>
          </a:p>
          <a:p>
            <a:pPr marL="342900" indent="-342900">
              <a:buClr>
                <a:srgbClr val="FF0000"/>
              </a:buClr>
              <a:buFont typeface="Wingdings" pitchFamily="2" charset="2"/>
              <a:buChar char="v"/>
            </a:pPr>
            <a:r>
              <a:rPr lang="en-CA" sz="1900" dirty="0" smtClean="0">
                <a:solidFill>
                  <a:schemeClr val="bg2"/>
                </a:solidFill>
                <a:latin typeface="+mj-lt"/>
                <a:cs typeface="Arial" pitchFamily="34" charset="0"/>
              </a:rPr>
              <a:t>Athletes failing to reach their genetic potential and optimal </a:t>
            </a:r>
          </a:p>
          <a:p>
            <a:pPr marL="342900" indent="-342900">
              <a:buClr>
                <a:srgbClr val="FF0000"/>
              </a:buClr>
            </a:pPr>
            <a:r>
              <a:rPr lang="en-CA" sz="1900" dirty="0" smtClean="0">
                <a:solidFill>
                  <a:schemeClr val="bg2"/>
                </a:solidFill>
                <a:latin typeface="+mj-lt"/>
                <a:cs typeface="Arial" pitchFamily="34" charset="0"/>
              </a:rPr>
              <a:t>                   performance level.</a:t>
            </a:r>
          </a:p>
          <a:p>
            <a:pPr marL="342900" indent="-342900">
              <a:buFont typeface="Wingdings" pitchFamily="2" charset="2"/>
              <a:buChar char="v"/>
            </a:pPr>
            <a:endParaRPr lang="en-CA" sz="1800" dirty="0" smtClean="0">
              <a:solidFill>
                <a:schemeClr val="bg2"/>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73075" y="228600"/>
            <a:ext cx="7640686" cy="1220788"/>
          </a:xfrm>
        </p:spPr>
        <p:txBody>
          <a:bodyPr/>
          <a:lstStyle/>
          <a:p>
            <a:r>
              <a:rPr lang="en-US" sz="3200" b="1" i="1" dirty="0" smtClean="0">
                <a:solidFill>
                  <a:srgbClr val="C00000"/>
                </a:solidFill>
              </a:rPr>
              <a:t>Long Term Player Development</a:t>
            </a:r>
            <a:endParaRPr lang="en-US" sz="3200" b="1" i="1" dirty="0">
              <a:solidFill>
                <a:srgbClr val="C00000"/>
              </a:solidFill>
            </a:endParaRPr>
          </a:p>
        </p:txBody>
      </p:sp>
      <p:sp>
        <p:nvSpPr>
          <p:cNvPr id="5" name="Slide Number Placeholder 3"/>
          <p:cNvSpPr>
            <a:spLocks noGrp="1"/>
          </p:cNvSpPr>
          <p:nvPr>
            <p:ph type="sldNum" sz="quarter" idx="10"/>
          </p:nvPr>
        </p:nvSpPr>
        <p:spPr/>
        <p:txBody>
          <a:bodyPr/>
          <a:lstStyle/>
          <a:p>
            <a:fld id="{4BF07F54-CCA7-4912-AC8D-75373A8456EC}" type="slidenum">
              <a:rPr lang="en-US"/>
              <a:pPr/>
              <a:t>14</a:t>
            </a:fld>
            <a:endParaRPr lang="en-US"/>
          </a:p>
        </p:txBody>
      </p:sp>
      <p:pic>
        <p:nvPicPr>
          <p:cNvPr id="6" name="Picture 2"/>
          <p:cNvPicPr>
            <a:picLocks noChangeAspect="1" noChangeArrowheads="1"/>
          </p:cNvPicPr>
          <p:nvPr/>
        </p:nvPicPr>
        <p:blipFill>
          <a:blip r:embed="rId2" cstate="print"/>
          <a:srcRect/>
          <a:stretch>
            <a:fillRect/>
          </a:stretch>
        </p:blipFill>
        <p:spPr bwMode="auto">
          <a:xfrm>
            <a:off x="2699792" y="1520788"/>
            <a:ext cx="3614527" cy="4701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73075" y="228600"/>
            <a:ext cx="7640686" cy="1220788"/>
          </a:xfrm>
        </p:spPr>
        <p:txBody>
          <a:bodyPr/>
          <a:lstStyle/>
          <a:p>
            <a:r>
              <a:rPr lang="en-US" sz="3200" b="1" i="1" dirty="0" smtClean="0">
                <a:solidFill>
                  <a:srgbClr val="C00000"/>
                </a:solidFill>
              </a:rPr>
              <a:t>Long Term Player Development</a:t>
            </a:r>
            <a:endParaRPr lang="en-US" sz="3200" b="1" i="1" dirty="0">
              <a:solidFill>
                <a:srgbClr val="C00000"/>
              </a:solidFill>
            </a:endParaRPr>
          </a:p>
        </p:txBody>
      </p:sp>
      <p:sp>
        <p:nvSpPr>
          <p:cNvPr id="5" name="Slide Number Placeholder 3"/>
          <p:cNvSpPr>
            <a:spLocks noGrp="1"/>
          </p:cNvSpPr>
          <p:nvPr>
            <p:ph type="sldNum" sz="quarter" idx="10"/>
          </p:nvPr>
        </p:nvSpPr>
        <p:spPr/>
        <p:txBody>
          <a:bodyPr/>
          <a:lstStyle/>
          <a:p>
            <a:fld id="{4BF07F54-CCA7-4912-AC8D-75373A8456EC}" type="slidenum">
              <a:rPr lang="en-US"/>
              <a:pPr/>
              <a:t>15</a:t>
            </a:fld>
            <a:endParaRPr lang="en-US"/>
          </a:p>
        </p:txBody>
      </p:sp>
      <p:sp>
        <p:nvSpPr>
          <p:cNvPr id="3481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The minor hockey player in Canada needs to experience a wide variety of learning activities that correspond to his or her level of abilities and capacities.  Hockey Canada’s Long Term Player Development model has 8 stages.  This could also be referred to as the Hockey Player pathway or progression.  The following diagram outlines this progression in generic terms.  </a:t>
            </a:r>
            <a:endParaRPr kumimoji="0" lang="en-CA"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pitchFamily="34" charset="0"/>
              <a:cs typeface="Arial" pitchFamily="34" charset="0"/>
            </a:endParaRPr>
          </a:p>
        </p:txBody>
      </p:sp>
      <p:sp>
        <p:nvSpPr>
          <p:cNvPr id="34819" name="Rectangle 3"/>
          <p:cNvSpPr>
            <a:spLocks noChangeArrowheads="1"/>
          </p:cNvSpPr>
          <p:nvPr/>
        </p:nvSpPr>
        <p:spPr bwMode="auto">
          <a:xfrm>
            <a:off x="431540" y="1484784"/>
            <a:ext cx="5976664"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2"/>
                </a:solidFill>
                <a:effectLst/>
                <a:latin typeface="+mj-lt"/>
                <a:ea typeface="Times New Roman" pitchFamily="18" charset="0"/>
                <a:cs typeface="Arial" pitchFamily="34" charset="0"/>
              </a:rPr>
              <a:t>The minor hockey player in Canada needs to experience a wide variety of learning activities that correspond to his or her level of abilities and capacities.  Hockey Canada’s Long Term Player Development model has 9 stages.  This could also be referred to as the Hockey Player pathway or progression.  The following diagram outlines this progression in generic terms</a:t>
            </a:r>
            <a:r>
              <a:rPr kumimoji="0" lang="en-US" sz="1600" b="1"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  </a:t>
            </a:r>
            <a:endParaRPr kumimoji="0" lang="en-US" sz="1600" b="1" i="0" u="none" strike="noStrike" cap="none" normalizeH="0" baseline="0" dirty="0" smtClean="0">
              <a:ln>
                <a:noFill/>
              </a:ln>
              <a:solidFill>
                <a:schemeClr val="bg2"/>
              </a:solidFill>
              <a:effectLst/>
              <a:latin typeface="Arial" pitchFamily="34" charset="0"/>
              <a:cs typeface="Arial" pitchFamily="34" charset="0"/>
            </a:endParaRPr>
          </a:p>
        </p:txBody>
      </p:sp>
      <p:pic>
        <p:nvPicPr>
          <p:cNvPr id="7" name="Picture 2"/>
          <p:cNvPicPr>
            <a:picLocks noChangeAspect="1" noChangeArrowheads="1"/>
          </p:cNvPicPr>
          <p:nvPr/>
        </p:nvPicPr>
        <p:blipFill>
          <a:blip r:embed="rId2" cstate="print"/>
          <a:srcRect/>
          <a:stretch>
            <a:fillRect/>
          </a:stretch>
        </p:blipFill>
        <p:spPr bwMode="auto">
          <a:xfrm>
            <a:off x="2375756" y="3248980"/>
            <a:ext cx="6315075" cy="30500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73075" y="228600"/>
            <a:ext cx="7640686" cy="1220788"/>
          </a:xfrm>
        </p:spPr>
        <p:txBody>
          <a:bodyPr/>
          <a:lstStyle/>
          <a:p>
            <a:r>
              <a:rPr lang="en-US" sz="3200" b="1" i="1" dirty="0" smtClean="0">
                <a:solidFill>
                  <a:srgbClr val="C00000"/>
                </a:solidFill>
              </a:rPr>
              <a:t>Long Term Player Development</a:t>
            </a:r>
            <a:endParaRPr lang="en-US" sz="3200" b="1" i="1" dirty="0">
              <a:solidFill>
                <a:srgbClr val="C00000"/>
              </a:solidFill>
            </a:endParaRPr>
          </a:p>
        </p:txBody>
      </p:sp>
      <p:sp>
        <p:nvSpPr>
          <p:cNvPr id="5" name="Slide Number Placeholder 3"/>
          <p:cNvSpPr>
            <a:spLocks noGrp="1"/>
          </p:cNvSpPr>
          <p:nvPr>
            <p:ph type="sldNum" sz="quarter" idx="10"/>
          </p:nvPr>
        </p:nvSpPr>
        <p:spPr/>
        <p:txBody>
          <a:bodyPr/>
          <a:lstStyle/>
          <a:p>
            <a:fld id="{4BF07F54-CCA7-4912-AC8D-75373A8456EC}" type="slidenum">
              <a:rPr lang="en-US"/>
              <a:pPr/>
              <a:t>16</a:t>
            </a:fld>
            <a:endParaRPr lang="en-US"/>
          </a:p>
        </p:txBody>
      </p:sp>
      <p:sp>
        <p:nvSpPr>
          <p:cNvPr id="7" name="Content Placeholder 6"/>
          <p:cNvSpPr>
            <a:spLocks noGrp="1"/>
          </p:cNvSpPr>
          <p:nvPr>
            <p:ph idx="1"/>
          </p:nvPr>
        </p:nvSpPr>
        <p:spPr/>
        <p:txBody>
          <a:bodyPr/>
          <a:lstStyle/>
          <a:p>
            <a:pPr algn="ctr"/>
            <a:endParaRPr lang="en-CA" sz="2800" dirty="0" smtClean="0"/>
          </a:p>
          <a:p>
            <a:pPr algn="ctr"/>
            <a:r>
              <a:rPr lang="en-CA" sz="2800" dirty="0" smtClean="0"/>
              <a:t>The following age specific charts are guidelines for developing a seasonal structure that is more conducive to player development</a:t>
            </a:r>
            <a:endParaRPr lang="en-CA" sz="2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73075" y="228600"/>
            <a:ext cx="7640686" cy="1220788"/>
          </a:xfrm>
        </p:spPr>
        <p:txBody>
          <a:bodyPr/>
          <a:lstStyle/>
          <a:p>
            <a:r>
              <a:rPr lang="en-US" sz="3200" b="1" i="1" dirty="0" smtClean="0">
                <a:solidFill>
                  <a:srgbClr val="C00000"/>
                </a:solidFill>
              </a:rPr>
              <a:t>LTPD – Initiation</a:t>
            </a:r>
            <a:endParaRPr lang="en-US" sz="3200" b="1" i="1" dirty="0">
              <a:solidFill>
                <a:srgbClr val="C00000"/>
              </a:solidFill>
            </a:endParaRPr>
          </a:p>
        </p:txBody>
      </p:sp>
      <p:sp>
        <p:nvSpPr>
          <p:cNvPr id="23555" name="Rectangle 3"/>
          <p:cNvSpPr>
            <a:spLocks noGrp="1" noChangeArrowheads="1"/>
          </p:cNvSpPr>
          <p:nvPr>
            <p:ph idx="1"/>
          </p:nvPr>
        </p:nvSpPr>
        <p:spPr>
          <a:xfrm>
            <a:off x="811160" y="1449388"/>
            <a:ext cx="6929489" cy="3779837"/>
          </a:xfrm>
        </p:spPr>
        <p:txBody>
          <a:bodyPr/>
          <a:lstStyle/>
          <a:p>
            <a:pPr marL="609600" indent="-609600">
              <a:lnSpc>
                <a:spcPct val="80000"/>
              </a:lnSpc>
              <a:buClr>
                <a:schemeClr val="hlink"/>
              </a:buClr>
              <a:buNone/>
            </a:pPr>
            <a:endParaRPr lang="en-US" sz="2000" dirty="0" smtClean="0"/>
          </a:p>
          <a:p>
            <a:pPr marL="609600" indent="-609600">
              <a:lnSpc>
                <a:spcPct val="80000"/>
              </a:lnSpc>
              <a:buClr>
                <a:schemeClr val="hlink"/>
              </a:buClr>
              <a:buFont typeface="Wingdings" pitchFamily="2" charset="2"/>
              <a:buAutoNum type="arabicPeriod"/>
            </a:pPr>
            <a:endParaRPr lang="en-US" sz="2200" dirty="0" smtClean="0"/>
          </a:p>
          <a:p>
            <a:pPr marL="609600" indent="-609600">
              <a:lnSpc>
                <a:spcPct val="80000"/>
              </a:lnSpc>
              <a:buClr>
                <a:schemeClr val="hlink"/>
              </a:buClr>
              <a:buFont typeface="Wingdings" pitchFamily="2" charset="2"/>
              <a:buAutoNum type="arabicPeriod"/>
            </a:pPr>
            <a:endParaRPr lang="en-US" sz="2200" dirty="0"/>
          </a:p>
        </p:txBody>
      </p:sp>
      <p:sp>
        <p:nvSpPr>
          <p:cNvPr id="5" name="Slide Number Placeholder 3"/>
          <p:cNvSpPr>
            <a:spLocks noGrp="1"/>
          </p:cNvSpPr>
          <p:nvPr>
            <p:ph type="sldNum" sz="quarter" idx="10"/>
          </p:nvPr>
        </p:nvSpPr>
        <p:spPr/>
        <p:txBody>
          <a:bodyPr/>
          <a:lstStyle/>
          <a:p>
            <a:fld id="{4BF07F54-CCA7-4912-AC8D-75373A8456EC}" type="slidenum">
              <a:rPr lang="en-US"/>
              <a:pPr/>
              <a:t>17</a:t>
            </a:fld>
            <a:endParaRPr lang="en-US"/>
          </a:p>
        </p:txBody>
      </p:sp>
      <p:graphicFrame>
        <p:nvGraphicFramePr>
          <p:cNvPr id="6" name="Table 5"/>
          <p:cNvGraphicFramePr>
            <a:graphicFrameLocks noGrp="1"/>
          </p:cNvGraphicFramePr>
          <p:nvPr/>
        </p:nvGraphicFramePr>
        <p:xfrm>
          <a:off x="467544" y="2240868"/>
          <a:ext cx="7740860" cy="792088"/>
        </p:xfrm>
        <a:graphic>
          <a:graphicData uri="http://schemas.openxmlformats.org/drawingml/2006/table">
            <a:tbl>
              <a:tblPr/>
              <a:tblGrid>
                <a:gridCol w="665705"/>
                <a:gridCol w="635881"/>
                <a:gridCol w="607744"/>
                <a:gridCol w="1271761"/>
                <a:gridCol w="832835"/>
                <a:gridCol w="997713"/>
                <a:gridCol w="743923"/>
                <a:gridCol w="996588"/>
                <a:gridCol w="988710"/>
              </a:tblGrid>
              <a:tr h="792088">
                <a:tc>
                  <a:txBody>
                    <a:bodyPr/>
                    <a:lstStyle/>
                    <a:p>
                      <a:pPr algn="l">
                        <a:lnSpc>
                          <a:spcPct val="115000"/>
                        </a:lnSpc>
                        <a:spcAft>
                          <a:spcPts val="1000"/>
                        </a:spcAft>
                      </a:pPr>
                      <a:r>
                        <a:rPr lang="en-US" sz="1000" b="1" dirty="0">
                          <a:solidFill>
                            <a:schemeClr val="bg2"/>
                          </a:solidFill>
                          <a:latin typeface="Arial" pitchFamily="34" charset="0"/>
                          <a:ea typeface="Calibri"/>
                          <a:cs typeface="Arial" pitchFamily="34" charset="0"/>
                        </a:rPr>
                        <a:t>Initiation</a:t>
                      </a:r>
                      <a:endParaRPr lang="en-CA" sz="1000" b="1" dirty="0">
                        <a:solidFill>
                          <a:schemeClr val="bg2"/>
                        </a:solidFill>
                        <a:latin typeface="Arial" pitchFamily="34" charset="0"/>
                        <a:ea typeface="Calibri"/>
                        <a:cs typeface="Arial" pitchFamily="34" charset="0"/>
                      </a:endParaRPr>
                    </a:p>
                    <a:p>
                      <a:pPr algn="l">
                        <a:lnSpc>
                          <a:spcPct val="115000"/>
                        </a:lnSpc>
                        <a:spcAft>
                          <a:spcPts val="1000"/>
                        </a:spcAft>
                      </a:pPr>
                      <a:r>
                        <a:rPr lang="en-US" sz="1000" b="1" dirty="0">
                          <a:solidFill>
                            <a:schemeClr val="bg2"/>
                          </a:solidFill>
                          <a:latin typeface="Arial" pitchFamily="34" charset="0"/>
                          <a:ea typeface="Calibri"/>
                          <a:cs typeface="Arial" pitchFamily="34" charset="0"/>
                        </a:rPr>
                        <a:t>Ideal</a:t>
                      </a:r>
                      <a:endParaRPr lang="en-CA" sz="1000" b="1" dirty="0">
                        <a:solidFill>
                          <a:schemeClr val="bg2"/>
                        </a:solidFill>
                        <a:latin typeface="Arial" pitchFamily="34" charset="0"/>
                        <a:ea typeface="Calibri"/>
                        <a:cs typeface="Arial" pitchFamily="34" charset="0"/>
                      </a:endParaRPr>
                    </a:p>
                  </a:txBody>
                  <a:tcPr marL="47860" marR="47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l">
                        <a:lnSpc>
                          <a:spcPct val="115000"/>
                        </a:lnSpc>
                        <a:spcAft>
                          <a:spcPts val="1000"/>
                        </a:spcAft>
                      </a:pPr>
                      <a:r>
                        <a:rPr lang="en-US" sz="1000" b="1" dirty="0">
                          <a:solidFill>
                            <a:schemeClr val="bg2"/>
                          </a:solidFill>
                          <a:latin typeface="Arial" pitchFamily="34" charset="0"/>
                          <a:ea typeface="Calibri"/>
                          <a:cs typeface="Arial" pitchFamily="34" charset="0"/>
                        </a:rPr>
                        <a:t>35 - 40</a:t>
                      </a:r>
                      <a:endParaRPr lang="en-CA" sz="1000" b="1" dirty="0">
                        <a:solidFill>
                          <a:schemeClr val="bg2"/>
                        </a:solidFill>
                        <a:latin typeface="Arial" pitchFamily="34" charset="0"/>
                        <a:ea typeface="Calibri"/>
                        <a:cs typeface="Arial" pitchFamily="34" charset="0"/>
                      </a:endParaRPr>
                    </a:p>
                  </a:txBody>
                  <a:tcPr marL="47860" marR="47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l">
                        <a:lnSpc>
                          <a:spcPct val="115000"/>
                        </a:lnSpc>
                        <a:spcAft>
                          <a:spcPts val="1000"/>
                        </a:spcAft>
                      </a:pPr>
                      <a:r>
                        <a:rPr lang="en-US" sz="1000" b="1" dirty="0">
                          <a:solidFill>
                            <a:schemeClr val="bg2"/>
                          </a:solidFill>
                          <a:latin typeface="Arial" pitchFamily="34" charset="0"/>
                          <a:ea typeface="Calibri"/>
                          <a:cs typeface="Arial" pitchFamily="34" charset="0"/>
                        </a:rPr>
                        <a:t>Sept 15</a:t>
                      </a:r>
                      <a:endParaRPr lang="en-CA" sz="1000" b="1" dirty="0">
                        <a:solidFill>
                          <a:schemeClr val="bg2"/>
                        </a:solidFill>
                        <a:latin typeface="Arial" pitchFamily="34" charset="0"/>
                        <a:ea typeface="Calibri"/>
                        <a:cs typeface="Arial" pitchFamily="34" charset="0"/>
                      </a:endParaRPr>
                    </a:p>
                  </a:txBody>
                  <a:tcPr marL="47860" marR="47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l">
                        <a:lnSpc>
                          <a:spcPct val="115000"/>
                        </a:lnSpc>
                        <a:spcAft>
                          <a:spcPts val="1000"/>
                        </a:spcAft>
                      </a:pPr>
                      <a:r>
                        <a:rPr lang="en-US" sz="1000" b="1" dirty="0">
                          <a:solidFill>
                            <a:schemeClr val="bg2"/>
                          </a:solidFill>
                          <a:latin typeface="Arial" pitchFamily="34" charset="0"/>
                          <a:ea typeface="Calibri"/>
                          <a:cs typeface="Arial" pitchFamily="34" charset="0"/>
                        </a:rPr>
                        <a:t>10 weeks </a:t>
                      </a:r>
                      <a:endParaRPr lang="en-CA" sz="1000" b="1" dirty="0">
                        <a:solidFill>
                          <a:schemeClr val="bg2"/>
                        </a:solidFill>
                        <a:latin typeface="Arial" pitchFamily="34" charset="0"/>
                        <a:ea typeface="Calibri"/>
                        <a:cs typeface="Arial" pitchFamily="34" charset="0"/>
                      </a:endParaRPr>
                    </a:p>
                    <a:p>
                      <a:pPr algn="l">
                        <a:lnSpc>
                          <a:spcPct val="115000"/>
                        </a:lnSpc>
                        <a:spcAft>
                          <a:spcPts val="1000"/>
                        </a:spcAft>
                      </a:pPr>
                      <a:r>
                        <a:rPr lang="en-US" sz="1000" b="1" dirty="0">
                          <a:solidFill>
                            <a:schemeClr val="bg2"/>
                          </a:solidFill>
                          <a:latin typeface="Arial" pitchFamily="34" charset="0"/>
                          <a:ea typeface="Calibri"/>
                          <a:cs typeface="Arial" pitchFamily="34" charset="0"/>
                        </a:rPr>
                        <a:t>20 practices</a:t>
                      </a:r>
                      <a:endParaRPr lang="en-CA" sz="1000" b="1" dirty="0">
                        <a:solidFill>
                          <a:schemeClr val="bg2"/>
                        </a:solidFill>
                        <a:latin typeface="Arial" pitchFamily="34" charset="0"/>
                        <a:ea typeface="Calibri"/>
                        <a:cs typeface="Arial" pitchFamily="34" charset="0"/>
                      </a:endParaRPr>
                    </a:p>
                    <a:p>
                      <a:pPr algn="l">
                        <a:lnSpc>
                          <a:spcPct val="115000"/>
                        </a:lnSpc>
                        <a:spcAft>
                          <a:spcPts val="1000"/>
                        </a:spcAft>
                      </a:pPr>
                      <a:r>
                        <a:rPr lang="en-US" sz="1000" b="1" dirty="0">
                          <a:solidFill>
                            <a:schemeClr val="bg2"/>
                          </a:solidFill>
                          <a:latin typeface="Arial" pitchFamily="34" charset="0"/>
                          <a:ea typeface="Calibri"/>
                          <a:cs typeface="Arial" pitchFamily="34" charset="0"/>
                        </a:rPr>
                        <a:t>0 games</a:t>
                      </a:r>
                      <a:endParaRPr lang="en-CA" sz="1000" b="1" dirty="0">
                        <a:solidFill>
                          <a:schemeClr val="bg2"/>
                        </a:solidFill>
                        <a:latin typeface="Arial" pitchFamily="34" charset="0"/>
                        <a:ea typeface="Calibri"/>
                        <a:cs typeface="Arial" pitchFamily="34" charset="0"/>
                      </a:endParaRPr>
                    </a:p>
                  </a:txBody>
                  <a:tcPr marL="47860" marR="47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l">
                        <a:lnSpc>
                          <a:spcPct val="115000"/>
                        </a:lnSpc>
                        <a:spcAft>
                          <a:spcPts val="1000"/>
                        </a:spcAft>
                      </a:pPr>
                      <a:r>
                        <a:rPr lang="en-US" sz="1000" b="1" dirty="0">
                          <a:solidFill>
                            <a:schemeClr val="bg2"/>
                          </a:solidFill>
                          <a:latin typeface="Arial" pitchFamily="34" charset="0"/>
                          <a:ea typeface="Calibri"/>
                          <a:cs typeface="Arial" pitchFamily="34" charset="0"/>
                        </a:rPr>
                        <a:t>Dec 15</a:t>
                      </a:r>
                      <a:endParaRPr lang="en-CA" sz="1000" b="1" dirty="0">
                        <a:solidFill>
                          <a:schemeClr val="bg2"/>
                        </a:solidFill>
                        <a:latin typeface="Arial" pitchFamily="34" charset="0"/>
                        <a:ea typeface="Calibri"/>
                        <a:cs typeface="Arial" pitchFamily="34" charset="0"/>
                      </a:endParaRPr>
                    </a:p>
                  </a:txBody>
                  <a:tcPr marL="47860" marR="47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l">
                        <a:lnSpc>
                          <a:spcPct val="115000"/>
                        </a:lnSpc>
                        <a:spcAft>
                          <a:spcPts val="1000"/>
                        </a:spcAft>
                      </a:pPr>
                      <a:r>
                        <a:rPr lang="en-US" sz="1000" b="1" dirty="0">
                          <a:solidFill>
                            <a:schemeClr val="bg2"/>
                          </a:solidFill>
                          <a:latin typeface="Arial" pitchFamily="34" charset="0"/>
                          <a:ea typeface="Calibri"/>
                          <a:cs typeface="Arial" pitchFamily="34" charset="0"/>
                        </a:rPr>
                        <a:t>10 weeks</a:t>
                      </a:r>
                      <a:endParaRPr lang="en-CA" sz="1000" b="1" dirty="0">
                        <a:solidFill>
                          <a:schemeClr val="bg2"/>
                        </a:solidFill>
                        <a:latin typeface="Arial" pitchFamily="34" charset="0"/>
                        <a:ea typeface="Calibri"/>
                        <a:cs typeface="Arial" pitchFamily="34" charset="0"/>
                      </a:endParaRPr>
                    </a:p>
                    <a:p>
                      <a:pPr algn="l">
                        <a:lnSpc>
                          <a:spcPct val="115000"/>
                        </a:lnSpc>
                        <a:spcAft>
                          <a:spcPts val="1000"/>
                        </a:spcAft>
                      </a:pPr>
                      <a:r>
                        <a:rPr lang="en-US" sz="1000" b="1" dirty="0">
                          <a:solidFill>
                            <a:schemeClr val="bg2"/>
                          </a:solidFill>
                          <a:latin typeface="Arial" pitchFamily="34" charset="0"/>
                          <a:ea typeface="Calibri"/>
                          <a:cs typeface="Arial" pitchFamily="34" charset="0"/>
                        </a:rPr>
                        <a:t>20 practices</a:t>
                      </a:r>
                      <a:endParaRPr lang="en-CA" sz="1000" b="1" dirty="0">
                        <a:solidFill>
                          <a:schemeClr val="bg2"/>
                        </a:solidFill>
                        <a:latin typeface="Arial" pitchFamily="34" charset="0"/>
                        <a:ea typeface="Calibri"/>
                        <a:cs typeface="Arial" pitchFamily="34" charset="0"/>
                      </a:endParaRPr>
                    </a:p>
                    <a:p>
                      <a:pPr algn="l">
                        <a:lnSpc>
                          <a:spcPct val="115000"/>
                        </a:lnSpc>
                        <a:spcAft>
                          <a:spcPts val="1000"/>
                        </a:spcAft>
                      </a:pPr>
                      <a:r>
                        <a:rPr lang="en-US" sz="1000" b="1" dirty="0">
                          <a:solidFill>
                            <a:schemeClr val="bg2"/>
                          </a:solidFill>
                          <a:latin typeface="Arial" pitchFamily="34" charset="0"/>
                          <a:ea typeface="Calibri"/>
                          <a:cs typeface="Arial" pitchFamily="34" charset="0"/>
                        </a:rPr>
                        <a:t> 10 games</a:t>
                      </a:r>
                      <a:endParaRPr lang="en-CA" sz="1000" b="1" dirty="0">
                        <a:solidFill>
                          <a:schemeClr val="bg2"/>
                        </a:solidFill>
                        <a:latin typeface="Arial" pitchFamily="34" charset="0"/>
                        <a:ea typeface="Calibri"/>
                        <a:cs typeface="Arial" pitchFamily="34" charset="0"/>
                      </a:endParaRPr>
                    </a:p>
                  </a:txBody>
                  <a:tcPr marL="47860" marR="47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l">
                        <a:lnSpc>
                          <a:spcPct val="115000"/>
                        </a:lnSpc>
                        <a:spcAft>
                          <a:spcPts val="1000"/>
                        </a:spcAft>
                      </a:pPr>
                      <a:r>
                        <a:rPr lang="en-US" sz="1000" b="1" dirty="0">
                          <a:solidFill>
                            <a:schemeClr val="bg2"/>
                          </a:solidFill>
                          <a:latin typeface="Arial" pitchFamily="34" charset="0"/>
                          <a:ea typeface="Calibri"/>
                          <a:cs typeface="Arial" pitchFamily="34" charset="0"/>
                        </a:rPr>
                        <a:t>N / A</a:t>
                      </a:r>
                      <a:endParaRPr lang="en-CA" sz="1000" b="1" dirty="0">
                        <a:solidFill>
                          <a:schemeClr val="bg2"/>
                        </a:solidFill>
                        <a:latin typeface="Arial" pitchFamily="34" charset="0"/>
                        <a:ea typeface="Calibri"/>
                        <a:cs typeface="Arial" pitchFamily="34" charset="0"/>
                      </a:endParaRPr>
                    </a:p>
                  </a:txBody>
                  <a:tcPr marL="47860" marR="47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l">
                        <a:lnSpc>
                          <a:spcPct val="115000"/>
                        </a:lnSpc>
                        <a:spcAft>
                          <a:spcPts val="1000"/>
                        </a:spcAft>
                      </a:pPr>
                      <a:r>
                        <a:rPr lang="en-US" sz="1000" b="1" dirty="0">
                          <a:solidFill>
                            <a:schemeClr val="bg2"/>
                          </a:solidFill>
                          <a:latin typeface="Arial" pitchFamily="34" charset="0"/>
                          <a:ea typeface="Calibri"/>
                          <a:cs typeface="Arial" pitchFamily="34" charset="0"/>
                        </a:rPr>
                        <a:t>2 tournaments</a:t>
                      </a:r>
                      <a:endParaRPr lang="en-CA" sz="1000" b="1" dirty="0">
                        <a:solidFill>
                          <a:schemeClr val="bg2"/>
                        </a:solidFill>
                        <a:latin typeface="Arial" pitchFamily="34" charset="0"/>
                        <a:ea typeface="Calibri"/>
                        <a:cs typeface="Arial" pitchFamily="34" charset="0"/>
                      </a:endParaRPr>
                    </a:p>
                    <a:p>
                      <a:pPr algn="l">
                        <a:lnSpc>
                          <a:spcPct val="115000"/>
                        </a:lnSpc>
                        <a:spcAft>
                          <a:spcPts val="1000"/>
                        </a:spcAft>
                      </a:pPr>
                      <a:r>
                        <a:rPr lang="en-US" sz="1000" b="1" dirty="0">
                          <a:solidFill>
                            <a:schemeClr val="bg2"/>
                          </a:solidFill>
                          <a:latin typeface="Arial" pitchFamily="34" charset="0"/>
                          <a:ea typeface="Calibri"/>
                          <a:cs typeface="Arial" pitchFamily="34" charset="0"/>
                        </a:rPr>
                        <a:t>8 games</a:t>
                      </a:r>
                      <a:endParaRPr lang="en-CA" sz="1000" b="1" dirty="0">
                        <a:solidFill>
                          <a:schemeClr val="bg2"/>
                        </a:solidFill>
                        <a:latin typeface="Arial" pitchFamily="34" charset="0"/>
                        <a:ea typeface="Calibri"/>
                        <a:cs typeface="Arial" pitchFamily="34" charset="0"/>
                      </a:endParaRPr>
                    </a:p>
                  </a:txBody>
                  <a:tcPr marL="47860" marR="47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l">
                        <a:lnSpc>
                          <a:spcPct val="115000"/>
                        </a:lnSpc>
                        <a:spcAft>
                          <a:spcPts val="1000"/>
                        </a:spcAft>
                      </a:pPr>
                      <a:r>
                        <a:rPr lang="en-US" sz="1000" b="1" dirty="0">
                          <a:solidFill>
                            <a:schemeClr val="bg2"/>
                          </a:solidFill>
                          <a:latin typeface="Arial" pitchFamily="34" charset="0"/>
                          <a:ea typeface="Calibri"/>
                          <a:cs typeface="Arial" pitchFamily="34" charset="0"/>
                        </a:rPr>
                        <a:t>15 - 20</a:t>
                      </a:r>
                      <a:endParaRPr lang="en-CA" sz="1000" b="1" dirty="0">
                        <a:solidFill>
                          <a:schemeClr val="bg2"/>
                        </a:solidFill>
                        <a:latin typeface="Arial" pitchFamily="34" charset="0"/>
                        <a:ea typeface="Calibri"/>
                        <a:cs typeface="Arial" pitchFamily="34" charset="0"/>
                      </a:endParaRPr>
                    </a:p>
                  </a:txBody>
                  <a:tcPr marL="47860" marR="47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r>
            </a:tbl>
          </a:graphicData>
        </a:graphic>
      </p:graphicFrame>
      <p:graphicFrame>
        <p:nvGraphicFramePr>
          <p:cNvPr id="7" name="Table 6"/>
          <p:cNvGraphicFramePr>
            <a:graphicFrameLocks noGrp="1"/>
          </p:cNvGraphicFramePr>
          <p:nvPr/>
        </p:nvGraphicFramePr>
        <p:xfrm>
          <a:off x="467545" y="1520788"/>
          <a:ext cx="7740859" cy="648072"/>
        </p:xfrm>
        <a:graphic>
          <a:graphicData uri="http://schemas.openxmlformats.org/drawingml/2006/table">
            <a:tbl>
              <a:tblPr/>
              <a:tblGrid>
                <a:gridCol w="678132"/>
                <a:gridCol w="649639"/>
                <a:gridCol w="619437"/>
                <a:gridCol w="1221143"/>
                <a:gridCol w="828092"/>
                <a:gridCol w="1008112"/>
                <a:gridCol w="756084"/>
                <a:gridCol w="1008112"/>
                <a:gridCol w="972108"/>
              </a:tblGrid>
              <a:tr h="648072">
                <a:tc>
                  <a:txBody>
                    <a:bodyPr/>
                    <a:lstStyle/>
                    <a:p>
                      <a:pPr algn="ctr">
                        <a:lnSpc>
                          <a:spcPct val="115000"/>
                        </a:lnSpc>
                        <a:spcAft>
                          <a:spcPts val="1000"/>
                        </a:spcAft>
                      </a:pPr>
                      <a:endParaRPr lang="en-US" sz="900" dirty="0">
                        <a:solidFill>
                          <a:schemeClr val="bg2"/>
                        </a:solidFill>
                        <a:latin typeface="Arial" pitchFamily="34" charset="0"/>
                        <a:ea typeface="Calibri"/>
                        <a:cs typeface="Arial" pitchFamily="34" charset="0"/>
                      </a:endParaRPr>
                    </a:p>
                    <a:p>
                      <a:pPr algn="ctr">
                        <a:lnSpc>
                          <a:spcPct val="115000"/>
                        </a:lnSpc>
                        <a:spcAft>
                          <a:spcPts val="1000"/>
                        </a:spcAft>
                      </a:pPr>
                      <a:r>
                        <a:rPr lang="en-US" sz="900" b="1" dirty="0" smtClean="0">
                          <a:solidFill>
                            <a:schemeClr val="bg2"/>
                          </a:solidFill>
                          <a:latin typeface="Arial" pitchFamily="34" charset="0"/>
                          <a:ea typeface="Calibri"/>
                          <a:cs typeface="Arial" pitchFamily="34" charset="0"/>
                        </a:rPr>
                        <a:t>Age</a:t>
                      </a:r>
                      <a:r>
                        <a:rPr lang="en-US" sz="900" b="1" baseline="0" dirty="0" smtClean="0">
                          <a:solidFill>
                            <a:schemeClr val="bg2"/>
                          </a:solidFill>
                          <a:latin typeface="Arial" pitchFamily="34" charset="0"/>
                          <a:ea typeface="Calibri"/>
                          <a:cs typeface="Arial" pitchFamily="34" charset="0"/>
                        </a:rPr>
                        <a:t> Group</a:t>
                      </a:r>
                      <a:endParaRPr lang="en-CA" sz="900" dirty="0">
                        <a:solidFill>
                          <a:schemeClr val="bg2"/>
                        </a:solidFill>
                        <a:latin typeface="Arial" pitchFamily="34" charset="0"/>
                        <a:ea typeface="Calibri"/>
                        <a:cs typeface="Arial" pitchFamily="34" charset="0"/>
                      </a:endParaRPr>
                    </a:p>
                  </a:txBody>
                  <a:tcPr marL="48243" marR="48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900" b="1">
                          <a:solidFill>
                            <a:schemeClr val="bg2"/>
                          </a:solidFill>
                          <a:latin typeface="Arial" pitchFamily="34" charset="0"/>
                          <a:ea typeface="Calibri"/>
                          <a:cs typeface="Arial" pitchFamily="34" charset="0"/>
                        </a:rPr>
                        <a:t>Number of Practices</a:t>
                      </a:r>
                      <a:endParaRPr lang="en-CA" sz="900">
                        <a:solidFill>
                          <a:schemeClr val="bg2"/>
                        </a:solidFill>
                        <a:latin typeface="Arial" pitchFamily="34" charset="0"/>
                        <a:ea typeface="Calibri"/>
                        <a:cs typeface="Arial" pitchFamily="34" charset="0"/>
                      </a:endParaRPr>
                    </a:p>
                  </a:txBody>
                  <a:tcPr marL="48243" marR="48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900" b="1">
                          <a:solidFill>
                            <a:schemeClr val="bg2"/>
                          </a:solidFill>
                          <a:latin typeface="Arial" pitchFamily="34" charset="0"/>
                          <a:ea typeface="Calibri"/>
                          <a:cs typeface="Arial" pitchFamily="34" charset="0"/>
                        </a:rPr>
                        <a:t>Start date for Practices</a:t>
                      </a:r>
                      <a:endParaRPr lang="en-CA" sz="900">
                        <a:solidFill>
                          <a:schemeClr val="bg2"/>
                        </a:solidFill>
                        <a:latin typeface="Arial" pitchFamily="34" charset="0"/>
                        <a:ea typeface="Calibri"/>
                        <a:cs typeface="Arial" pitchFamily="34" charset="0"/>
                      </a:endParaRPr>
                    </a:p>
                  </a:txBody>
                  <a:tcPr marL="48243" marR="48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900" b="1">
                          <a:solidFill>
                            <a:schemeClr val="bg2"/>
                          </a:solidFill>
                          <a:latin typeface="Arial" pitchFamily="34" charset="0"/>
                          <a:ea typeface="Calibri"/>
                          <a:cs typeface="Arial" pitchFamily="34" charset="0"/>
                        </a:rPr>
                        <a:t>Development Season</a:t>
                      </a:r>
                      <a:endParaRPr lang="en-CA" sz="900">
                        <a:solidFill>
                          <a:schemeClr val="bg2"/>
                        </a:solidFill>
                        <a:latin typeface="Arial" pitchFamily="34" charset="0"/>
                        <a:ea typeface="Calibri"/>
                        <a:cs typeface="Arial" pitchFamily="34" charset="0"/>
                      </a:endParaRPr>
                    </a:p>
                  </a:txBody>
                  <a:tcPr marL="48243" marR="48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900" b="1">
                          <a:solidFill>
                            <a:schemeClr val="bg2"/>
                          </a:solidFill>
                          <a:latin typeface="Arial" pitchFamily="34" charset="0"/>
                          <a:ea typeface="Calibri"/>
                          <a:cs typeface="Arial" pitchFamily="34" charset="0"/>
                        </a:rPr>
                        <a:t>Start date for Games </a:t>
                      </a:r>
                      <a:endParaRPr lang="en-CA" sz="900">
                        <a:solidFill>
                          <a:schemeClr val="bg2"/>
                        </a:solidFill>
                        <a:latin typeface="Arial" pitchFamily="34" charset="0"/>
                        <a:ea typeface="Calibri"/>
                        <a:cs typeface="Arial" pitchFamily="34" charset="0"/>
                      </a:endParaRPr>
                    </a:p>
                  </a:txBody>
                  <a:tcPr marL="48243" marR="48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900" b="1" dirty="0">
                          <a:solidFill>
                            <a:schemeClr val="bg2"/>
                          </a:solidFill>
                          <a:latin typeface="Arial" pitchFamily="34" charset="0"/>
                          <a:ea typeface="Calibri"/>
                          <a:cs typeface="Arial" pitchFamily="34" charset="0"/>
                        </a:rPr>
                        <a:t>Development &amp; regular Season</a:t>
                      </a:r>
                      <a:endParaRPr lang="en-CA" sz="900" dirty="0">
                        <a:solidFill>
                          <a:schemeClr val="bg2"/>
                        </a:solidFill>
                        <a:latin typeface="Arial" pitchFamily="34" charset="0"/>
                        <a:ea typeface="Calibri"/>
                        <a:cs typeface="Arial" pitchFamily="34" charset="0"/>
                      </a:endParaRPr>
                    </a:p>
                  </a:txBody>
                  <a:tcPr marL="48243" marR="48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900" b="1">
                          <a:solidFill>
                            <a:schemeClr val="bg2"/>
                          </a:solidFill>
                          <a:latin typeface="Arial" pitchFamily="34" charset="0"/>
                          <a:ea typeface="Calibri"/>
                          <a:cs typeface="Arial" pitchFamily="34" charset="0"/>
                        </a:rPr>
                        <a:t>Playoff</a:t>
                      </a:r>
                      <a:endParaRPr lang="en-CA" sz="900">
                        <a:solidFill>
                          <a:schemeClr val="bg2"/>
                        </a:solidFill>
                        <a:latin typeface="Arial" pitchFamily="34" charset="0"/>
                        <a:ea typeface="Calibri"/>
                        <a:cs typeface="Arial" pitchFamily="34" charset="0"/>
                      </a:endParaRPr>
                    </a:p>
                    <a:p>
                      <a:pPr algn="ctr">
                        <a:lnSpc>
                          <a:spcPct val="115000"/>
                        </a:lnSpc>
                        <a:spcAft>
                          <a:spcPts val="1000"/>
                        </a:spcAft>
                      </a:pPr>
                      <a:r>
                        <a:rPr lang="en-US" sz="900" b="1">
                          <a:solidFill>
                            <a:schemeClr val="bg2"/>
                          </a:solidFill>
                          <a:latin typeface="Arial" pitchFamily="34" charset="0"/>
                          <a:ea typeface="Calibri"/>
                          <a:cs typeface="Arial" pitchFamily="34" charset="0"/>
                        </a:rPr>
                        <a:t>Season</a:t>
                      </a:r>
                      <a:endParaRPr lang="en-CA" sz="900">
                        <a:solidFill>
                          <a:schemeClr val="bg2"/>
                        </a:solidFill>
                        <a:latin typeface="Arial" pitchFamily="34" charset="0"/>
                        <a:ea typeface="Calibri"/>
                        <a:cs typeface="Arial" pitchFamily="34" charset="0"/>
                      </a:endParaRPr>
                    </a:p>
                  </a:txBody>
                  <a:tcPr marL="48243" marR="48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900" b="1">
                          <a:solidFill>
                            <a:schemeClr val="bg2"/>
                          </a:solidFill>
                          <a:latin typeface="Arial" pitchFamily="34" charset="0"/>
                          <a:ea typeface="Calibri"/>
                          <a:cs typeface="Arial" pitchFamily="34" charset="0"/>
                        </a:rPr>
                        <a:t>Tournaments</a:t>
                      </a:r>
                      <a:endParaRPr lang="en-CA" sz="900">
                        <a:solidFill>
                          <a:schemeClr val="bg2"/>
                        </a:solidFill>
                        <a:latin typeface="Arial" pitchFamily="34" charset="0"/>
                        <a:ea typeface="Calibri"/>
                        <a:cs typeface="Arial" pitchFamily="34" charset="0"/>
                      </a:endParaRPr>
                    </a:p>
                  </a:txBody>
                  <a:tcPr marL="48243" marR="48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900" b="1" dirty="0">
                          <a:solidFill>
                            <a:schemeClr val="bg2"/>
                          </a:solidFill>
                          <a:latin typeface="Arial" pitchFamily="34" charset="0"/>
                          <a:ea typeface="Calibri"/>
                          <a:cs typeface="Arial" pitchFamily="34" charset="0"/>
                        </a:rPr>
                        <a:t>Number of Games total</a:t>
                      </a:r>
                      <a:endParaRPr lang="en-CA" sz="900" dirty="0">
                        <a:solidFill>
                          <a:schemeClr val="bg2"/>
                        </a:solidFill>
                        <a:latin typeface="Arial" pitchFamily="34" charset="0"/>
                        <a:ea typeface="Calibri"/>
                        <a:cs typeface="Arial" pitchFamily="34" charset="0"/>
                      </a:endParaRPr>
                    </a:p>
                  </a:txBody>
                  <a:tcPr marL="48243" marR="48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2289" name="Picture 1"/>
          <p:cNvPicPr>
            <a:picLocks noChangeAspect="1" noChangeArrowheads="1"/>
          </p:cNvPicPr>
          <p:nvPr/>
        </p:nvPicPr>
        <p:blipFill>
          <a:blip r:embed="rId2" cstate="print"/>
          <a:srcRect/>
          <a:stretch>
            <a:fillRect/>
          </a:stretch>
        </p:blipFill>
        <p:spPr bwMode="auto">
          <a:xfrm>
            <a:off x="467544" y="3681028"/>
            <a:ext cx="2522538" cy="1020763"/>
          </a:xfrm>
          <a:prstGeom prst="rect">
            <a:avLst/>
          </a:prstGeom>
          <a:noFill/>
          <a:ln w="9525">
            <a:noFill/>
            <a:miter lim="800000"/>
            <a:headEnd/>
            <a:tailEnd/>
          </a:ln>
        </p:spPr>
      </p:pic>
      <p:pic>
        <p:nvPicPr>
          <p:cNvPr id="8" name="Picture 7" descr="LTAD_ IP.jpg"/>
          <p:cNvPicPr>
            <a:picLocks noChangeAspect="1"/>
          </p:cNvPicPr>
          <p:nvPr/>
        </p:nvPicPr>
        <p:blipFill>
          <a:blip r:embed="rId3" cstate="print"/>
          <a:stretch>
            <a:fillRect/>
          </a:stretch>
        </p:blipFill>
        <p:spPr>
          <a:xfrm>
            <a:off x="2951820" y="3104964"/>
            <a:ext cx="5256585" cy="3138894"/>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73075" y="228600"/>
            <a:ext cx="7640686" cy="1220788"/>
          </a:xfrm>
        </p:spPr>
        <p:txBody>
          <a:bodyPr/>
          <a:lstStyle/>
          <a:p>
            <a:r>
              <a:rPr lang="en-US" sz="3200" b="1" i="1" dirty="0" smtClean="0">
                <a:solidFill>
                  <a:srgbClr val="C00000"/>
                </a:solidFill>
              </a:rPr>
              <a:t>LTPD – Novice</a:t>
            </a:r>
            <a:endParaRPr lang="en-US" sz="3200" b="1" i="1" dirty="0">
              <a:solidFill>
                <a:srgbClr val="C00000"/>
              </a:solidFill>
            </a:endParaRPr>
          </a:p>
        </p:txBody>
      </p:sp>
      <p:sp>
        <p:nvSpPr>
          <p:cNvPr id="23555" name="Rectangle 3"/>
          <p:cNvSpPr>
            <a:spLocks noGrp="1" noChangeArrowheads="1"/>
          </p:cNvSpPr>
          <p:nvPr>
            <p:ph idx="1"/>
          </p:nvPr>
        </p:nvSpPr>
        <p:spPr>
          <a:xfrm>
            <a:off x="811160" y="1449388"/>
            <a:ext cx="6929489" cy="3779837"/>
          </a:xfrm>
        </p:spPr>
        <p:txBody>
          <a:bodyPr/>
          <a:lstStyle/>
          <a:p>
            <a:pPr marL="609600" indent="-609600">
              <a:lnSpc>
                <a:spcPct val="80000"/>
              </a:lnSpc>
              <a:buClr>
                <a:schemeClr val="hlink"/>
              </a:buClr>
              <a:buNone/>
            </a:pPr>
            <a:endParaRPr lang="en-US" sz="2000" dirty="0" smtClean="0"/>
          </a:p>
          <a:p>
            <a:pPr marL="609600" indent="-609600">
              <a:lnSpc>
                <a:spcPct val="80000"/>
              </a:lnSpc>
              <a:buClr>
                <a:schemeClr val="hlink"/>
              </a:buClr>
              <a:buFont typeface="Wingdings" pitchFamily="2" charset="2"/>
              <a:buAutoNum type="arabicPeriod"/>
            </a:pPr>
            <a:endParaRPr lang="en-US" sz="2200" dirty="0" smtClean="0"/>
          </a:p>
          <a:p>
            <a:pPr marL="609600" indent="-609600">
              <a:lnSpc>
                <a:spcPct val="80000"/>
              </a:lnSpc>
              <a:buClr>
                <a:schemeClr val="hlink"/>
              </a:buClr>
              <a:buFont typeface="Wingdings" pitchFamily="2" charset="2"/>
              <a:buAutoNum type="arabicPeriod"/>
            </a:pPr>
            <a:endParaRPr lang="en-US" sz="2200" dirty="0"/>
          </a:p>
        </p:txBody>
      </p:sp>
      <p:sp>
        <p:nvSpPr>
          <p:cNvPr id="5" name="Slide Number Placeholder 3"/>
          <p:cNvSpPr>
            <a:spLocks noGrp="1"/>
          </p:cNvSpPr>
          <p:nvPr>
            <p:ph type="sldNum" sz="quarter" idx="10"/>
          </p:nvPr>
        </p:nvSpPr>
        <p:spPr/>
        <p:txBody>
          <a:bodyPr/>
          <a:lstStyle/>
          <a:p>
            <a:fld id="{4BF07F54-CCA7-4912-AC8D-75373A8456EC}" type="slidenum">
              <a:rPr lang="en-US"/>
              <a:pPr/>
              <a:t>18</a:t>
            </a:fld>
            <a:endParaRPr lang="en-US"/>
          </a:p>
        </p:txBody>
      </p:sp>
      <p:graphicFrame>
        <p:nvGraphicFramePr>
          <p:cNvPr id="7" name="Table 6"/>
          <p:cNvGraphicFramePr>
            <a:graphicFrameLocks noGrp="1"/>
          </p:cNvGraphicFramePr>
          <p:nvPr/>
        </p:nvGraphicFramePr>
        <p:xfrm>
          <a:off x="467545" y="1520788"/>
          <a:ext cx="7776862" cy="648072"/>
        </p:xfrm>
        <a:graphic>
          <a:graphicData uri="http://schemas.openxmlformats.org/drawingml/2006/table">
            <a:tbl>
              <a:tblPr/>
              <a:tblGrid>
                <a:gridCol w="678132"/>
                <a:gridCol w="649639"/>
                <a:gridCol w="619437"/>
                <a:gridCol w="1257147"/>
                <a:gridCol w="828092"/>
                <a:gridCol w="1193156"/>
                <a:gridCol w="525979"/>
                <a:gridCol w="1012640"/>
                <a:gridCol w="1012640"/>
              </a:tblGrid>
              <a:tr h="648072">
                <a:tc>
                  <a:txBody>
                    <a:bodyPr/>
                    <a:lstStyle/>
                    <a:p>
                      <a:pPr algn="ctr">
                        <a:lnSpc>
                          <a:spcPct val="115000"/>
                        </a:lnSpc>
                        <a:spcAft>
                          <a:spcPts val="1000"/>
                        </a:spcAft>
                      </a:pPr>
                      <a:r>
                        <a:rPr lang="en-US" sz="900" b="1" dirty="0" smtClean="0">
                          <a:solidFill>
                            <a:schemeClr val="bg2"/>
                          </a:solidFill>
                          <a:latin typeface="Arial" pitchFamily="34" charset="0"/>
                          <a:ea typeface="Calibri"/>
                          <a:cs typeface="Arial" pitchFamily="34" charset="0"/>
                        </a:rPr>
                        <a:t>Age</a:t>
                      </a:r>
                      <a:r>
                        <a:rPr lang="en-US" sz="900" b="1" baseline="0" dirty="0" smtClean="0">
                          <a:solidFill>
                            <a:schemeClr val="bg2"/>
                          </a:solidFill>
                          <a:latin typeface="Arial" pitchFamily="34" charset="0"/>
                          <a:ea typeface="Calibri"/>
                          <a:cs typeface="Arial" pitchFamily="34" charset="0"/>
                        </a:rPr>
                        <a:t> Group</a:t>
                      </a:r>
                      <a:endParaRPr lang="en-CA" sz="900" dirty="0">
                        <a:solidFill>
                          <a:schemeClr val="bg2"/>
                        </a:solidFill>
                        <a:latin typeface="Arial" pitchFamily="34" charset="0"/>
                        <a:ea typeface="Calibri"/>
                        <a:cs typeface="Arial" pitchFamily="34" charset="0"/>
                      </a:endParaRPr>
                    </a:p>
                  </a:txBody>
                  <a:tcPr marL="48243" marR="48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900" b="1">
                          <a:solidFill>
                            <a:schemeClr val="bg2"/>
                          </a:solidFill>
                          <a:latin typeface="Arial" pitchFamily="34" charset="0"/>
                          <a:ea typeface="Calibri"/>
                          <a:cs typeface="Arial" pitchFamily="34" charset="0"/>
                        </a:rPr>
                        <a:t>Number of Practices</a:t>
                      </a:r>
                      <a:endParaRPr lang="en-CA" sz="900">
                        <a:solidFill>
                          <a:schemeClr val="bg2"/>
                        </a:solidFill>
                        <a:latin typeface="Arial" pitchFamily="34" charset="0"/>
                        <a:ea typeface="Calibri"/>
                        <a:cs typeface="Arial" pitchFamily="34" charset="0"/>
                      </a:endParaRPr>
                    </a:p>
                  </a:txBody>
                  <a:tcPr marL="48243" marR="48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900" b="1">
                          <a:solidFill>
                            <a:schemeClr val="bg2"/>
                          </a:solidFill>
                          <a:latin typeface="Arial" pitchFamily="34" charset="0"/>
                          <a:ea typeface="Calibri"/>
                          <a:cs typeface="Arial" pitchFamily="34" charset="0"/>
                        </a:rPr>
                        <a:t>Start date for Practices</a:t>
                      </a:r>
                      <a:endParaRPr lang="en-CA" sz="900">
                        <a:solidFill>
                          <a:schemeClr val="bg2"/>
                        </a:solidFill>
                        <a:latin typeface="Arial" pitchFamily="34" charset="0"/>
                        <a:ea typeface="Calibri"/>
                        <a:cs typeface="Arial" pitchFamily="34" charset="0"/>
                      </a:endParaRPr>
                    </a:p>
                  </a:txBody>
                  <a:tcPr marL="48243" marR="48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900" b="1">
                          <a:solidFill>
                            <a:schemeClr val="bg2"/>
                          </a:solidFill>
                          <a:latin typeface="Arial" pitchFamily="34" charset="0"/>
                          <a:ea typeface="Calibri"/>
                          <a:cs typeface="Arial" pitchFamily="34" charset="0"/>
                        </a:rPr>
                        <a:t>Development Season</a:t>
                      </a:r>
                      <a:endParaRPr lang="en-CA" sz="900">
                        <a:solidFill>
                          <a:schemeClr val="bg2"/>
                        </a:solidFill>
                        <a:latin typeface="Arial" pitchFamily="34" charset="0"/>
                        <a:ea typeface="Calibri"/>
                        <a:cs typeface="Arial" pitchFamily="34" charset="0"/>
                      </a:endParaRPr>
                    </a:p>
                  </a:txBody>
                  <a:tcPr marL="48243" marR="48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900" b="1">
                          <a:solidFill>
                            <a:schemeClr val="bg2"/>
                          </a:solidFill>
                          <a:latin typeface="Arial" pitchFamily="34" charset="0"/>
                          <a:ea typeface="Calibri"/>
                          <a:cs typeface="Arial" pitchFamily="34" charset="0"/>
                        </a:rPr>
                        <a:t>Start date for Games </a:t>
                      </a:r>
                      <a:endParaRPr lang="en-CA" sz="900">
                        <a:solidFill>
                          <a:schemeClr val="bg2"/>
                        </a:solidFill>
                        <a:latin typeface="Arial" pitchFamily="34" charset="0"/>
                        <a:ea typeface="Calibri"/>
                        <a:cs typeface="Arial" pitchFamily="34" charset="0"/>
                      </a:endParaRPr>
                    </a:p>
                  </a:txBody>
                  <a:tcPr marL="48243" marR="48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900" b="1">
                          <a:solidFill>
                            <a:schemeClr val="bg2"/>
                          </a:solidFill>
                          <a:latin typeface="Arial" pitchFamily="34" charset="0"/>
                          <a:ea typeface="Calibri"/>
                          <a:cs typeface="Arial" pitchFamily="34" charset="0"/>
                        </a:rPr>
                        <a:t>Development &amp; regular Season</a:t>
                      </a:r>
                      <a:endParaRPr lang="en-CA" sz="900">
                        <a:solidFill>
                          <a:schemeClr val="bg2"/>
                        </a:solidFill>
                        <a:latin typeface="Arial" pitchFamily="34" charset="0"/>
                        <a:ea typeface="Calibri"/>
                        <a:cs typeface="Arial" pitchFamily="34" charset="0"/>
                      </a:endParaRPr>
                    </a:p>
                  </a:txBody>
                  <a:tcPr marL="48243" marR="48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900" b="1">
                          <a:solidFill>
                            <a:schemeClr val="bg2"/>
                          </a:solidFill>
                          <a:latin typeface="Arial" pitchFamily="34" charset="0"/>
                          <a:ea typeface="Calibri"/>
                          <a:cs typeface="Arial" pitchFamily="34" charset="0"/>
                        </a:rPr>
                        <a:t>Playoff</a:t>
                      </a:r>
                      <a:endParaRPr lang="en-CA" sz="900">
                        <a:solidFill>
                          <a:schemeClr val="bg2"/>
                        </a:solidFill>
                        <a:latin typeface="Arial" pitchFamily="34" charset="0"/>
                        <a:ea typeface="Calibri"/>
                        <a:cs typeface="Arial" pitchFamily="34" charset="0"/>
                      </a:endParaRPr>
                    </a:p>
                    <a:p>
                      <a:pPr algn="ctr">
                        <a:lnSpc>
                          <a:spcPct val="115000"/>
                        </a:lnSpc>
                        <a:spcAft>
                          <a:spcPts val="1000"/>
                        </a:spcAft>
                      </a:pPr>
                      <a:r>
                        <a:rPr lang="en-US" sz="900" b="1">
                          <a:solidFill>
                            <a:schemeClr val="bg2"/>
                          </a:solidFill>
                          <a:latin typeface="Arial" pitchFamily="34" charset="0"/>
                          <a:ea typeface="Calibri"/>
                          <a:cs typeface="Arial" pitchFamily="34" charset="0"/>
                        </a:rPr>
                        <a:t>Season</a:t>
                      </a:r>
                      <a:endParaRPr lang="en-CA" sz="900">
                        <a:solidFill>
                          <a:schemeClr val="bg2"/>
                        </a:solidFill>
                        <a:latin typeface="Arial" pitchFamily="34" charset="0"/>
                        <a:ea typeface="Calibri"/>
                        <a:cs typeface="Arial" pitchFamily="34" charset="0"/>
                      </a:endParaRPr>
                    </a:p>
                  </a:txBody>
                  <a:tcPr marL="48243" marR="48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900" b="1">
                          <a:solidFill>
                            <a:schemeClr val="bg2"/>
                          </a:solidFill>
                          <a:latin typeface="Arial" pitchFamily="34" charset="0"/>
                          <a:ea typeface="Calibri"/>
                          <a:cs typeface="Arial" pitchFamily="34" charset="0"/>
                        </a:rPr>
                        <a:t>Tournaments</a:t>
                      </a:r>
                      <a:endParaRPr lang="en-CA" sz="900">
                        <a:solidFill>
                          <a:schemeClr val="bg2"/>
                        </a:solidFill>
                        <a:latin typeface="Arial" pitchFamily="34" charset="0"/>
                        <a:ea typeface="Calibri"/>
                        <a:cs typeface="Arial" pitchFamily="34" charset="0"/>
                      </a:endParaRPr>
                    </a:p>
                  </a:txBody>
                  <a:tcPr marL="48243" marR="48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900" b="1" dirty="0">
                          <a:solidFill>
                            <a:schemeClr val="bg2"/>
                          </a:solidFill>
                          <a:latin typeface="Arial" pitchFamily="34" charset="0"/>
                          <a:ea typeface="Calibri"/>
                          <a:cs typeface="Arial" pitchFamily="34" charset="0"/>
                        </a:rPr>
                        <a:t>Number of Games total</a:t>
                      </a:r>
                      <a:endParaRPr lang="en-CA" sz="900" dirty="0">
                        <a:solidFill>
                          <a:schemeClr val="bg2"/>
                        </a:solidFill>
                        <a:latin typeface="Arial" pitchFamily="34" charset="0"/>
                        <a:ea typeface="Calibri"/>
                        <a:cs typeface="Arial" pitchFamily="34" charset="0"/>
                      </a:endParaRPr>
                    </a:p>
                  </a:txBody>
                  <a:tcPr marL="48243" marR="48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8" name="Table 7"/>
          <p:cNvGraphicFramePr>
            <a:graphicFrameLocks noGrp="1"/>
          </p:cNvGraphicFramePr>
          <p:nvPr/>
        </p:nvGraphicFramePr>
        <p:xfrm>
          <a:off x="467544" y="2276872"/>
          <a:ext cx="7776863" cy="779780"/>
        </p:xfrm>
        <a:graphic>
          <a:graphicData uri="http://schemas.openxmlformats.org/drawingml/2006/table">
            <a:tbl>
              <a:tblPr/>
              <a:tblGrid>
                <a:gridCol w="668801"/>
                <a:gridCol w="638838"/>
                <a:gridCol w="610571"/>
                <a:gridCol w="1277676"/>
                <a:gridCol w="836708"/>
                <a:gridCol w="1187986"/>
                <a:gridCol w="561752"/>
                <a:gridCol w="1001223"/>
                <a:gridCol w="993308"/>
              </a:tblGrid>
              <a:tr h="580884">
                <a:tc>
                  <a:txBody>
                    <a:bodyPr/>
                    <a:lstStyle/>
                    <a:p>
                      <a:pPr algn="l">
                        <a:lnSpc>
                          <a:spcPct val="115000"/>
                        </a:lnSpc>
                        <a:spcAft>
                          <a:spcPts val="1000"/>
                        </a:spcAft>
                      </a:pPr>
                      <a:r>
                        <a:rPr lang="en-US" sz="1000" b="1" dirty="0">
                          <a:solidFill>
                            <a:schemeClr val="bg2"/>
                          </a:solidFill>
                          <a:latin typeface="Arial" pitchFamily="34" charset="0"/>
                          <a:ea typeface="Calibri"/>
                          <a:cs typeface="Arial" pitchFamily="34" charset="0"/>
                        </a:rPr>
                        <a:t>Novice</a:t>
                      </a:r>
                      <a:endParaRPr lang="en-CA" sz="1000" b="1" dirty="0">
                        <a:solidFill>
                          <a:schemeClr val="bg2"/>
                        </a:solidFill>
                        <a:latin typeface="Arial" pitchFamily="34" charset="0"/>
                        <a:ea typeface="Calibri"/>
                        <a:cs typeface="Arial" pitchFamily="34" charset="0"/>
                      </a:endParaRPr>
                    </a:p>
                    <a:p>
                      <a:pPr algn="l">
                        <a:lnSpc>
                          <a:spcPct val="115000"/>
                        </a:lnSpc>
                        <a:spcAft>
                          <a:spcPts val="1000"/>
                        </a:spcAft>
                      </a:pPr>
                      <a:r>
                        <a:rPr lang="en-US" sz="1000" b="1" dirty="0">
                          <a:solidFill>
                            <a:schemeClr val="bg2"/>
                          </a:solidFill>
                          <a:latin typeface="Arial" pitchFamily="34" charset="0"/>
                          <a:ea typeface="Calibri"/>
                          <a:cs typeface="Arial" pitchFamily="34" charset="0"/>
                        </a:rPr>
                        <a:t>Ideal</a:t>
                      </a:r>
                      <a:endParaRPr lang="en-CA" sz="1000" b="1" dirty="0">
                        <a:solidFill>
                          <a:schemeClr val="bg2"/>
                        </a:solidFill>
                        <a:latin typeface="Arial" pitchFamily="34" charset="0"/>
                        <a:ea typeface="Calibri"/>
                        <a:cs typeface="Arial" pitchFamily="34" charset="0"/>
                      </a:endParaRPr>
                    </a:p>
                  </a:txBody>
                  <a:tcPr marL="47860" marR="47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l">
                        <a:lnSpc>
                          <a:spcPct val="115000"/>
                        </a:lnSpc>
                        <a:spcAft>
                          <a:spcPts val="1000"/>
                        </a:spcAft>
                      </a:pPr>
                      <a:r>
                        <a:rPr lang="en-US" sz="1000" b="1" dirty="0">
                          <a:solidFill>
                            <a:schemeClr val="bg2"/>
                          </a:solidFill>
                          <a:latin typeface="Arial" pitchFamily="34" charset="0"/>
                          <a:ea typeface="Calibri"/>
                          <a:cs typeface="Arial" pitchFamily="34" charset="0"/>
                        </a:rPr>
                        <a:t>40 - 45</a:t>
                      </a:r>
                      <a:endParaRPr lang="en-CA" sz="1000" b="1" dirty="0">
                        <a:solidFill>
                          <a:schemeClr val="bg2"/>
                        </a:solidFill>
                        <a:latin typeface="Arial" pitchFamily="34" charset="0"/>
                        <a:ea typeface="Calibri"/>
                        <a:cs typeface="Arial" pitchFamily="34" charset="0"/>
                      </a:endParaRPr>
                    </a:p>
                  </a:txBody>
                  <a:tcPr marL="47860" marR="47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l">
                        <a:lnSpc>
                          <a:spcPct val="115000"/>
                        </a:lnSpc>
                        <a:spcAft>
                          <a:spcPts val="1000"/>
                        </a:spcAft>
                      </a:pPr>
                      <a:r>
                        <a:rPr lang="en-US" sz="1000" b="1">
                          <a:solidFill>
                            <a:schemeClr val="bg2"/>
                          </a:solidFill>
                          <a:latin typeface="Arial" pitchFamily="34" charset="0"/>
                          <a:ea typeface="Calibri"/>
                          <a:cs typeface="Arial" pitchFamily="34" charset="0"/>
                        </a:rPr>
                        <a:t>Sept 15</a:t>
                      </a:r>
                      <a:endParaRPr lang="en-CA" sz="1000" b="1">
                        <a:solidFill>
                          <a:schemeClr val="bg2"/>
                        </a:solidFill>
                        <a:latin typeface="Arial" pitchFamily="34" charset="0"/>
                        <a:ea typeface="Calibri"/>
                        <a:cs typeface="Arial" pitchFamily="34" charset="0"/>
                      </a:endParaRPr>
                    </a:p>
                  </a:txBody>
                  <a:tcPr marL="47860" marR="47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l">
                        <a:lnSpc>
                          <a:spcPct val="115000"/>
                        </a:lnSpc>
                        <a:spcAft>
                          <a:spcPts val="1000"/>
                        </a:spcAft>
                      </a:pPr>
                      <a:r>
                        <a:rPr lang="en-US" sz="1000" b="1">
                          <a:solidFill>
                            <a:schemeClr val="bg2"/>
                          </a:solidFill>
                          <a:latin typeface="Arial" pitchFamily="34" charset="0"/>
                          <a:ea typeface="Calibri"/>
                          <a:cs typeface="Arial" pitchFamily="34" charset="0"/>
                        </a:rPr>
                        <a:t>10 weeks </a:t>
                      </a:r>
                      <a:endParaRPr lang="en-CA" sz="1000" b="1">
                        <a:solidFill>
                          <a:schemeClr val="bg2"/>
                        </a:solidFill>
                        <a:latin typeface="Arial" pitchFamily="34" charset="0"/>
                        <a:ea typeface="Calibri"/>
                        <a:cs typeface="Arial" pitchFamily="34" charset="0"/>
                      </a:endParaRPr>
                    </a:p>
                    <a:p>
                      <a:pPr algn="l">
                        <a:lnSpc>
                          <a:spcPct val="115000"/>
                        </a:lnSpc>
                        <a:spcAft>
                          <a:spcPts val="1000"/>
                        </a:spcAft>
                      </a:pPr>
                      <a:r>
                        <a:rPr lang="en-US" sz="1000" b="1">
                          <a:solidFill>
                            <a:schemeClr val="bg2"/>
                          </a:solidFill>
                          <a:latin typeface="Arial" pitchFamily="34" charset="0"/>
                          <a:ea typeface="Calibri"/>
                          <a:cs typeface="Arial" pitchFamily="34" charset="0"/>
                        </a:rPr>
                        <a:t>20 practices</a:t>
                      </a:r>
                      <a:endParaRPr lang="en-CA" sz="1000" b="1">
                        <a:solidFill>
                          <a:schemeClr val="bg2"/>
                        </a:solidFill>
                        <a:latin typeface="Arial" pitchFamily="34" charset="0"/>
                        <a:ea typeface="Calibri"/>
                        <a:cs typeface="Arial" pitchFamily="34" charset="0"/>
                      </a:endParaRPr>
                    </a:p>
                    <a:p>
                      <a:pPr algn="l">
                        <a:lnSpc>
                          <a:spcPct val="115000"/>
                        </a:lnSpc>
                        <a:spcAft>
                          <a:spcPts val="1000"/>
                        </a:spcAft>
                      </a:pPr>
                      <a:r>
                        <a:rPr lang="en-US" sz="1000" b="1">
                          <a:solidFill>
                            <a:schemeClr val="bg2"/>
                          </a:solidFill>
                          <a:latin typeface="Arial" pitchFamily="34" charset="0"/>
                          <a:ea typeface="Calibri"/>
                          <a:cs typeface="Arial" pitchFamily="34" charset="0"/>
                        </a:rPr>
                        <a:t>2 ex games</a:t>
                      </a:r>
                      <a:endParaRPr lang="en-CA" sz="1000" b="1">
                        <a:solidFill>
                          <a:schemeClr val="bg2"/>
                        </a:solidFill>
                        <a:latin typeface="Arial" pitchFamily="34" charset="0"/>
                        <a:ea typeface="Calibri"/>
                        <a:cs typeface="Arial" pitchFamily="34" charset="0"/>
                      </a:endParaRPr>
                    </a:p>
                  </a:txBody>
                  <a:tcPr marL="47860" marR="47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l">
                        <a:lnSpc>
                          <a:spcPct val="115000"/>
                        </a:lnSpc>
                        <a:spcAft>
                          <a:spcPts val="1000"/>
                        </a:spcAft>
                      </a:pPr>
                      <a:r>
                        <a:rPr lang="en-US" sz="1000" b="1">
                          <a:solidFill>
                            <a:schemeClr val="bg2"/>
                          </a:solidFill>
                          <a:latin typeface="Arial" pitchFamily="34" charset="0"/>
                          <a:ea typeface="Calibri"/>
                          <a:cs typeface="Arial" pitchFamily="34" charset="0"/>
                        </a:rPr>
                        <a:t>Dec 1</a:t>
                      </a:r>
                      <a:endParaRPr lang="en-CA" sz="1000" b="1">
                        <a:solidFill>
                          <a:schemeClr val="bg2"/>
                        </a:solidFill>
                        <a:latin typeface="Arial" pitchFamily="34" charset="0"/>
                        <a:ea typeface="Calibri"/>
                        <a:cs typeface="Arial" pitchFamily="34" charset="0"/>
                      </a:endParaRPr>
                    </a:p>
                  </a:txBody>
                  <a:tcPr marL="47860" marR="47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l">
                        <a:lnSpc>
                          <a:spcPct val="115000"/>
                        </a:lnSpc>
                        <a:spcAft>
                          <a:spcPts val="1000"/>
                        </a:spcAft>
                      </a:pPr>
                      <a:r>
                        <a:rPr lang="en-US" sz="1000" b="1">
                          <a:solidFill>
                            <a:schemeClr val="bg2"/>
                          </a:solidFill>
                          <a:latin typeface="Arial" pitchFamily="34" charset="0"/>
                          <a:ea typeface="Calibri"/>
                          <a:cs typeface="Arial" pitchFamily="34" charset="0"/>
                        </a:rPr>
                        <a:t>14 weeks </a:t>
                      </a:r>
                      <a:endParaRPr lang="en-CA" sz="1000" b="1">
                        <a:solidFill>
                          <a:schemeClr val="bg2"/>
                        </a:solidFill>
                        <a:latin typeface="Arial" pitchFamily="34" charset="0"/>
                        <a:ea typeface="Calibri"/>
                        <a:cs typeface="Arial" pitchFamily="34" charset="0"/>
                      </a:endParaRPr>
                    </a:p>
                    <a:p>
                      <a:pPr algn="l">
                        <a:lnSpc>
                          <a:spcPct val="115000"/>
                        </a:lnSpc>
                        <a:spcAft>
                          <a:spcPts val="1000"/>
                        </a:spcAft>
                      </a:pPr>
                      <a:r>
                        <a:rPr lang="en-US" sz="1000" b="1">
                          <a:solidFill>
                            <a:schemeClr val="bg2"/>
                          </a:solidFill>
                          <a:latin typeface="Arial" pitchFamily="34" charset="0"/>
                          <a:ea typeface="Calibri"/>
                          <a:cs typeface="Arial" pitchFamily="34" charset="0"/>
                        </a:rPr>
                        <a:t> 28 practices</a:t>
                      </a:r>
                      <a:endParaRPr lang="en-CA" sz="1000" b="1">
                        <a:solidFill>
                          <a:schemeClr val="bg2"/>
                        </a:solidFill>
                        <a:latin typeface="Arial" pitchFamily="34" charset="0"/>
                        <a:ea typeface="Calibri"/>
                        <a:cs typeface="Arial" pitchFamily="34" charset="0"/>
                      </a:endParaRPr>
                    </a:p>
                    <a:p>
                      <a:pPr algn="l">
                        <a:lnSpc>
                          <a:spcPct val="115000"/>
                        </a:lnSpc>
                        <a:spcAft>
                          <a:spcPts val="1000"/>
                        </a:spcAft>
                      </a:pPr>
                      <a:r>
                        <a:rPr lang="en-US" sz="1000" b="1">
                          <a:solidFill>
                            <a:schemeClr val="bg2"/>
                          </a:solidFill>
                          <a:latin typeface="Arial" pitchFamily="34" charset="0"/>
                          <a:ea typeface="Calibri"/>
                          <a:cs typeface="Arial" pitchFamily="34" charset="0"/>
                        </a:rPr>
                        <a:t>16 games</a:t>
                      </a:r>
                      <a:endParaRPr lang="en-CA" sz="1000" b="1">
                        <a:solidFill>
                          <a:schemeClr val="bg2"/>
                        </a:solidFill>
                        <a:latin typeface="Arial" pitchFamily="34" charset="0"/>
                        <a:ea typeface="Calibri"/>
                        <a:cs typeface="Arial" pitchFamily="34" charset="0"/>
                      </a:endParaRPr>
                    </a:p>
                  </a:txBody>
                  <a:tcPr marL="47860" marR="47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l">
                        <a:lnSpc>
                          <a:spcPct val="115000"/>
                        </a:lnSpc>
                        <a:spcAft>
                          <a:spcPts val="1000"/>
                        </a:spcAft>
                      </a:pPr>
                      <a:r>
                        <a:rPr lang="en-US" sz="1000" b="1">
                          <a:solidFill>
                            <a:schemeClr val="bg2"/>
                          </a:solidFill>
                          <a:latin typeface="Arial" pitchFamily="34" charset="0"/>
                          <a:ea typeface="Calibri"/>
                          <a:cs typeface="Arial" pitchFamily="34" charset="0"/>
                        </a:rPr>
                        <a:t>N / A</a:t>
                      </a:r>
                      <a:endParaRPr lang="en-CA" sz="1000" b="1">
                        <a:solidFill>
                          <a:schemeClr val="bg2"/>
                        </a:solidFill>
                        <a:latin typeface="Arial" pitchFamily="34" charset="0"/>
                        <a:ea typeface="Calibri"/>
                        <a:cs typeface="Arial" pitchFamily="34" charset="0"/>
                      </a:endParaRPr>
                    </a:p>
                  </a:txBody>
                  <a:tcPr marL="47860" marR="47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l">
                        <a:lnSpc>
                          <a:spcPct val="115000"/>
                        </a:lnSpc>
                        <a:spcAft>
                          <a:spcPts val="1000"/>
                        </a:spcAft>
                      </a:pPr>
                      <a:r>
                        <a:rPr lang="en-US" sz="1000" b="1">
                          <a:solidFill>
                            <a:schemeClr val="bg2"/>
                          </a:solidFill>
                          <a:latin typeface="Arial" pitchFamily="34" charset="0"/>
                          <a:ea typeface="Calibri"/>
                          <a:cs typeface="Arial" pitchFamily="34" charset="0"/>
                        </a:rPr>
                        <a:t>3 tournaments</a:t>
                      </a:r>
                      <a:endParaRPr lang="en-CA" sz="1000" b="1">
                        <a:solidFill>
                          <a:schemeClr val="bg2"/>
                        </a:solidFill>
                        <a:latin typeface="Arial" pitchFamily="34" charset="0"/>
                        <a:ea typeface="Calibri"/>
                        <a:cs typeface="Arial" pitchFamily="34" charset="0"/>
                      </a:endParaRPr>
                    </a:p>
                    <a:p>
                      <a:pPr algn="l">
                        <a:lnSpc>
                          <a:spcPct val="115000"/>
                        </a:lnSpc>
                        <a:spcAft>
                          <a:spcPts val="1000"/>
                        </a:spcAft>
                      </a:pPr>
                      <a:r>
                        <a:rPr lang="en-US" sz="1000" b="1">
                          <a:solidFill>
                            <a:schemeClr val="bg2"/>
                          </a:solidFill>
                          <a:latin typeface="Arial" pitchFamily="34" charset="0"/>
                          <a:ea typeface="Calibri"/>
                          <a:cs typeface="Arial" pitchFamily="34" charset="0"/>
                        </a:rPr>
                        <a:t>12 games</a:t>
                      </a:r>
                      <a:endParaRPr lang="en-CA" sz="1000" b="1">
                        <a:solidFill>
                          <a:schemeClr val="bg2"/>
                        </a:solidFill>
                        <a:latin typeface="Arial" pitchFamily="34" charset="0"/>
                        <a:ea typeface="Calibri"/>
                        <a:cs typeface="Arial" pitchFamily="34" charset="0"/>
                      </a:endParaRPr>
                    </a:p>
                  </a:txBody>
                  <a:tcPr marL="47860" marR="47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l">
                        <a:lnSpc>
                          <a:spcPct val="115000"/>
                        </a:lnSpc>
                        <a:spcAft>
                          <a:spcPts val="1000"/>
                        </a:spcAft>
                      </a:pPr>
                      <a:r>
                        <a:rPr lang="en-US" sz="1000" b="1" dirty="0">
                          <a:solidFill>
                            <a:schemeClr val="bg2"/>
                          </a:solidFill>
                          <a:latin typeface="Arial" pitchFamily="34" charset="0"/>
                          <a:ea typeface="Calibri"/>
                          <a:cs typeface="Arial" pitchFamily="34" charset="0"/>
                        </a:rPr>
                        <a:t>30 - 35</a:t>
                      </a:r>
                      <a:endParaRPr lang="en-CA" sz="1000" b="1" dirty="0">
                        <a:solidFill>
                          <a:schemeClr val="bg2"/>
                        </a:solidFill>
                        <a:latin typeface="Arial" pitchFamily="34" charset="0"/>
                        <a:ea typeface="Calibri"/>
                        <a:cs typeface="Arial" pitchFamily="34" charset="0"/>
                      </a:endParaRPr>
                    </a:p>
                  </a:txBody>
                  <a:tcPr marL="47860" marR="47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r>
            </a:tbl>
          </a:graphicData>
        </a:graphic>
      </p:graphicFrame>
      <p:pic>
        <p:nvPicPr>
          <p:cNvPr id="12290" name="Picture 2"/>
          <p:cNvPicPr>
            <a:picLocks noChangeAspect="1" noChangeArrowheads="1"/>
          </p:cNvPicPr>
          <p:nvPr/>
        </p:nvPicPr>
        <p:blipFill>
          <a:blip r:embed="rId2" cstate="print"/>
          <a:srcRect/>
          <a:stretch>
            <a:fillRect/>
          </a:stretch>
        </p:blipFill>
        <p:spPr bwMode="auto">
          <a:xfrm>
            <a:off x="431540" y="3573016"/>
            <a:ext cx="2400300" cy="1044575"/>
          </a:xfrm>
          <a:prstGeom prst="rect">
            <a:avLst/>
          </a:prstGeom>
          <a:noFill/>
          <a:ln w="9525">
            <a:noFill/>
            <a:miter lim="800000"/>
            <a:headEnd/>
            <a:tailEnd/>
          </a:ln>
        </p:spPr>
      </p:pic>
      <p:pic>
        <p:nvPicPr>
          <p:cNvPr id="9" name="Picture 8" descr="LTAD_ Novice.JPG"/>
          <p:cNvPicPr>
            <a:picLocks noChangeAspect="1"/>
          </p:cNvPicPr>
          <p:nvPr/>
        </p:nvPicPr>
        <p:blipFill>
          <a:blip r:embed="rId3" cstate="print"/>
          <a:stretch>
            <a:fillRect/>
          </a:stretch>
        </p:blipFill>
        <p:spPr>
          <a:xfrm>
            <a:off x="2735796" y="3068960"/>
            <a:ext cx="5544616" cy="3151963"/>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73075" y="228600"/>
            <a:ext cx="7640686" cy="1220788"/>
          </a:xfrm>
        </p:spPr>
        <p:txBody>
          <a:bodyPr/>
          <a:lstStyle/>
          <a:p>
            <a:r>
              <a:rPr lang="en-US" sz="3200" b="1" i="1" dirty="0" smtClean="0">
                <a:solidFill>
                  <a:srgbClr val="C00000"/>
                </a:solidFill>
              </a:rPr>
              <a:t>LTPD – Atom</a:t>
            </a:r>
            <a:endParaRPr lang="en-US" sz="3200" b="1" i="1" dirty="0">
              <a:solidFill>
                <a:srgbClr val="C00000"/>
              </a:solidFill>
            </a:endParaRPr>
          </a:p>
        </p:txBody>
      </p:sp>
      <p:sp>
        <p:nvSpPr>
          <p:cNvPr id="5" name="Slide Number Placeholder 3"/>
          <p:cNvSpPr>
            <a:spLocks noGrp="1"/>
          </p:cNvSpPr>
          <p:nvPr>
            <p:ph type="sldNum" sz="quarter" idx="10"/>
          </p:nvPr>
        </p:nvSpPr>
        <p:spPr/>
        <p:txBody>
          <a:bodyPr/>
          <a:lstStyle/>
          <a:p>
            <a:fld id="{4BF07F54-CCA7-4912-AC8D-75373A8456EC}" type="slidenum">
              <a:rPr lang="en-US"/>
              <a:pPr/>
              <a:t>19</a:t>
            </a:fld>
            <a:endParaRPr lang="en-US"/>
          </a:p>
        </p:txBody>
      </p:sp>
      <p:pic>
        <p:nvPicPr>
          <p:cNvPr id="11266" name="Picture 2"/>
          <p:cNvPicPr>
            <a:picLocks noChangeAspect="1" noChangeArrowheads="1"/>
          </p:cNvPicPr>
          <p:nvPr/>
        </p:nvPicPr>
        <p:blipFill>
          <a:blip r:embed="rId2" cstate="print"/>
          <a:srcRect/>
          <a:stretch>
            <a:fillRect/>
          </a:stretch>
        </p:blipFill>
        <p:spPr bwMode="auto">
          <a:xfrm>
            <a:off x="107504" y="3681028"/>
            <a:ext cx="2492375" cy="960438"/>
          </a:xfrm>
          <a:prstGeom prst="rect">
            <a:avLst/>
          </a:prstGeom>
          <a:noFill/>
        </p:spPr>
      </p:pic>
      <p:sp>
        <p:nvSpPr>
          <p:cNvPr id="1126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268" name="Rectangle 4"/>
          <p:cNvSpPr>
            <a:spLocks noChangeArrowheads="1"/>
          </p:cNvSpPr>
          <p:nvPr/>
        </p:nvSpPr>
        <p:spPr bwMode="auto">
          <a:xfrm>
            <a:off x="0" y="141763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231F20"/>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269" name="Picture 5" descr="ltad - atom"/>
          <p:cNvPicPr>
            <a:picLocks noChangeAspect="1" noChangeArrowheads="1"/>
          </p:cNvPicPr>
          <p:nvPr/>
        </p:nvPicPr>
        <p:blipFill>
          <a:blip r:embed="rId3" cstate="print"/>
          <a:srcRect/>
          <a:stretch>
            <a:fillRect/>
          </a:stretch>
        </p:blipFill>
        <p:spPr bwMode="auto">
          <a:xfrm>
            <a:off x="2699792" y="3099692"/>
            <a:ext cx="5544616" cy="3172985"/>
          </a:xfrm>
          <a:prstGeom prst="rect">
            <a:avLst/>
          </a:prstGeom>
          <a:noFill/>
          <a:ln w="9525">
            <a:noFill/>
            <a:miter lim="800000"/>
            <a:headEnd/>
            <a:tailEnd/>
          </a:ln>
        </p:spPr>
      </p:pic>
      <p:graphicFrame>
        <p:nvGraphicFramePr>
          <p:cNvPr id="13" name="Table 12"/>
          <p:cNvGraphicFramePr>
            <a:graphicFrameLocks noGrp="1"/>
          </p:cNvGraphicFramePr>
          <p:nvPr/>
        </p:nvGraphicFramePr>
        <p:xfrm>
          <a:off x="467544" y="1556792"/>
          <a:ext cx="7776862" cy="648072"/>
        </p:xfrm>
        <a:graphic>
          <a:graphicData uri="http://schemas.openxmlformats.org/drawingml/2006/table">
            <a:tbl>
              <a:tblPr/>
              <a:tblGrid>
                <a:gridCol w="678132"/>
                <a:gridCol w="649639"/>
                <a:gridCol w="619437"/>
                <a:gridCol w="1257147"/>
                <a:gridCol w="828092"/>
                <a:gridCol w="1008113"/>
                <a:gridCol w="720080"/>
                <a:gridCol w="1003582"/>
                <a:gridCol w="1012640"/>
              </a:tblGrid>
              <a:tr h="648072">
                <a:tc>
                  <a:txBody>
                    <a:bodyPr/>
                    <a:lstStyle/>
                    <a:p>
                      <a:pPr algn="ctr">
                        <a:lnSpc>
                          <a:spcPct val="115000"/>
                        </a:lnSpc>
                        <a:spcAft>
                          <a:spcPts val="1000"/>
                        </a:spcAft>
                      </a:pPr>
                      <a:r>
                        <a:rPr lang="en-US" sz="900" b="1" dirty="0" smtClean="0">
                          <a:solidFill>
                            <a:schemeClr val="bg2"/>
                          </a:solidFill>
                          <a:latin typeface="Arial" pitchFamily="34" charset="0"/>
                          <a:ea typeface="Calibri"/>
                          <a:cs typeface="Arial" pitchFamily="34" charset="0"/>
                        </a:rPr>
                        <a:t>Age</a:t>
                      </a:r>
                      <a:r>
                        <a:rPr lang="en-US" sz="900" b="1" baseline="0" dirty="0" smtClean="0">
                          <a:solidFill>
                            <a:schemeClr val="bg2"/>
                          </a:solidFill>
                          <a:latin typeface="Arial" pitchFamily="34" charset="0"/>
                          <a:ea typeface="Calibri"/>
                          <a:cs typeface="Arial" pitchFamily="34" charset="0"/>
                        </a:rPr>
                        <a:t> Group</a:t>
                      </a:r>
                      <a:endParaRPr lang="en-CA" sz="900" dirty="0">
                        <a:solidFill>
                          <a:schemeClr val="bg2"/>
                        </a:solidFill>
                        <a:latin typeface="Arial" pitchFamily="34" charset="0"/>
                        <a:ea typeface="Calibri"/>
                        <a:cs typeface="Arial" pitchFamily="34" charset="0"/>
                      </a:endParaRPr>
                    </a:p>
                  </a:txBody>
                  <a:tcPr marL="48243" marR="48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900" b="1">
                          <a:solidFill>
                            <a:schemeClr val="bg2"/>
                          </a:solidFill>
                          <a:latin typeface="Arial" pitchFamily="34" charset="0"/>
                          <a:ea typeface="Calibri"/>
                          <a:cs typeface="Arial" pitchFamily="34" charset="0"/>
                        </a:rPr>
                        <a:t>Number of Practices</a:t>
                      </a:r>
                      <a:endParaRPr lang="en-CA" sz="900">
                        <a:solidFill>
                          <a:schemeClr val="bg2"/>
                        </a:solidFill>
                        <a:latin typeface="Arial" pitchFamily="34" charset="0"/>
                        <a:ea typeface="Calibri"/>
                        <a:cs typeface="Arial" pitchFamily="34" charset="0"/>
                      </a:endParaRPr>
                    </a:p>
                  </a:txBody>
                  <a:tcPr marL="48243" marR="48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900" b="1">
                          <a:solidFill>
                            <a:schemeClr val="bg2"/>
                          </a:solidFill>
                          <a:latin typeface="Arial" pitchFamily="34" charset="0"/>
                          <a:ea typeface="Calibri"/>
                          <a:cs typeface="Arial" pitchFamily="34" charset="0"/>
                        </a:rPr>
                        <a:t>Start date for Practices</a:t>
                      </a:r>
                      <a:endParaRPr lang="en-CA" sz="900">
                        <a:solidFill>
                          <a:schemeClr val="bg2"/>
                        </a:solidFill>
                        <a:latin typeface="Arial" pitchFamily="34" charset="0"/>
                        <a:ea typeface="Calibri"/>
                        <a:cs typeface="Arial" pitchFamily="34" charset="0"/>
                      </a:endParaRPr>
                    </a:p>
                  </a:txBody>
                  <a:tcPr marL="48243" marR="48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900" b="1">
                          <a:solidFill>
                            <a:schemeClr val="bg2"/>
                          </a:solidFill>
                          <a:latin typeface="Arial" pitchFamily="34" charset="0"/>
                          <a:ea typeface="Calibri"/>
                          <a:cs typeface="Arial" pitchFamily="34" charset="0"/>
                        </a:rPr>
                        <a:t>Development Season</a:t>
                      </a:r>
                      <a:endParaRPr lang="en-CA" sz="900">
                        <a:solidFill>
                          <a:schemeClr val="bg2"/>
                        </a:solidFill>
                        <a:latin typeface="Arial" pitchFamily="34" charset="0"/>
                        <a:ea typeface="Calibri"/>
                        <a:cs typeface="Arial" pitchFamily="34" charset="0"/>
                      </a:endParaRPr>
                    </a:p>
                  </a:txBody>
                  <a:tcPr marL="48243" marR="48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900" b="1">
                          <a:solidFill>
                            <a:schemeClr val="bg2"/>
                          </a:solidFill>
                          <a:latin typeface="Arial" pitchFamily="34" charset="0"/>
                          <a:ea typeface="Calibri"/>
                          <a:cs typeface="Arial" pitchFamily="34" charset="0"/>
                        </a:rPr>
                        <a:t>Start date for Games </a:t>
                      </a:r>
                      <a:endParaRPr lang="en-CA" sz="900">
                        <a:solidFill>
                          <a:schemeClr val="bg2"/>
                        </a:solidFill>
                        <a:latin typeface="Arial" pitchFamily="34" charset="0"/>
                        <a:ea typeface="Calibri"/>
                        <a:cs typeface="Arial" pitchFamily="34" charset="0"/>
                      </a:endParaRPr>
                    </a:p>
                  </a:txBody>
                  <a:tcPr marL="48243" marR="48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900" b="1">
                          <a:solidFill>
                            <a:schemeClr val="bg2"/>
                          </a:solidFill>
                          <a:latin typeface="Arial" pitchFamily="34" charset="0"/>
                          <a:ea typeface="Calibri"/>
                          <a:cs typeface="Arial" pitchFamily="34" charset="0"/>
                        </a:rPr>
                        <a:t>Development &amp; regular Season</a:t>
                      </a:r>
                      <a:endParaRPr lang="en-CA" sz="900">
                        <a:solidFill>
                          <a:schemeClr val="bg2"/>
                        </a:solidFill>
                        <a:latin typeface="Arial" pitchFamily="34" charset="0"/>
                        <a:ea typeface="Calibri"/>
                        <a:cs typeface="Arial" pitchFamily="34" charset="0"/>
                      </a:endParaRPr>
                    </a:p>
                  </a:txBody>
                  <a:tcPr marL="48243" marR="48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900" b="1" dirty="0">
                          <a:solidFill>
                            <a:schemeClr val="bg2"/>
                          </a:solidFill>
                          <a:latin typeface="Arial" pitchFamily="34" charset="0"/>
                          <a:ea typeface="Calibri"/>
                          <a:cs typeface="Arial" pitchFamily="34" charset="0"/>
                        </a:rPr>
                        <a:t>Playoff</a:t>
                      </a:r>
                      <a:endParaRPr lang="en-CA" sz="900" dirty="0">
                        <a:solidFill>
                          <a:schemeClr val="bg2"/>
                        </a:solidFill>
                        <a:latin typeface="Arial" pitchFamily="34" charset="0"/>
                        <a:ea typeface="Calibri"/>
                        <a:cs typeface="Arial" pitchFamily="34" charset="0"/>
                      </a:endParaRPr>
                    </a:p>
                    <a:p>
                      <a:pPr algn="ctr">
                        <a:lnSpc>
                          <a:spcPct val="115000"/>
                        </a:lnSpc>
                        <a:spcAft>
                          <a:spcPts val="1000"/>
                        </a:spcAft>
                      </a:pPr>
                      <a:r>
                        <a:rPr lang="en-US" sz="900" b="1" dirty="0">
                          <a:solidFill>
                            <a:schemeClr val="bg2"/>
                          </a:solidFill>
                          <a:latin typeface="Arial" pitchFamily="34" charset="0"/>
                          <a:ea typeface="Calibri"/>
                          <a:cs typeface="Arial" pitchFamily="34" charset="0"/>
                        </a:rPr>
                        <a:t>Season</a:t>
                      </a:r>
                      <a:endParaRPr lang="en-CA" sz="900" dirty="0">
                        <a:solidFill>
                          <a:schemeClr val="bg2"/>
                        </a:solidFill>
                        <a:latin typeface="Arial" pitchFamily="34" charset="0"/>
                        <a:ea typeface="Calibri"/>
                        <a:cs typeface="Arial" pitchFamily="34" charset="0"/>
                      </a:endParaRPr>
                    </a:p>
                  </a:txBody>
                  <a:tcPr marL="48243" marR="48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900" b="1" dirty="0">
                          <a:solidFill>
                            <a:schemeClr val="bg2"/>
                          </a:solidFill>
                          <a:latin typeface="Arial" pitchFamily="34" charset="0"/>
                          <a:ea typeface="Calibri"/>
                          <a:cs typeface="Arial" pitchFamily="34" charset="0"/>
                        </a:rPr>
                        <a:t>Tournaments</a:t>
                      </a:r>
                      <a:endParaRPr lang="en-CA" sz="900" dirty="0">
                        <a:solidFill>
                          <a:schemeClr val="bg2"/>
                        </a:solidFill>
                        <a:latin typeface="Arial" pitchFamily="34" charset="0"/>
                        <a:ea typeface="Calibri"/>
                        <a:cs typeface="Arial" pitchFamily="34" charset="0"/>
                      </a:endParaRPr>
                    </a:p>
                  </a:txBody>
                  <a:tcPr marL="48243" marR="48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900" b="1" dirty="0">
                          <a:solidFill>
                            <a:schemeClr val="bg2"/>
                          </a:solidFill>
                          <a:latin typeface="Arial" pitchFamily="34" charset="0"/>
                          <a:ea typeface="Calibri"/>
                          <a:cs typeface="Arial" pitchFamily="34" charset="0"/>
                        </a:rPr>
                        <a:t>Number of Games total</a:t>
                      </a:r>
                      <a:endParaRPr lang="en-CA" sz="900" dirty="0">
                        <a:solidFill>
                          <a:schemeClr val="bg2"/>
                        </a:solidFill>
                        <a:latin typeface="Arial" pitchFamily="34" charset="0"/>
                        <a:ea typeface="Calibri"/>
                        <a:cs typeface="Arial" pitchFamily="34" charset="0"/>
                      </a:endParaRPr>
                    </a:p>
                  </a:txBody>
                  <a:tcPr marL="48243" marR="48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4" name="Table 13"/>
          <p:cNvGraphicFramePr>
            <a:graphicFrameLocks noGrp="1"/>
          </p:cNvGraphicFramePr>
          <p:nvPr/>
        </p:nvGraphicFramePr>
        <p:xfrm>
          <a:off x="467544" y="2240868"/>
          <a:ext cx="7776864" cy="779780"/>
        </p:xfrm>
        <a:graphic>
          <a:graphicData uri="http://schemas.openxmlformats.org/drawingml/2006/table">
            <a:tbl>
              <a:tblPr/>
              <a:tblGrid>
                <a:gridCol w="671897"/>
                <a:gridCol w="641796"/>
                <a:gridCol w="613398"/>
                <a:gridCol w="1283591"/>
                <a:gridCol w="840582"/>
                <a:gridCol w="1006995"/>
                <a:gridCol w="702381"/>
                <a:gridCol w="1008112"/>
                <a:gridCol w="1008112"/>
              </a:tblGrid>
              <a:tr h="580884">
                <a:tc>
                  <a:txBody>
                    <a:bodyPr/>
                    <a:lstStyle/>
                    <a:p>
                      <a:pPr algn="l">
                        <a:lnSpc>
                          <a:spcPct val="115000"/>
                        </a:lnSpc>
                        <a:spcAft>
                          <a:spcPts val="1000"/>
                        </a:spcAft>
                      </a:pPr>
                      <a:r>
                        <a:rPr lang="en-US" sz="1000" b="1" dirty="0">
                          <a:solidFill>
                            <a:schemeClr val="bg2"/>
                          </a:solidFill>
                          <a:latin typeface="Arial" pitchFamily="34" charset="0"/>
                          <a:ea typeface="Calibri"/>
                          <a:cs typeface="Arial" pitchFamily="34" charset="0"/>
                        </a:rPr>
                        <a:t>Atom</a:t>
                      </a:r>
                      <a:endParaRPr lang="en-CA" sz="1000" b="1" dirty="0">
                        <a:solidFill>
                          <a:schemeClr val="bg2"/>
                        </a:solidFill>
                        <a:latin typeface="Arial" pitchFamily="34" charset="0"/>
                        <a:ea typeface="Calibri"/>
                        <a:cs typeface="Arial" pitchFamily="34" charset="0"/>
                      </a:endParaRPr>
                    </a:p>
                    <a:p>
                      <a:pPr algn="l">
                        <a:lnSpc>
                          <a:spcPct val="115000"/>
                        </a:lnSpc>
                        <a:spcAft>
                          <a:spcPts val="1000"/>
                        </a:spcAft>
                      </a:pPr>
                      <a:r>
                        <a:rPr lang="en-US" sz="1000" b="1" dirty="0">
                          <a:solidFill>
                            <a:schemeClr val="bg2"/>
                          </a:solidFill>
                          <a:latin typeface="Arial" pitchFamily="34" charset="0"/>
                          <a:ea typeface="Calibri"/>
                          <a:cs typeface="Arial" pitchFamily="34" charset="0"/>
                        </a:rPr>
                        <a:t>Ideal</a:t>
                      </a:r>
                      <a:endParaRPr lang="en-CA" sz="1000" b="1" dirty="0">
                        <a:solidFill>
                          <a:schemeClr val="bg2"/>
                        </a:solidFill>
                        <a:latin typeface="Arial" pitchFamily="34" charset="0"/>
                        <a:ea typeface="Calibri"/>
                        <a:cs typeface="Arial" pitchFamily="34" charset="0"/>
                      </a:endParaRPr>
                    </a:p>
                  </a:txBody>
                  <a:tcPr marL="47860" marR="47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l">
                        <a:lnSpc>
                          <a:spcPct val="115000"/>
                        </a:lnSpc>
                        <a:spcAft>
                          <a:spcPts val="1000"/>
                        </a:spcAft>
                      </a:pPr>
                      <a:r>
                        <a:rPr lang="en-US" sz="1000" b="1">
                          <a:solidFill>
                            <a:schemeClr val="bg2"/>
                          </a:solidFill>
                          <a:latin typeface="Arial" pitchFamily="34" charset="0"/>
                          <a:ea typeface="Calibri"/>
                          <a:cs typeface="Arial" pitchFamily="34" charset="0"/>
                        </a:rPr>
                        <a:t>45 - 50</a:t>
                      </a:r>
                      <a:endParaRPr lang="en-CA" sz="1000" b="1">
                        <a:solidFill>
                          <a:schemeClr val="bg2"/>
                        </a:solidFill>
                        <a:latin typeface="Arial" pitchFamily="34" charset="0"/>
                        <a:ea typeface="Calibri"/>
                        <a:cs typeface="Arial" pitchFamily="34" charset="0"/>
                      </a:endParaRPr>
                    </a:p>
                  </a:txBody>
                  <a:tcPr marL="47860" marR="47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l">
                        <a:lnSpc>
                          <a:spcPct val="115000"/>
                        </a:lnSpc>
                        <a:spcAft>
                          <a:spcPts val="1000"/>
                        </a:spcAft>
                      </a:pPr>
                      <a:r>
                        <a:rPr lang="en-US" sz="1000" b="1">
                          <a:solidFill>
                            <a:schemeClr val="bg2"/>
                          </a:solidFill>
                          <a:latin typeface="Arial" pitchFamily="34" charset="0"/>
                          <a:ea typeface="Calibri"/>
                          <a:cs typeface="Arial" pitchFamily="34" charset="0"/>
                        </a:rPr>
                        <a:t>Sept 15</a:t>
                      </a:r>
                      <a:endParaRPr lang="en-CA" sz="1000" b="1">
                        <a:solidFill>
                          <a:schemeClr val="bg2"/>
                        </a:solidFill>
                        <a:latin typeface="Arial" pitchFamily="34" charset="0"/>
                        <a:ea typeface="Calibri"/>
                        <a:cs typeface="Arial" pitchFamily="34" charset="0"/>
                      </a:endParaRPr>
                    </a:p>
                  </a:txBody>
                  <a:tcPr marL="47860" marR="47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l">
                        <a:lnSpc>
                          <a:spcPct val="115000"/>
                        </a:lnSpc>
                        <a:spcAft>
                          <a:spcPts val="1000"/>
                        </a:spcAft>
                      </a:pPr>
                      <a:r>
                        <a:rPr lang="en-US" sz="1000" b="1" dirty="0">
                          <a:solidFill>
                            <a:schemeClr val="bg2"/>
                          </a:solidFill>
                          <a:latin typeface="Arial" pitchFamily="34" charset="0"/>
                          <a:ea typeface="Calibri"/>
                          <a:cs typeface="Arial" pitchFamily="34" charset="0"/>
                        </a:rPr>
                        <a:t>6 weeks </a:t>
                      </a:r>
                      <a:endParaRPr lang="en-CA" sz="1000" b="1" dirty="0">
                        <a:solidFill>
                          <a:schemeClr val="bg2"/>
                        </a:solidFill>
                        <a:latin typeface="Arial" pitchFamily="34" charset="0"/>
                        <a:ea typeface="Calibri"/>
                        <a:cs typeface="Arial" pitchFamily="34" charset="0"/>
                      </a:endParaRPr>
                    </a:p>
                    <a:p>
                      <a:pPr algn="l">
                        <a:lnSpc>
                          <a:spcPct val="115000"/>
                        </a:lnSpc>
                        <a:spcAft>
                          <a:spcPts val="1000"/>
                        </a:spcAft>
                      </a:pPr>
                      <a:r>
                        <a:rPr lang="en-US" sz="1000" b="1" dirty="0">
                          <a:solidFill>
                            <a:schemeClr val="bg2"/>
                          </a:solidFill>
                          <a:latin typeface="Arial" pitchFamily="34" charset="0"/>
                          <a:ea typeface="Calibri"/>
                          <a:cs typeface="Arial" pitchFamily="34" charset="0"/>
                        </a:rPr>
                        <a:t>12 practices</a:t>
                      </a:r>
                      <a:endParaRPr lang="en-CA" sz="1000" b="1" dirty="0">
                        <a:solidFill>
                          <a:schemeClr val="bg2"/>
                        </a:solidFill>
                        <a:latin typeface="Arial" pitchFamily="34" charset="0"/>
                        <a:ea typeface="Calibri"/>
                        <a:cs typeface="Arial" pitchFamily="34" charset="0"/>
                      </a:endParaRPr>
                    </a:p>
                    <a:p>
                      <a:pPr algn="l">
                        <a:lnSpc>
                          <a:spcPct val="115000"/>
                        </a:lnSpc>
                        <a:spcAft>
                          <a:spcPts val="1000"/>
                        </a:spcAft>
                      </a:pPr>
                      <a:r>
                        <a:rPr lang="en-US" sz="1000" b="1" dirty="0">
                          <a:solidFill>
                            <a:schemeClr val="bg2"/>
                          </a:solidFill>
                          <a:latin typeface="Arial" pitchFamily="34" charset="0"/>
                          <a:ea typeface="Calibri"/>
                          <a:cs typeface="Arial" pitchFamily="34" charset="0"/>
                        </a:rPr>
                        <a:t>2 ex games</a:t>
                      </a:r>
                      <a:endParaRPr lang="en-CA" sz="1000" b="1" dirty="0">
                        <a:solidFill>
                          <a:schemeClr val="bg2"/>
                        </a:solidFill>
                        <a:latin typeface="Arial" pitchFamily="34" charset="0"/>
                        <a:ea typeface="Calibri"/>
                        <a:cs typeface="Arial" pitchFamily="34" charset="0"/>
                      </a:endParaRPr>
                    </a:p>
                  </a:txBody>
                  <a:tcPr marL="47860" marR="47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l">
                        <a:lnSpc>
                          <a:spcPct val="115000"/>
                        </a:lnSpc>
                        <a:spcAft>
                          <a:spcPts val="1000"/>
                        </a:spcAft>
                      </a:pPr>
                      <a:r>
                        <a:rPr lang="en-US" sz="1000" b="1">
                          <a:solidFill>
                            <a:schemeClr val="bg2"/>
                          </a:solidFill>
                          <a:latin typeface="Arial" pitchFamily="34" charset="0"/>
                          <a:ea typeface="Calibri"/>
                          <a:cs typeface="Arial" pitchFamily="34" charset="0"/>
                        </a:rPr>
                        <a:t>Nov 1</a:t>
                      </a:r>
                      <a:endParaRPr lang="en-CA" sz="1000" b="1">
                        <a:solidFill>
                          <a:schemeClr val="bg2"/>
                        </a:solidFill>
                        <a:latin typeface="Arial" pitchFamily="34" charset="0"/>
                        <a:ea typeface="Calibri"/>
                        <a:cs typeface="Arial" pitchFamily="34" charset="0"/>
                      </a:endParaRPr>
                    </a:p>
                  </a:txBody>
                  <a:tcPr marL="47860" marR="47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l">
                        <a:lnSpc>
                          <a:spcPct val="115000"/>
                        </a:lnSpc>
                        <a:spcAft>
                          <a:spcPts val="1000"/>
                        </a:spcAft>
                      </a:pPr>
                      <a:r>
                        <a:rPr lang="en-US" sz="1000" b="1">
                          <a:solidFill>
                            <a:schemeClr val="bg2"/>
                          </a:solidFill>
                          <a:latin typeface="Arial" pitchFamily="34" charset="0"/>
                          <a:ea typeface="Calibri"/>
                          <a:cs typeface="Arial" pitchFamily="34" charset="0"/>
                        </a:rPr>
                        <a:t>16 wks  </a:t>
                      </a:r>
                      <a:endParaRPr lang="en-CA" sz="1000" b="1">
                        <a:solidFill>
                          <a:schemeClr val="bg2"/>
                        </a:solidFill>
                        <a:latin typeface="Arial" pitchFamily="34" charset="0"/>
                        <a:ea typeface="Calibri"/>
                        <a:cs typeface="Arial" pitchFamily="34" charset="0"/>
                      </a:endParaRPr>
                    </a:p>
                    <a:p>
                      <a:pPr algn="l">
                        <a:lnSpc>
                          <a:spcPct val="115000"/>
                        </a:lnSpc>
                        <a:spcAft>
                          <a:spcPts val="1000"/>
                        </a:spcAft>
                      </a:pPr>
                      <a:r>
                        <a:rPr lang="en-US" sz="1000" b="1">
                          <a:solidFill>
                            <a:schemeClr val="bg2"/>
                          </a:solidFill>
                          <a:latin typeface="Arial" pitchFamily="34" charset="0"/>
                          <a:ea typeface="Calibri"/>
                          <a:cs typeface="Arial" pitchFamily="34" charset="0"/>
                        </a:rPr>
                        <a:t>32 practices</a:t>
                      </a:r>
                      <a:endParaRPr lang="en-CA" sz="1000" b="1">
                        <a:solidFill>
                          <a:schemeClr val="bg2"/>
                        </a:solidFill>
                        <a:latin typeface="Arial" pitchFamily="34" charset="0"/>
                        <a:ea typeface="Calibri"/>
                        <a:cs typeface="Arial" pitchFamily="34" charset="0"/>
                      </a:endParaRPr>
                    </a:p>
                    <a:p>
                      <a:pPr algn="l">
                        <a:lnSpc>
                          <a:spcPct val="115000"/>
                        </a:lnSpc>
                        <a:spcAft>
                          <a:spcPts val="1000"/>
                        </a:spcAft>
                      </a:pPr>
                      <a:r>
                        <a:rPr lang="en-US" sz="1000" b="1">
                          <a:solidFill>
                            <a:schemeClr val="bg2"/>
                          </a:solidFill>
                          <a:latin typeface="Arial" pitchFamily="34" charset="0"/>
                          <a:ea typeface="Calibri"/>
                          <a:cs typeface="Arial" pitchFamily="34" charset="0"/>
                        </a:rPr>
                        <a:t>20 games</a:t>
                      </a:r>
                      <a:endParaRPr lang="en-CA" sz="1000" b="1">
                        <a:solidFill>
                          <a:schemeClr val="bg2"/>
                        </a:solidFill>
                        <a:latin typeface="Arial" pitchFamily="34" charset="0"/>
                        <a:ea typeface="Calibri"/>
                        <a:cs typeface="Arial" pitchFamily="34" charset="0"/>
                      </a:endParaRPr>
                    </a:p>
                  </a:txBody>
                  <a:tcPr marL="47860" marR="47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l">
                        <a:lnSpc>
                          <a:spcPct val="115000"/>
                        </a:lnSpc>
                        <a:spcAft>
                          <a:spcPts val="1000"/>
                        </a:spcAft>
                      </a:pPr>
                      <a:r>
                        <a:rPr lang="en-US" sz="1000" b="1">
                          <a:solidFill>
                            <a:schemeClr val="bg2"/>
                          </a:solidFill>
                          <a:latin typeface="Arial" pitchFamily="34" charset="0"/>
                          <a:ea typeface="Calibri"/>
                          <a:cs typeface="Arial" pitchFamily="34" charset="0"/>
                        </a:rPr>
                        <a:t>March 15</a:t>
                      </a:r>
                      <a:endParaRPr lang="en-CA" sz="1000" b="1">
                        <a:solidFill>
                          <a:schemeClr val="bg2"/>
                        </a:solidFill>
                        <a:latin typeface="Arial" pitchFamily="34" charset="0"/>
                        <a:ea typeface="Calibri"/>
                        <a:cs typeface="Arial" pitchFamily="34" charset="0"/>
                      </a:endParaRPr>
                    </a:p>
                  </a:txBody>
                  <a:tcPr marL="47860" marR="47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l">
                        <a:lnSpc>
                          <a:spcPct val="115000"/>
                        </a:lnSpc>
                        <a:spcAft>
                          <a:spcPts val="1000"/>
                        </a:spcAft>
                      </a:pPr>
                      <a:r>
                        <a:rPr lang="en-US" sz="1000" b="1">
                          <a:solidFill>
                            <a:schemeClr val="bg2"/>
                          </a:solidFill>
                          <a:latin typeface="Arial" pitchFamily="34" charset="0"/>
                          <a:ea typeface="Calibri"/>
                          <a:cs typeface="Arial" pitchFamily="34" charset="0"/>
                        </a:rPr>
                        <a:t>4 tournaments</a:t>
                      </a:r>
                      <a:endParaRPr lang="en-CA" sz="1000" b="1">
                        <a:solidFill>
                          <a:schemeClr val="bg2"/>
                        </a:solidFill>
                        <a:latin typeface="Arial" pitchFamily="34" charset="0"/>
                        <a:ea typeface="Calibri"/>
                        <a:cs typeface="Arial" pitchFamily="34" charset="0"/>
                      </a:endParaRPr>
                    </a:p>
                    <a:p>
                      <a:pPr algn="l">
                        <a:lnSpc>
                          <a:spcPct val="115000"/>
                        </a:lnSpc>
                        <a:spcAft>
                          <a:spcPts val="1000"/>
                        </a:spcAft>
                      </a:pPr>
                      <a:r>
                        <a:rPr lang="en-US" sz="1000" b="1">
                          <a:solidFill>
                            <a:schemeClr val="bg2"/>
                          </a:solidFill>
                          <a:latin typeface="Arial" pitchFamily="34" charset="0"/>
                          <a:ea typeface="Calibri"/>
                          <a:cs typeface="Arial" pitchFamily="34" charset="0"/>
                        </a:rPr>
                        <a:t>16 games</a:t>
                      </a:r>
                      <a:endParaRPr lang="en-CA" sz="1000" b="1">
                        <a:solidFill>
                          <a:schemeClr val="bg2"/>
                        </a:solidFill>
                        <a:latin typeface="Arial" pitchFamily="34" charset="0"/>
                        <a:ea typeface="Calibri"/>
                        <a:cs typeface="Arial" pitchFamily="34" charset="0"/>
                      </a:endParaRPr>
                    </a:p>
                  </a:txBody>
                  <a:tcPr marL="47860" marR="47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l">
                        <a:lnSpc>
                          <a:spcPct val="115000"/>
                        </a:lnSpc>
                        <a:spcAft>
                          <a:spcPts val="1000"/>
                        </a:spcAft>
                      </a:pPr>
                      <a:r>
                        <a:rPr lang="en-US" sz="1000" b="1" dirty="0">
                          <a:solidFill>
                            <a:schemeClr val="bg2"/>
                          </a:solidFill>
                          <a:latin typeface="Arial" pitchFamily="34" charset="0"/>
                          <a:ea typeface="Calibri"/>
                          <a:cs typeface="Arial" pitchFamily="34" charset="0"/>
                        </a:rPr>
                        <a:t>40 - 45</a:t>
                      </a:r>
                      <a:endParaRPr lang="en-CA" sz="1000" b="1" dirty="0">
                        <a:solidFill>
                          <a:schemeClr val="bg2"/>
                        </a:solidFill>
                        <a:latin typeface="Arial" pitchFamily="34" charset="0"/>
                        <a:ea typeface="Calibri"/>
                        <a:cs typeface="Arial" pitchFamily="34" charset="0"/>
                      </a:endParaRPr>
                    </a:p>
                  </a:txBody>
                  <a:tcPr marL="47860" marR="47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Grp="1" noChangeArrowheads="1"/>
          </p:cNvSpPr>
          <p:nvPr>
            <p:ph type="title"/>
          </p:nvPr>
        </p:nvSpPr>
        <p:spPr>
          <a:xfrm>
            <a:off x="473075" y="228600"/>
            <a:ext cx="8005816" cy="1220788"/>
          </a:xfrm>
        </p:spPr>
        <p:txBody>
          <a:bodyPr/>
          <a:lstStyle/>
          <a:p>
            <a:r>
              <a:rPr lang="en-US" sz="3600" i="1" dirty="0" smtClean="0"/>
              <a:t>Hockey Canada’s Mission </a:t>
            </a:r>
            <a:r>
              <a:rPr lang="en-US" sz="3600" i="1" dirty="0"/>
              <a:t>Statement</a:t>
            </a:r>
          </a:p>
        </p:txBody>
      </p:sp>
      <p:sp>
        <p:nvSpPr>
          <p:cNvPr id="5125" name="Rectangle 5"/>
          <p:cNvSpPr>
            <a:spLocks noGrp="1" noChangeArrowheads="1"/>
          </p:cNvSpPr>
          <p:nvPr>
            <p:ph idx="1"/>
          </p:nvPr>
        </p:nvSpPr>
        <p:spPr>
          <a:xfrm>
            <a:off x="468313" y="1931967"/>
            <a:ext cx="7237412" cy="2271716"/>
          </a:xfrm>
        </p:spPr>
        <p:txBody>
          <a:bodyPr/>
          <a:lstStyle/>
          <a:p>
            <a:pPr>
              <a:lnSpc>
                <a:spcPct val="150000"/>
              </a:lnSpc>
            </a:pPr>
            <a:r>
              <a:rPr lang="en-US" sz="3600" i="1" dirty="0"/>
              <a:t>“To Lead, Develop, and Promote positive hockey experiences.” </a:t>
            </a:r>
          </a:p>
        </p:txBody>
      </p:sp>
      <p:sp>
        <p:nvSpPr>
          <p:cNvPr id="4" name="Slide Number Placeholder 3"/>
          <p:cNvSpPr>
            <a:spLocks noGrp="1"/>
          </p:cNvSpPr>
          <p:nvPr>
            <p:ph type="sldNum" sz="quarter" idx="10"/>
          </p:nvPr>
        </p:nvSpPr>
        <p:spPr/>
        <p:txBody>
          <a:bodyPr/>
          <a:lstStyle/>
          <a:p>
            <a:fld id="{C85962CB-0BFC-4228-A686-086C2B12860B}" type="slidenum">
              <a:rPr lang="en-US"/>
              <a:pPr/>
              <a:t>2</a:t>
            </a:fld>
            <a:endParaRPr lang="en-US"/>
          </a:p>
        </p:txBody>
      </p:sp>
      <p:sp>
        <p:nvSpPr>
          <p:cNvPr id="5" name="Rectangle 4"/>
          <p:cNvSpPr/>
          <p:nvPr/>
        </p:nvSpPr>
        <p:spPr>
          <a:xfrm>
            <a:off x="2267744" y="4293096"/>
            <a:ext cx="3849131" cy="461665"/>
          </a:xfrm>
          <a:prstGeom prst="rect">
            <a:avLst/>
          </a:prstGeom>
        </p:spPr>
        <p:txBody>
          <a:bodyPr wrap="none">
            <a:spAutoFit/>
          </a:bodyPr>
          <a:lstStyle/>
          <a:p>
            <a:r>
              <a:rPr lang="en-US" dirty="0" smtClean="0">
                <a:solidFill>
                  <a:srgbClr val="000000"/>
                </a:solidFill>
                <a:latin typeface="+mj-lt"/>
                <a:cs typeface="Arial" pitchFamily="34" charset="0"/>
              </a:rPr>
              <a:t>Challenge </a:t>
            </a:r>
            <a:r>
              <a:rPr lang="en-US" dirty="0" smtClean="0">
                <a:solidFill>
                  <a:srgbClr val="000000"/>
                </a:solidFill>
                <a:latin typeface="+mj-lt"/>
                <a:cs typeface="Arial" pitchFamily="34" charset="0"/>
                <a:sym typeface="Symbol" pitchFamily="18" charset="2"/>
              </a:rPr>
              <a:t></a:t>
            </a:r>
            <a:r>
              <a:rPr lang="en-US" dirty="0" smtClean="0">
                <a:solidFill>
                  <a:srgbClr val="000000"/>
                </a:solidFill>
                <a:latin typeface="+mj-lt"/>
                <a:cs typeface="Arial" pitchFamily="34" charset="0"/>
              </a:rPr>
              <a:t> Learn </a:t>
            </a:r>
            <a:r>
              <a:rPr lang="en-US" dirty="0" smtClean="0">
                <a:solidFill>
                  <a:srgbClr val="000000"/>
                </a:solidFill>
                <a:latin typeface="+mj-lt"/>
                <a:cs typeface="Arial" pitchFamily="34" charset="0"/>
                <a:sym typeface="Symbol" pitchFamily="18" charset="2"/>
              </a:rPr>
              <a:t></a:t>
            </a:r>
            <a:r>
              <a:rPr lang="en-US" dirty="0" smtClean="0">
                <a:solidFill>
                  <a:srgbClr val="000000"/>
                </a:solidFill>
                <a:latin typeface="+mj-lt"/>
                <a:cs typeface="Arial" pitchFamily="34" charset="0"/>
              </a:rPr>
              <a:t> Improve</a:t>
            </a:r>
            <a:endParaRPr lang="en-US" dirty="0">
              <a:latin typeface="+mj-lt"/>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73075" y="228600"/>
            <a:ext cx="7640686" cy="1220788"/>
          </a:xfrm>
        </p:spPr>
        <p:txBody>
          <a:bodyPr/>
          <a:lstStyle/>
          <a:p>
            <a:r>
              <a:rPr lang="en-US" sz="3200" b="1" i="1" dirty="0" smtClean="0">
                <a:solidFill>
                  <a:srgbClr val="C00000"/>
                </a:solidFill>
              </a:rPr>
              <a:t>LTPD – Peewee</a:t>
            </a:r>
            <a:endParaRPr lang="en-US" sz="3200" b="1" i="1" dirty="0">
              <a:solidFill>
                <a:srgbClr val="C00000"/>
              </a:solidFill>
            </a:endParaRPr>
          </a:p>
        </p:txBody>
      </p:sp>
      <p:sp>
        <p:nvSpPr>
          <p:cNvPr id="23555" name="Rectangle 3"/>
          <p:cNvSpPr>
            <a:spLocks noGrp="1" noChangeArrowheads="1"/>
          </p:cNvSpPr>
          <p:nvPr>
            <p:ph idx="1"/>
          </p:nvPr>
        </p:nvSpPr>
        <p:spPr>
          <a:xfrm>
            <a:off x="811160" y="1449388"/>
            <a:ext cx="6929489" cy="3779837"/>
          </a:xfrm>
        </p:spPr>
        <p:txBody>
          <a:bodyPr/>
          <a:lstStyle/>
          <a:p>
            <a:pPr marL="609600" indent="-609600">
              <a:lnSpc>
                <a:spcPct val="80000"/>
              </a:lnSpc>
              <a:buClr>
                <a:schemeClr val="hlink"/>
              </a:buClr>
              <a:buFont typeface="Wingdings" pitchFamily="2" charset="2"/>
              <a:buAutoNum type="arabicPeriod"/>
            </a:pPr>
            <a:endParaRPr lang="en-US" sz="2200" dirty="0" smtClean="0"/>
          </a:p>
          <a:p>
            <a:pPr marL="609600" indent="-609600">
              <a:lnSpc>
                <a:spcPct val="80000"/>
              </a:lnSpc>
              <a:buClr>
                <a:schemeClr val="hlink"/>
              </a:buClr>
              <a:buFont typeface="Wingdings" pitchFamily="2" charset="2"/>
              <a:buAutoNum type="arabicPeriod"/>
            </a:pPr>
            <a:endParaRPr lang="en-US" sz="2200" dirty="0"/>
          </a:p>
        </p:txBody>
      </p:sp>
      <p:sp>
        <p:nvSpPr>
          <p:cNvPr id="5" name="Slide Number Placeholder 3"/>
          <p:cNvSpPr>
            <a:spLocks noGrp="1"/>
          </p:cNvSpPr>
          <p:nvPr>
            <p:ph type="sldNum" sz="quarter" idx="10"/>
          </p:nvPr>
        </p:nvSpPr>
        <p:spPr/>
        <p:txBody>
          <a:bodyPr/>
          <a:lstStyle/>
          <a:p>
            <a:fld id="{4BF07F54-CCA7-4912-AC8D-75373A8456EC}" type="slidenum">
              <a:rPr lang="en-US"/>
              <a:pPr/>
              <a:t>20</a:t>
            </a:fld>
            <a:endParaRPr lang="en-US"/>
          </a:p>
        </p:txBody>
      </p:sp>
      <p:pic>
        <p:nvPicPr>
          <p:cNvPr id="11265" name="Picture 1"/>
          <p:cNvPicPr>
            <a:picLocks noChangeAspect="1" noChangeArrowheads="1"/>
          </p:cNvPicPr>
          <p:nvPr/>
        </p:nvPicPr>
        <p:blipFill>
          <a:blip r:embed="rId2" cstate="print"/>
          <a:srcRect/>
          <a:stretch>
            <a:fillRect/>
          </a:stretch>
        </p:blipFill>
        <p:spPr bwMode="auto">
          <a:xfrm>
            <a:off x="395536" y="3789040"/>
            <a:ext cx="2492375" cy="982662"/>
          </a:xfrm>
          <a:prstGeom prst="rect">
            <a:avLst/>
          </a:prstGeom>
          <a:noFill/>
        </p:spPr>
      </p:pic>
      <p:sp>
        <p:nvSpPr>
          <p:cNvPr id="1126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268" name="Rectangle 4"/>
          <p:cNvSpPr>
            <a:spLocks noChangeArrowheads="1"/>
          </p:cNvSpPr>
          <p:nvPr/>
        </p:nvSpPr>
        <p:spPr bwMode="auto">
          <a:xfrm>
            <a:off x="0" y="141763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231F20"/>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35842" name="Picture 2" descr="ltad - peewee"/>
          <p:cNvPicPr>
            <a:picLocks noChangeAspect="1" noChangeArrowheads="1"/>
          </p:cNvPicPr>
          <p:nvPr/>
        </p:nvPicPr>
        <p:blipFill>
          <a:blip r:embed="rId3" cstate="print"/>
          <a:srcRect/>
          <a:stretch>
            <a:fillRect/>
          </a:stretch>
        </p:blipFill>
        <p:spPr bwMode="auto">
          <a:xfrm>
            <a:off x="2857037" y="3104964"/>
            <a:ext cx="5423376" cy="3233646"/>
          </a:xfrm>
          <a:prstGeom prst="rect">
            <a:avLst/>
          </a:prstGeom>
          <a:noFill/>
          <a:ln w="9525">
            <a:noFill/>
            <a:miter lim="800000"/>
            <a:headEnd/>
            <a:tailEnd/>
          </a:ln>
        </p:spPr>
      </p:pic>
      <p:graphicFrame>
        <p:nvGraphicFramePr>
          <p:cNvPr id="11" name="Table 10"/>
          <p:cNvGraphicFramePr>
            <a:graphicFrameLocks noGrp="1"/>
          </p:cNvGraphicFramePr>
          <p:nvPr/>
        </p:nvGraphicFramePr>
        <p:xfrm>
          <a:off x="431540" y="1520788"/>
          <a:ext cx="7812868" cy="648072"/>
        </p:xfrm>
        <a:graphic>
          <a:graphicData uri="http://schemas.openxmlformats.org/drawingml/2006/table">
            <a:tbl>
              <a:tblPr/>
              <a:tblGrid>
                <a:gridCol w="678132"/>
                <a:gridCol w="649639"/>
                <a:gridCol w="619437"/>
                <a:gridCol w="1257147"/>
                <a:gridCol w="828092"/>
                <a:gridCol w="1008113"/>
                <a:gridCol w="756084"/>
                <a:gridCol w="1008112"/>
                <a:gridCol w="1008112"/>
              </a:tblGrid>
              <a:tr h="648072">
                <a:tc>
                  <a:txBody>
                    <a:bodyPr/>
                    <a:lstStyle/>
                    <a:p>
                      <a:pPr algn="ctr">
                        <a:lnSpc>
                          <a:spcPct val="115000"/>
                        </a:lnSpc>
                        <a:spcAft>
                          <a:spcPts val="1000"/>
                        </a:spcAft>
                      </a:pPr>
                      <a:r>
                        <a:rPr lang="en-US" sz="900" b="1" dirty="0" smtClean="0">
                          <a:solidFill>
                            <a:schemeClr val="bg2"/>
                          </a:solidFill>
                          <a:latin typeface="Arial" pitchFamily="34" charset="0"/>
                          <a:ea typeface="Calibri"/>
                          <a:cs typeface="Arial" pitchFamily="34" charset="0"/>
                        </a:rPr>
                        <a:t>Age</a:t>
                      </a:r>
                      <a:r>
                        <a:rPr lang="en-US" sz="900" b="1" baseline="0" dirty="0" smtClean="0">
                          <a:solidFill>
                            <a:schemeClr val="bg2"/>
                          </a:solidFill>
                          <a:latin typeface="Arial" pitchFamily="34" charset="0"/>
                          <a:ea typeface="Calibri"/>
                          <a:cs typeface="Arial" pitchFamily="34" charset="0"/>
                        </a:rPr>
                        <a:t> Group</a:t>
                      </a:r>
                      <a:endParaRPr lang="en-CA" sz="900" dirty="0">
                        <a:solidFill>
                          <a:schemeClr val="bg2"/>
                        </a:solidFill>
                        <a:latin typeface="Arial" pitchFamily="34" charset="0"/>
                        <a:ea typeface="Calibri"/>
                        <a:cs typeface="Arial" pitchFamily="34" charset="0"/>
                      </a:endParaRPr>
                    </a:p>
                  </a:txBody>
                  <a:tcPr marL="48243" marR="48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900" b="1">
                          <a:solidFill>
                            <a:schemeClr val="bg2"/>
                          </a:solidFill>
                          <a:latin typeface="Arial" pitchFamily="34" charset="0"/>
                          <a:ea typeface="Calibri"/>
                          <a:cs typeface="Arial" pitchFamily="34" charset="0"/>
                        </a:rPr>
                        <a:t>Number of Practices</a:t>
                      </a:r>
                      <a:endParaRPr lang="en-CA" sz="900">
                        <a:solidFill>
                          <a:schemeClr val="bg2"/>
                        </a:solidFill>
                        <a:latin typeface="Arial" pitchFamily="34" charset="0"/>
                        <a:ea typeface="Calibri"/>
                        <a:cs typeface="Arial" pitchFamily="34" charset="0"/>
                      </a:endParaRPr>
                    </a:p>
                  </a:txBody>
                  <a:tcPr marL="48243" marR="48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900" b="1">
                          <a:solidFill>
                            <a:schemeClr val="bg2"/>
                          </a:solidFill>
                          <a:latin typeface="Arial" pitchFamily="34" charset="0"/>
                          <a:ea typeface="Calibri"/>
                          <a:cs typeface="Arial" pitchFamily="34" charset="0"/>
                        </a:rPr>
                        <a:t>Start date for Practices</a:t>
                      </a:r>
                      <a:endParaRPr lang="en-CA" sz="900">
                        <a:solidFill>
                          <a:schemeClr val="bg2"/>
                        </a:solidFill>
                        <a:latin typeface="Arial" pitchFamily="34" charset="0"/>
                        <a:ea typeface="Calibri"/>
                        <a:cs typeface="Arial" pitchFamily="34" charset="0"/>
                      </a:endParaRPr>
                    </a:p>
                  </a:txBody>
                  <a:tcPr marL="48243" marR="48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900" b="1">
                          <a:solidFill>
                            <a:schemeClr val="bg2"/>
                          </a:solidFill>
                          <a:latin typeface="Arial" pitchFamily="34" charset="0"/>
                          <a:ea typeface="Calibri"/>
                          <a:cs typeface="Arial" pitchFamily="34" charset="0"/>
                        </a:rPr>
                        <a:t>Development Season</a:t>
                      </a:r>
                      <a:endParaRPr lang="en-CA" sz="900">
                        <a:solidFill>
                          <a:schemeClr val="bg2"/>
                        </a:solidFill>
                        <a:latin typeface="Arial" pitchFamily="34" charset="0"/>
                        <a:ea typeface="Calibri"/>
                        <a:cs typeface="Arial" pitchFamily="34" charset="0"/>
                      </a:endParaRPr>
                    </a:p>
                  </a:txBody>
                  <a:tcPr marL="48243" marR="48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900" b="1">
                          <a:solidFill>
                            <a:schemeClr val="bg2"/>
                          </a:solidFill>
                          <a:latin typeface="Arial" pitchFamily="34" charset="0"/>
                          <a:ea typeface="Calibri"/>
                          <a:cs typeface="Arial" pitchFamily="34" charset="0"/>
                        </a:rPr>
                        <a:t>Start date for Games </a:t>
                      </a:r>
                      <a:endParaRPr lang="en-CA" sz="900">
                        <a:solidFill>
                          <a:schemeClr val="bg2"/>
                        </a:solidFill>
                        <a:latin typeface="Arial" pitchFamily="34" charset="0"/>
                        <a:ea typeface="Calibri"/>
                        <a:cs typeface="Arial" pitchFamily="34" charset="0"/>
                      </a:endParaRPr>
                    </a:p>
                  </a:txBody>
                  <a:tcPr marL="48243" marR="48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900" b="1">
                          <a:solidFill>
                            <a:schemeClr val="bg2"/>
                          </a:solidFill>
                          <a:latin typeface="Arial" pitchFamily="34" charset="0"/>
                          <a:ea typeface="Calibri"/>
                          <a:cs typeface="Arial" pitchFamily="34" charset="0"/>
                        </a:rPr>
                        <a:t>Development &amp; regular Season</a:t>
                      </a:r>
                      <a:endParaRPr lang="en-CA" sz="900">
                        <a:solidFill>
                          <a:schemeClr val="bg2"/>
                        </a:solidFill>
                        <a:latin typeface="Arial" pitchFamily="34" charset="0"/>
                        <a:ea typeface="Calibri"/>
                        <a:cs typeface="Arial" pitchFamily="34" charset="0"/>
                      </a:endParaRPr>
                    </a:p>
                  </a:txBody>
                  <a:tcPr marL="48243" marR="48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900" b="1">
                          <a:solidFill>
                            <a:schemeClr val="bg2"/>
                          </a:solidFill>
                          <a:latin typeface="Arial" pitchFamily="34" charset="0"/>
                          <a:ea typeface="Calibri"/>
                          <a:cs typeface="Arial" pitchFamily="34" charset="0"/>
                        </a:rPr>
                        <a:t>Playoff</a:t>
                      </a:r>
                      <a:endParaRPr lang="en-CA" sz="900">
                        <a:solidFill>
                          <a:schemeClr val="bg2"/>
                        </a:solidFill>
                        <a:latin typeface="Arial" pitchFamily="34" charset="0"/>
                        <a:ea typeface="Calibri"/>
                        <a:cs typeface="Arial" pitchFamily="34" charset="0"/>
                      </a:endParaRPr>
                    </a:p>
                    <a:p>
                      <a:pPr algn="ctr">
                        <a:lnSpc>
                          <a:spcPct val="115000"/>
                        </a:lnSpc>
                        <a:spcAft>
                          <a:spcPts val="1000"/>
                        </a:spcAft>
                      </a:pPr>
                      <a:r>
                        <a:rPr lang="en-US" sz="900" b="1">
                          <a:solidFill>
                            <a:schemeClr val="bg2"/>
                          </a:solidFill>
                          <a:latin typeface="Arial" pitchFamily="34" charset="0"/>
                          <a:ea typeface="Calibri"/>
                          <a:cs typeface="Arial" pitchFamily="34" charset="0"/>
                        </a:rPr>
                        <a:t>Season</a:t>
                      </a:r>
                      <a:endParaRPr lang="en-CA" sz="900">
                        <a:solidFill>
                          <a:schemeClr val="bg2"/>
                        </a:solidFill>
                        <a:latin typeface="Arial" pitchFamily="34" charset="0"/>
                        <a:ea typeface="Calibri"/>
                        <a:cs typeface="Arial" pitchFamily="34" charset="0"/>
                      </a:endParaRPr>
                    </a:p>
                  </a:txBody>
                  <a:tcPr marL="48243" marR="48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900" b="1">
                          <a:solidFill>
                            <a:schemeClr val="bg2"/>
                          </a:solidFill>
                          <a:latin typeface="Arial" pitchFamily="34" charset="0"/>
                          <a:ea typeface="Calibri"/>
                          <a:cs typeface="Arial" pitchFamily="34" charset="0"/>
                        </a:rPr>
                        <a:t>Tournaments</a:t>
                      </a:r>
                      <a:endParaRPr lang="en-CA" sz="900">
                        <a:solidFill>
                          <a:schemeClr val="bg2"/>
                        </a:solidFill>
                        <a:latin typeface="Arial" pitchFamily="34" charset="0"/>
                        <a:ea typeface="Calibri"/>
                        <a:cs typeface="Arial" pitchFamily="34" charset="0"/>
                      </a:endParaRPr>
                    </a:p>
                  </a:txBody>
                  <a:tcPr marL="48243" marR="48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900" b="1" dirty="0">
                          <a:solidFill>
                            <a:schemeClr val="bg2"/>
                          </a:solidFill>
                          <a:latin typeface="Arial" pitchFamily="34" charset="0"/>
                          <a:ea typeface="Calibri"/>
                          <a:cs typeface="Arial" pitchFamily="34" charset="0"/>
                        </a:rPr>
                        <a:t>Number of Games total</a:t>
                      </a:r>
                      <a:endParaRPr lang="en-CA" sz="900" dirty="0">
                        <a:solidFill>
                          <a:schemeClr val="bg2"/>
                        </a:solidFill>
                        <a:latin typeface="Arial" pitchFamily="34" charset="0"/>
                        <a:ea typeface="Calibri"/>
                        <a:cs typeface="Arial" pitchFamily="34" charset="0"/>
                      </a:endParaRPr>
                    </a:p>
                  </a:txBody>
                  <a:tcPr marL="48243" marR="48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2" name="Table 11"/>
          <p:cNvGraphicFramePr>
            <a:graphicFrameLocks noGrp="1"/>
          </p:cNvGraphicFramePr>
          <p:nvPr/>
        </p:nvGraphicFramePr>
        <p:xfrm>
          <a:off x="431540" y="2240868"/>
          <a:ext cx="7812868" cy="779780"/>
        </p:xfrm>
        <a:graphic>
          <a:graphicData uri="http://schemas.openxmlformats.org/drawingml/2006/table">
            <a:tbl>
              <a:tblPr/>
              <a:tblGrid>
                <a:gridCol w="669775"/>
                <a:gridCol w="639768"/>
                <a:gridCol w="611460"/>
                <a:gridCol w="1279537"/>
                <a:gridCol w="837926"/>
                <a:gridCol w="1003814"/>
                <a:gridCol w="748472"/>
                <a:gridCol w="1002681"/>
                <a:gridCol w="1019435"/>
              </a:tblGrid>
              <a:tr h="582745">
                <a:tc>
                  <a:txBody>
                    <a:bodyPr/>
                    <a:lstStyle/>
                    <a:p>
                      <a:pPr algn="l">
                        <a:lnSpc>
                          <a:spcPct val="115000"/>
                        </a:lnSpc>
                        <a:spcAft>
                          <a:spcPts val="1000"/>
                        </a:spcAft>
                      </a:pPr>
                      <a:r>
                        <a:rPr lang="en-US" sz="1000" b="1" dirty="0">
                          <a:solidFill>
                            <a:schemeClr val="bg2"/>
                          </a:solidFill>
                          <a:latin typeface="Arial" pitchFamily="34" charset="0"/>
                          <a:ea typeface="Calibri"/>
                          <a:cs typeface="Arial" pitchFamily="34" charset="0"/>
                        </a:rPr>
                        <a:t>Peewee</a:t>
                      </a:r>
                      <a:endParaRPr lang="en-CA" sz="1000" b="1" dirty="0">
                        <a:solidFill>
                          <a:schemeClr val="bg2"/>
                        </a:solidFill>
                        <a:latin typeface="Arial" pitchFamily="34" charset="0"/>
                        <a:ea typeface="Calibri"/>
                        <a:cs typeface="Arial" pitchFamily="34" charset="0"/>
                      </a:endParaRPr>
                    </a:p>
                    <a:p>
                      <a:pPr algn="l">
                        <a:lnSpc>
                          <a:spcPct val="115000"/>
                        </a:lnSpc>
                        <a:spcAft>
                          <a:spcPts val="1000"/>
                        </a:spcAft>
                      </a:pPr>
                      <a:r>
                        <a:rPr lang="en-US" sz="1000" b="1" dirty="0">
                          <a:solidFill>
                            <a:schemeClr val="bg2"/>
                          </a:solidFill>
                          <a:latin typeface="Arial" pitchFamily="34" charset="0"/>
                          <a:ea typeface="Calibri"/>
                          <a:cs typeface="Arial" pitchFamily="34" charset="0"/>
                        </a:rPr>
                        <a:t>Ideal</a:t>
                      </a:r>
                      <a:endParaRPr lang="en-CA" sz="1000" b="1" dirty="0">
                        <a:solidFill>
                          <a:schemeClr val="bg2"/>
                        </a:solidFill>
                        <a:latin typeface="Arial" pitchFamily="34" charset="0"/>
                        <a:ea typeface="Calibri"/>
                        <a:cs typeface="Arial" pitchFamily="34" charset="0"/>
                      </a:endParaRPr>
                    </a:p>
                  </a:txBody>
                  <a:tcPr marL="47860" marR="47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l">
                        <a:lnSpc>
                          <a:spcPct val="115000"/>
                        </a:lnSpc>
                        <a:spcAft>
                          <a:spcPts val="1000"/>
                        </a:spcAft>
                      </a:pPr>
                      <a:r>
                        <a:rPr lang="en-US" sz="1000" b="1">
                          <a:solidFill>
                            <a:schemeClr val="bg2"/>
                          </a:solidFill>
                          <a:latin typeface="Arial" pitchFamily="34" charset="0"/>
                          <a:ea typeface="Calibri"/>
                          <a:cs typeface="Arial" pitchFamily="34" charset="0"/>
                        </a:rPr>
                        <a:t>50 - 55</a:t>
                      </a:r>
                      <a:endParaRPr lang="en-CA" sz="1000" b="1">
                        <a:solidFill>
                          <a:schemeClr val="bg2"/>
                        </a:solidFill>
                        <a:latin typeface="Arial" pitchFamily="34" charset="0"/>
                        <a:ea typeface="Calibri"/>
                        <a:cs typeface="Arial" pitchFamily="34" charset="0"/>
                      </a:endParaRPr>
                    </a:p>
                  </a:txBody>
                  <a:tcPr marL="47860" marR="47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l">
                        <a:lnSpc>
                          <a:spcPct val="115000"/>
                        </a:lnSpc>
                        <a:spcAft>
                          <a:spcPts val="1000"/>
                        </a:spcAft>
                      </a:pPr>
                      <a:r>
                        <a:rPr lang="en-US" sz="1000" b="1" dirty="0">
                          <a:solidFill>
                            <a:schemeClr val="bg2"/>
                          </a:solidFill>
                          <a:latin typeface="Arial" pitchFamily="34" charset="0"/>
                          <a:ea typeface="Calibri"/>
                          <a:cs typeface="Arial" pitchFamily="34" charset="0"/>
                        </a:rPr>
                        <a:t>Sept 15</a:t>
                      </a:r>
                      <a:endParaRPr lang="en-CA" sz="1000" b="1" dirty="0">
                        <a:solidFill>
                          <a:schemeClr val="bg2"/>
                        </a:solidFill>
                        <a:latin typeface="Arial" pitchFamily="34" charset="0"/>
                        <a:ea typeface="Calibri"/>
                        <a:cs typeface="Arial" pitchFamily="34" charset="0"/>
                      </a:endParaRPr>
                    </a:p>
                  </a:txBody>
                  <a:tcPr marL="47860" marR="47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l">
                        <a:lnSpc>
                          <a:spcPct val="115000"/>
                        </a:lnSpc>
                        <a:spcAft>
                          <a:spcPts val="1000"/>
                        </a:spcAft>
                      </a:pPr>
                      <a:r>
                        <a:rPr lang="en-US" sz="1000" b="1">
                          <a:solidFill>
                            <a:schemeClr val="bg2"/>
                          </a:solidFill>
                          <a:latin typeface="Arial" pitchFamily="34" charset="0"/>
                          <a:ea typeface="Calibri"/>
                          <a:cs typeface="Arial" pitchFamily="34" charset="0"/>
                        </a:rPr>
                        <a:t>4 weeks </a:t>
                      </a:r>
                      <a:endParaRPr lang="en-CA" sz="1000" b="1">
                        <a:solidFill>
                          <a:schemeClr val="bg2"/>
                        </a:solidFill>
                        <a:latin typeface="Arial" pitchFamily="34" charset="0"/>
                        <a:ea typeface="Calibri"/>
                        <a:cs typeface="Arial" pitchFamily="34" charset="0"/>
                      </a:endParaRPr>
                    </a:p>
                    <a:p>
                      <a:pPr algn="l">
                        <a:lnSpc>
                          <a:spcPct val="115000"/>
                        </a:lnSpc>
                        <a:spcAft>
                          <a:spcPts val="1000"/>
                        </a:spcAft>
                      </a:pPr>
                      <a:r>
                        <a:rPr lang="en-US" sz="1000" b="1">
                          <a:solidFill>
                            <a:schemeClr val="bg2"/>
                          </a:solidFill>
                          <a:latin typeface="Arial" pitchFamily="34" charset="0"/>
                          <a:ea typeface="Calibri"/>
                          <a:cs typeface="Arial" pitchFamily="34" charset="0"/>
                        </a:rPr>
                        <a:t>12 practices</a:t>
                      </a:r>
                      <a:endParaRPr lang="en-CA" sz="1000" b="1">
                        <a:solidFill>
                          <a:schemeClr val="bg2"/>
                        </a:solidFill>
                        <a:latin typeface="Arial" pitchFamily="34" charset="0"/>
                        <a:ea typeface="Calibri"/>
                        <a:cs typeface="Arial" pitchFamily="34" charset="0"/>
                      </a:endParaRPr>
                    </a:p>
                    <a:p>
                      <a:pPr algn="l">
                        <a:lnSpc>
                          <a:spcPct val="115000"/>
                        </a:lnSpc>
                        <a:spcAft>
                          <a:spcPts val="1000"/>
                        </a:spcAft>
                      </a:pPr>
                      <a:r>
                        <a:rPr lang="en-US" sz="1000" b="1">
                          <a:solidFill>
                            <a:schemeClr val="bg2"/>
                          </a:solidFill>
                          <a:latin typeface="Arial" pitchFamily="34" charset="0"/>
                          <a:ea typeface="Calibri"/>
                          <a:cs typeface="Arial" pitchFamily="34" charset="0"/>
                        </a:rPr>
                        <a:t>4 ex games</a:t>
                      </a:r>
                      <a:endParaRPr lang="en-CA" sz="1000" b="1">
                        <a:solidFill>
                          <a:schemeClr val="bg2"/>
                        </a:solidFill>
                        <a:latin typeface="Arial" pitchFamily="34" charset="0"/>
                        <a:ea typeface="Calibri"/>
                        <a:cs typeface="Arial" pitchFamily="34" charset="0"/>
                      </a:endParaRPr>
                    </a:p>
                  </a:txBody>
                  <a:tcPr marL="47860" marR="47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l">
                        <a:lnSpc>
                          <a:spcPct val="115000"/>
                        </a:lnSpc>
                        <a:spcAft>
                          <a:spcPts val="1000"/>
                        </a:spcAft>
                      </a:pPr>
                      <a:r>
                        <a:rPr lang="en-US" sz="1000" b="1">
                          <a:solidFill>
                            <a:schemeClr val="bg2"/>
                          </a:solidFill>
                          <a:latin typeface="Arial" pitchFamily="34" charset="0"/>
                          <a:ea typeface="Calibri"/>
                          <a:cs typeface="Arial" pitchFamily="34" charset="0"/>
                        </a:rPr>
                        <a:t>Oct 15</a:t>
                      </a:r>
                      <a:endParaRPr lang="en-CA" sz="1000" b="1">
                        <a:solidFill>
                          <a:schemeClr val="bg2"/>
                        </a:solidFill>
                        <a:latin typeface="Arial" pitchFamily="34" charset="0"/>
                        <a:ea typeface="Calibri"/>
                        <a:cs typeface="Arial" pitchFamily="34" charset="0"/>
                      </a:endParaRPr>
                    </a:p>
                  </a:txBody>
                  <a:tcPr marL="47860" marR="47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l">
                        <a:lnSpc>
                          <a:spcPct val="115000"/>
                        </a:lnSpc>
                        <a:spcAft>
                          <a:spcPts val="1000"/>
                        </a:spcAft>
                      </a:pPr>
                      <a:r>
                        <a:rPr lang="en-US" sz="1000" b="1">
                          <a:solidFill>
                            <a:schemeClr val="bg2"/>
                          </a:solidFill>
                          <a:latin typeface="Arial" pitchFamily="34" charset="0"/>
                          <a:ea typeface="Calibri"/>
                          <a:cs typeface="Arial" pitchFamily="34" charset="0"/>
                        </a:rPr>
                        <a:t>18 wks </a:t>
                      </a:r>
                      <a:endParaRPr lang="en-CA" sz="1000" b="1">
                        <a:solidFill>
                          <a:schemeClr val="bg2"/>
                        </a:solidFill>
                        <a:latin typeface="Arial" pitchFamily="34" charset="0"/>
                        <a:ea typeface="Calibri"/>
                        <a:cs typeface="Arial" pitchFamily="34" charset="0"/>
                      </a:endParaRPr>
                    </a:p>
                    <a:p>
                      <a:pPr algn="l">
                        <a:lnSpc>
                          <a:spcPct val="115000"/>
                        </a:lnSpc>
                        <a:spcAft>
                          <a:spcPts val="1000"/>
                        </a:spcAft>
                      </a:pPr>
                      <a:r>
                        <a:rPr lang="en-US" sz="1000" b="1">
                          <a:solidFill>
                            <a:schemeClr val="bg2"/>
                          </a:solidFill>
                          <a:latin typeface="Arial" pitchFamily="34" charset="0"/>
                          <a:ea typeface="Calibri"/>
                          <a:cs typeface="Arial" pitchFamily="34" charset="0"/>
                        </a:rPr>
                        <a:t>36 practices</a:t>
                      </a:r>
                      <a:endParaRPr lang="en-CA" sz="1000" b="1">
                        <a:solidFill>
                          <a:schemeClr val="bg2"/>
                        </a:solidFill>
                        <a:latin typeface="Arial" pitchFamily="34" charset="0"/>
                        <a:ea typeface="Calibri"/>
                        <a:cs typeface="Arial" pitchFamily="34" charset="0"/>
                      </a:endParaRPr>
                    </a:p>
                    <a:p>
                      <a:pPr algn="l">
                        <a:lnSpc>
                          <a:spcPct val="115000"/>
                        </a:lnSpc>
                        <a:spcAft>
                          <a:spcPts val="1000"/>
                        </a:spcAft>
                      </a:pPr>
                      <a:r>
                        <a:rPr lang="en-US" sz="1000" b="1">
                          <a:solidFill>
                            <a:schemeClr val="bg2"/>
                          </a:solidFill>
                          <a:latin typeface="Arial" pitchFamily="34" charset="0"/>
                          <a:ea typeface="Calibri"/>
                          <a:cs typeface="Arial" pitchFamily="34" charset="0"/>
                        </a:rPr>
                        <a:t>24 games</a:t>
                      </a:r>
                      <a:endParaRPr lang="en-CA" sz="1000" b="1">
                        <a:solidFill>
                          <a:schemeClr val="bg2"/>
                        </a:solidFill>
                        <a:latin typeface="Arial" pitchFamily="34" charset="0"/>
                        <a:ea typeface="Calibri"/>
                        <a:cs typeface="Arial" pitchFamily="34" charset="0"/>
                      </a:endParaRPr>
                    </a:p>
                  </a:txBody>
                  <a:tcPr marL="47860" marR="47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l">
                        <a:lnSpc>
                          <a:spcPct val="115000"/>
                        </a:lnSpc>
                        <a:spcAft>
                          <a:spcPts val="1000"/>
                        </a:spcAft>
                      </a:pPr>
                      <a:r>
                        <a:rPr lang="en-US" sz="1000" b="1">
                          <a:solidFill>
                            <a:schemeClr val="bg2"/>
                          </a:solidFill>
                          <a:latin typeface="Arial" pitchFamily="34" charset="0"/>
                          <a:ea typeface="Calibri"/>
                          <a:cs typeface="Arial" pitchFamily="34" charset="0"/>
                        </a:rPr>
                        <a:t>March 15</a:t>
                      </a:r>
                      <a:endParaRPr lang="en-CA" sz="1000" b="1">
                        <a:solidFill>
                          <a:schemeClr val="bg2"/>
                        </a:solidFill>
                        <a:latin typeface="Arial" pitchFamily="34" charset="0"/>
                        <a:ea typeface="Calibri"/>
                        <a:cs typeface="Arial" pitchFamily="34" charset="0"/>
                      </a:endParaRPr>
                    </a:p>
                  </a:txBody>
                  <a:tcPr marL="47860" marR="47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l">
                        <a:lnSpc>
                          <a:spcPct val="115000"/>
                        </a:lnSpc>
                        <a:spcAft>
                          <a:spcPts val="1000"/>
                        </a:spcAft>
                      </a:pPr>
                      <a:r>
                        <a:rPr lang="en-US" sz="1000" b="1">
                          <a:solidFill>
                            <a:schemeClr val="bg2"/>
                          </a:solidFill>
                          <a:latin typeface="Arial" pitchFamily="34" charset="0"/>
                          <a:ea typeface="Calibri"/>
                          <a:cs typeface="Arial" pitchFamily="34" charset="0"/>
                        </a:rPr>
                        <a:t>4 tournaments</a:t>
                      </a:r>
                      <a:endParaRPr lang="en-CA" sz="1000" b="1">
                        <a:solidFill>
                          <a:schemeClr val="bg2"/>
                        </a:solidFill>
                        <a:latin typeface="Arial" pitchFamily="34" charset="0"/>
                        <a:ea typeface="Calibri"/>
                        <a:cs typeface="Arial" pitchFamily="34" charset="0"/>
                      </a:endParaRPr>
                    </a:p>
                    <a:p>
                      <a:pPr algn="l">
                        <a:lnSpc>
                          <a:spcPct val="115000"/>
                        </a:lnSpc>
                        <a:spcAft>
                          <a:spcPts val="1000"/>
                        </a:spcAft>
                      </a:pPr>
                      <a:r>
                        <a:rPr lang="en-US" sz="1000" b="1">
                          <a:solidFill>
                            <a:schemeClr val="bg2"/>
                          </a:solidFill>
                          <a:latin typeface="Arial" pitchFamily="34" charset="0"/>
                          <a:ea typeface="Calibri"/>
                          <a:cs typeface="Arial" pitchFamily="34" charset="0"/>
                        </a:rPr>
                        <a:t>16 games</a:t>
                      </a:r>
                      <a:endParaRPr lang="en-CA" sz="1000" b="1">
                        <a:solidFill>
                          <a:schemeClr val="bg2"/>
                        </a:solidFill>
                        <a:latin typeface="Arial" pitchFamily="34" charset="0"/>
                        <a:ea typeface="Calibri"/>
                        <a:cs typeface="Arial" pitchFamily="34" charset="0"/>
                      </a:endParaRPr>
                    </a:p>
                  </a:txBody>
                  <a:tcPr marL="47860" marR="47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l">
                        <a:lnSpc>
                          <a:spcPct val="115000"/>
                        </a:lnSpc>
                        <a:spcAft>
                          <a:spcPts val="1000"/>
                        </a:spcAft>
                      </a:pPr>
                      <a:r>
                        <a:rPr lang="en-US" sz="1000" b="1" dirty="0">
                          <a:solidFill>
                            <a:schemeClr val="bg2"/>
                          </a:solidFill>
                          <a:latin typeface="Arial" pitchFamily="34" charset="0"/>
                          <a:ea typeface="Calibri"/>
                          <a:cs typeface="Arial" pitchFamily="34" charset="0"/>
                        </a:rPr>
                        <a:t>45 - 50</a:t>
                      </a:r>
                      <a:endParaRPr lang="en-CA" sz="1000" b="1" dirty="0">
                        <a:solidFill>
                          <a:schemeClr val="bg2"/>
                        </a:solidFill>
                        <a:latin typeface="Arial" pitchFamily="34" charset="0"/>
                        <a:ea typeface="Calibri"/>
                        <a:cs typeface="Arial" pitchFamily="34" charset="0"/>
                      </a:endParaRPr>
                    </a:p>
                  </a:txBody>
                  <a:tcPr marL="47860" marR="47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73075" y="228600"/>
            <a:ext cx="7640686" cy="1220788"/>
          </a:xfrm>
        </p:spPr>
        <p:txBody>
          <a:bodyPr/>
          <a:lstStyle/>
          <a:p>
            <a:r>
              <a:rPr lang="en-US" sz="3200" b="1" i="1" dirty="0" smtClean="0">
                <a:solidFill>
                  <a:srgbClr val="C00000"/>
                </a:solidFill>
              </a:rPr>
              <a:t>LTPD – Bantam </a:t>
            </a:r>
            <a:endParaRPr lang="en-US" sz="3200" b="1" i="1" dirty="0">
              <a:solidFill>
                <a:srgbClr val="C00000"/>
              </a:solidFill>
            </a:endParaRPr>
          </a:p>
        </p:txBody>
      </p:sp>
      <p:sp>
        <p:nvSpPr>
          <p:cNvPr id="5" name="Slide Number Placeholder 3"/>
          <p:cNvSpPr>
            <a:spLocks noGrp="1"/>
          </p:cNvSpPr>
          <p:nvPr>
            <p:ph type="sldNum" sz="quarter" idx="10"/>
          </p:nvPr>
        </p:nvSpPr>
        <p:spPr/>
        <p:txBody>
          <a:bodyPr/>
          <a:lstStyle/>
          <a:p>
            <a:fld id="{4BF07F54-CCA7-4912-AC8D-75373A8456EC}" type="slidenum">
              <a:rPr lang="en-US"/>
              <a:pPr/>
              <a:t>21</a:t>
            </a:fld>
            <a:endParaRPr lang="en-US"/>
          </a:p>
        </p:txBody>
      </p:sp>
      <p:pic>
        <p:nvPicPr>
          <p:cNvPr id="10241" name="Picture 1"/>
          <p:cNvPicPr>
            <a:picLocks noChangeAspect="1" noChangeArrowheads="1"/>
          </p:cNvPicPr>
          <p:nvPr/>
        </p:nvPicPr>
        <p:blipFill>
          <a:blip r:embed="rId2" cstate="print"/>
          <a:srcRect/>
          <a:stretch>
            <a:fillRect/>
          </a:stretch>
        </p:blipFill>
        <p:spPr bwMode="auto">
          <a:xfrm>
            <a:off x="395536" y="3861048"/>
            <a:ext cx="2339975" cy="936625"/>
          </a:xfrm>
          <a:prstGeom prst="rect">
            <a:avLst/>
          </a:prstGeom>
          <a:noFill/>
          <a:ln w="9525">
            <a:noFill/>
            <a:miter lim="800000"/>
            <a:headEnd/>
            <a:tailEnd/>
          </a:ln>
        </p:spPr>
      </p:pic>
      <p:pic>
        <p:nvPicPr>
          <p:cNvPr id="10242" name="Picture 2" descr="ltad - bantam"/>
          <p:cNvPicPr>
            <a:picLocks noChangeAspect="1" noChangeArrowheads="1"/>
          </p:cNvPicPr>
          <p:nvPr/>
        </p:nvPicPr>
        <p:blipFill>
          <a:blip r:embed="rId3" cstate="print"/>
          <a:srcRect/>
          <a:stretch>
            <a:fillRect/>
          </a:stretch>
        </p:blipFill>
        <p:spPr bwMode="auto">
          <a:xfrm>
            <a:off x="2807804" y="3429000"/>
            <a:ext cx="5400600" cy="2896747"/>
          </a:xfrm>
          <a:prstGeom prst="rect">
            <a:avLst/>
          </a:prstGeom>
          <a:noFill/>
          <a:ln w="9525">
            <a:noFill/>
            <a:miter lim="800000"/>
            <a:headEnd/>
            <a:tailEnd/>
          </a:ln>
        </p:spPr>
      </p:pic>
      <p:graphicFrame>
        <p:nvGraphicFramePr>
          <p:cNvPr id="10" name="Table 9"/>
          <p:cNvGraphicFramePr>
            <a:graphicFrameLocks noGrp="1"/>
          </p:cNvGraphicFramePr>
          <p:nvPr/>
        </p:nvGraphicFramePr>
        <p:xfrm>
          <a:off x="431540" y="1520788"/>
          <a:ext cx="7776862" cy="648072"/>
        </p:xfrm>
        <a:graphic>
          <a:graphicData uri="http://schemas.openxmlformats.org/drawingml/2006/table">
            <a:tbl>
              <a:tblPr/>
              <a:tblGrid>
                <a:gridCol w="678132"/>
                <a:gridCol w="649639"/>
                <a:gridCol w="619437"/>
                <a:gridCol w="1257147"/>
                <a:gridCol w="828092"/>
                <a:gridCol w="1193156"/>
                <a:gridCol w="787065"/>
                <a:gridCol w="936104"/>
                <a:gridCol w="828090"/>
              </a:tblGrid>
              <a:tr h="648072">
                <a:tc>
                  <a:txBody>
                    <a:bodyPr/>
                    <a:lstStyle/>
                    <a:p>
                      <a:pPr algn="ctr">
                        <a:lnSpc>
                          <a:spcPct val="115000"/>
                        </a:lnSpc>
                        <a:spcAft>
                          <a:spcPts val="1000"/>
                        </a:spcAft>
                      </a:pPr>
                      <a:r>
                        <a:rPr lang="en-US" sz="900" b="1" dirty="0" smtClean="0">
                          <a:solidFill>
                            <a:schemeClr val="bg2"/>
                          </a:solidFill>
                          <a:latin typeface="Arial" pitchFamily="34" charset="0"/>
                          <a:ea typeface="Calibri"/>
                          <a:cs typeface="Arial" pitchFamily="34" charset="0"/>
                        </a:rPr>
                        <a:t>Age</a:t>
                      </a:r>
                      <a:r>
                        <a:rPr lang="en-US" sz="900" b="1" baseline="0" dirty="0" smtClean="0">
                          <a:solidFill>
                            <a:schemeClr val="bg2"/>
                          </a:solidFill>
                          <a:latin typeface="Arial" pitchFamily="34" charset="0"/>
                          <a:ea typeface="Calibri"/>
                          <a:cs typeface="Arial" pitchFamily="34" charset="0"/>
                        </a:rPr>
                        <a:t> Group</a:t>
                      </a:r>
                      <a:endParaRPr lang="en-CA" sz="900" dirty="0">
                        <a:solidFill>
                          <a:schemeClr val="bg2"/>
                        </a:solidFill>
                        <a:latin typeface="Arial" pitchFamily="34" charset="0"/>
                        <a:ea typeface="Calibri"/>
                        <a:cs typeface="Arial" pitchFamily="34" charset="0"/>
                      </a:endParaRPr>
                    </a:p>
                  </a:txBody>
                  <a:tcPr marL="48243" marR="48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900" b="1">
                          <a:solidFill>
                            <a:schemeClr val="bg2"/>
                          </a:solidFill>
                          <a:latin typeface="Arial" pitchFamily="34" charset="0"/>
                          <a:ea typeface="Calibri"/>
                          <a:cs typeface="Arial" pitchFamily="34" charset="0"/>
                        </a:rPr>
                        <a:t>Number of Practices</a:t>
                      </a:r>
                      <a:endParaRPr lang="en-CA" sz="900">
                        <a:solidFill>
                          <a:schemeClr val="bg2"/>
                        </a:solidFill>
                        <a:latin typeface="Arial" pitchFamily="34" charset="0"/>
                        <a:ea typeface="Calibri"/>
                        <a:cs typeface="Arial" pitchFamily="34" charset="0"/>
                      </a:endParaRPr>
                    </a:p>
                  </a:txBody>
                  <a:tcPr marL="48243" marR="48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900" b="1">
                          <a:solidFill>
                            <a:schemeClr val="bg2"/>
                          </a:solidFill>
                          <a:latin typeface="Arial" pitchFamily="34" charset="0"/>
                          <a:ea typeface="Calibri"/>
                          <a:cs typeface="Arial" pitchFamily="34" charset="0"/>
                        </a:rPr>
                        <a:t>Start date for Practices</a:t>
                      </a:r>
                      <a:endParaRPr lang="en-CA" sz="900">
                        <a:solidFill>
                          <a:schemeClr val="bg2"/>
                        </a:solidFill>
                        <a:latin typeface="Arial" pitchFamily="34" charset="0"/>
                        <a:ea typeface="Calibri"/>
                        <a:cs typeface="Arial" pitchFamily="34" charset="0"/>
                      </a:endParaRPr>
                    </a:p>
                  </a:txBody>
                  <a:tcPr marL="48243" marR="48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900" b="1">
                          <a:solidFill>
                            <a:schemeClr val="bg2"/>
                          </a:solidFill>
                          <a:latin typeface="Arial" pitchFamily="34" charset="0"/>
                          <a:ea typeface="Calibri"/>
                          <a:cs typeface="Arial" pitchFamily="34" charset="0"/>
                        </a:rPr>
                        <a:t>Development Season</a:t>
                      </a:r>
                      <a:endParaRPr lang="en-CA" sz="900">
                        <a:solidFill>
                          <a:schemeClr val="bg2"/>
                        </a:solidFill>
                        <a:latin typeface="Arial" pitchFamily="34" charset="0"/>
                        <a:ea typeface="Calibri"/>
                        <a:cs typeface="Arial" pitchFamily="34" charset="0"/>
                      </a:endParaRPr>
                    </a:p>
                  </a:txBody>
                  <a:tcPr marL="48243" marR="48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900" b="1">
                          <a:solidFill>
                            <a:schemeClr val="bg2"/>
                          </a:solidFill>
                          <a:latin typeface="Arial" pitchFamily="34" charset="0"/>
                          <a:ea typeface="Calibri"/>
                          <a:cs typeface="Arial" pitchFamily="34" charset="0"/>
                        </a:rPr>
                        <a:t>Start date for Games </a:t>
                      </a:r>
                      <a:endParaRPr lang="en-CA" sz="900">
                        <a:solidFill>
                          <a:schemeClr val="bg2"/>
                        </a:solidFill>
                        <a:latin typeface="Arial" pitchFamily="34" charset="0"/>
                        <a:ea typeface="Calibri"/>
                        <a:cs typeface="Arial" pitchFamily="34" charset="0"/>
                      </a:endParaRPr>
                    </a:p>
                  </a:txBody>
                  <a:tcPr marL="48243" marR="48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900" b="1">
                          <a:solidFill>
                            <a:schemeClr val="bg2"/>
                          </a:solidFill>
                          <a:latin typeface="Arial" pitchFamily="34" charset="0"/>
                          <a:ea typeface="Calibri"/>
                          <a:cs typeface="Arial" pitchFamily="34" charset="0"/>
                        </a:rPr>
                        <a:t>Development &amp; regular Season</a:t>
                      </a:r>
                      <a:endParaRPr lang="en-CA" sz="900">
                        <a:solidFill>
                          <a:schemeClr val="bg2"/>
                        </a:solidFill>
                        <a:latin typeface="Arial" pitchFamily="34" charset="0"/>
                        <a:ea typeface="Calibri"/>
                        <a:cs typeface="Arial" pitchFamily="34" charset="0"/>
                      </a:endParaRPr>
                    </a:p>
                  </a:txBody>
                  <a:tcPr marL="48243" marR="48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900" b="1">
                          <a:solidFill>
                            <a:schemeClr val="bg2"/>
                          </a:solidFill>
                          <a:latin typeface="Arial" pitchFamily="34" charset="0"/>
                          <a:ea typeface="Calibri"/>
                          <a:cs typeface="Arial" pitchFamily="34" charset="0"/>
                        </a:rPr>
                        <a:t>Playoff</a:t>
                      </a:r>
                      <a:endParaRPr lang="en-CA" sz="900">
                        <a:solidFill>
                          <a:schemeClr val="bg2"/>
                        </a:solidFill>
                        <a:latin typeface="Arial" pitchFamily="34" charset="0"/>
                        <a:ea typeface="Calibri"/>
                        <a:cs typeface="Arial" pitchFamily="34" charset="0"/>
                      </a:endParaRPr>
                    </a:p>
                    <a:p>
                      <a:pPr algn="ctr">
                        <a:lnSpc>
                          <a:spcPct val="115000"/>
                        </a:lnSpc>
                        <a:spcAft>
                          <a:spcPts val="1000"/>
                        </a:spcAft>
                      </a:pPr>
                      <a:r>
                        <a:rPr lang="en-US" sz="900" b="1">
                          <a:solidFill>
                            <a:schemeClr val="bg2"/>
                          </a:solidFill>
                          <a:latin typeface="Arial" pitchFamily="34" charset="0"/>
                          <a:ea typeface="Calibri"/>
                          <a:cs typeface="Arial" pitchFamily="34" charset="0"/>
                        </a:rPr>
                        <a:t>Season</a:t>
                      </a:r>
                      <a:endParaRPr lang="en-CA" sz="900">
                        <a:solidFill>
                          <a:schemeClr val="bg2"/>
                        </a:solidFill>
                        <a:latin typeface="Arial" pitchFamily="34" charset="0"/>
                        <a:ea typeface="Calibri"/>
                        <a:cs typeface="Arial" pitchFamily="34" charset="0"/>
                      </a:endParaRPr>
                    </a:p>
                  </a:txBody>
                  <a:tcPr marL="48243" marR="48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900" b="1">
                          <a:solidFill>
                            <a:schemeClr val="bg2"/>
                          </a:solidFill>
                          <a:latin typeface="Arial" pitchFamily="34" charset="0"/>
                          <a:ea typeface="Calibri"/>
                          <a:cs typeface="Arial" pitchFamily="34" charset="0"/>
                        </a:rPr>
                        <a:t>Tournaments</a:t>
                      </a:r>
                      <a:endParaRPr lang="en-CA" sz="900">
                        <a:solidFill>
                          <a:schemeClr val="bg2"/>
                        </a:solidFill>
                        <a:latin typeface="Arial" pitchFamily="34" charset="0"/>
                        <a:ea typeface="Calibri"/>
                        <a:cs typeface="Arial" pitchFamily="34" charset="0"/>
                      </a:endParaRPr>
                    </a:p>
                  </a:txBody>
                  <a:tcPr marL="48243" marR="48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900" b="1" dirty="0">
                          <a:solidFill>
                            <a:schemeClr val="bg2"/>
                          </a:solidFill>
                          <a:latin typeface="Arial" pitchFamily="34" charset="0"/>
                          <a:ea typeface="Calibri"/>
                          <a:cs typeface="Arial" pitchFamily="34" charset="0"/>
                        </a:rPr>
                        <a:t>Number of Games total</a:t>
                      </a:r>
                      <a:endParaRPr lang="en-CA" sz="900" dirty="0">
                        <a:solidFill>
                          <a:schemeClr val="bg2"/>
                        </a:solidFill>
                        <a:latin typeface="Arial" pitchFamily="34" charset="0"/>
                        <a:ea typeface="Calibri"/>
                        <a:cs typeface="Arial" pitchFamily="34" charset="0"/>
                      </a:endParaRPr>
                    </a:p>
                  </a:txBody>
                  <a:tcPr marL="48243" marR="48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2" name="Table 11"/>
          <p:cNvGraphicFramePr>
            <a:graphicFrameLocks noGrp="1"/>
          </p:cNvGraphicFramePr>
          <p:nvPr/>
        </p:nvGraphicFramePr>
        <p:xfrm>
          <a:off x="431540" y="2240868"/>
          <a:ext cx="7776863" cy="1082040"/>
        </p:xfrm>
        <a:graphic>
          <a:graphicData uri="http://schemas.openxmlformats.org/drawingml/2006/table">
            <a:tbl>
              <a:tblPr/>
              <a:tblGrid>
                <a:gridCol w="668801"/>
                <a:gridCol w="638838"/>
                <a:gridCol w="610571"/>
                <a:gridCol w="1277676"/>
                <a:gridCol w="836708"/>
                <a:gridCol w="1223990"/>
                <a:gridCol w="756084"/>
                <a:gridCol w="936104"/>
                <a:gridCol w="828091"/>
              </a:tblGrid>
              <a:tr h="804055">
                <a:tc>
                  <a:txBody>
                    <a:bodyPr/>
                    <a:lstStyle/>
                    <a:p>
                      <a:pPr algn="l">
                        <a:lnSpc>
                          <a:spcPct val="115000"/>
                        </a:lnSpc>
                        <a:spcAft>
                          <a:spcPts val="1000"/>
                        </a:spcAft>
                      </a:pPr>
                      <a:r>
                        <a:rPr lang="en-US" sz="1000" b="1" dirty="0">
                          <a:solidFill>
                            <a:schemeClr val="bg2"/>
                          </a:solidFill>
                          <a:latin typeface="Arial" pitchFamily="34" charset="0"/>
                          <a:ea typeface="Calibri"/>
                          <a:cs typeface="Arial" pitchFamily="34" charset="0"/>
                        </a:rPr>
                        <a:t>Bantam</a:t>
                      </a:r>
                      <a:endParaRPr lang="en-CA" sz="1000" b="1" dirty="0">
                        <a:solidFill>
                          <a:schemeClr val="bg2"/>
                        </a:solidFill>
                        <a:latin typeface="Arial" pitchFamily="34" charset="0"/>
                        <a:ea typeface="Calibri"/>
                        <a:cs typeface="Arial" pitchFamily="34" charset="0"/>
                      </a:endParaRPr>
                    </a:p>
                    <a:p>
                      <a:pPr algn="l">
                        <a:lnSpc>
                          <a:spcPct val="115000"/>
                        </a:lnSpc>
                        <a:spcAft>
                          <a:spcPts val="1000"/>
                        </a:spcAft>
                      </a:pPr>
                      <a:r>
                        <a:rPr lang="en-US" sz="1000" b="1" dirty="0">
                          <a:solidFill>
                            <a:schemeClr val="bg2"/>
                          </a:solidFill>
                          <a:latin typeface="Arial" pitchFamily="34" charset="0"/>
                          <a:ea typeface="Calibri"/>
                          <a:cs typeface="Arial" pitchFamily="34" charset="0"/>
                        </a:rPr>
                        <a:t>Ideal</a:t>
                      </a:r>
                      <a:endParaRPr lang="en-CA" sz="1000" b="1" dirty="0">
                        <a:solidFill>
                          <a:schemeClr val="bg2"/>
                        </a:solidFill>
                        <a:latin typeface="Arial" pitchFamily="34" charset="0"/>
                        <a:ea typeface="Calibri"/>
                        <a:cs typeface="Arial" pitchFamily="34" charset="0"/>
                      </a:endParaRPr>
                    </a:p>
                  </a:txBody>
                  <a:tcPr marL="47860" marR="47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l">
                        <a:lnSpc>
                          <a:spcPct val="115000"/>
                        </a:lnSpc>
                        <a:spcAft>
                          <a:spcPts val="1000"/>
                        </a:spcAft>
                      </a:pPr>
                      <a:r>
                        <a:rPr lang="en-US" sz="1000" b="1">
                          <a:solidFill>
                            <a:schemeClr val="bg2"/>
                          </a:solidFill>
                          <a:latin typeface="Arial" pitchFamily="34" charset="0"/>
                          <a:ea typeface="Calibri"/>
                          <a:cs typeface="Arial" pitchFamily="34" charset="0"/>
                        </a:rPr>
                        <a:t>55 - 60</a:t>
                      </a:r>
                      <a:endParaRPr lang="en-CA" sz="1000" b="1">
                        <a:solidFill>
                          <a:schemeClr val="bg2"/>
                        </a:solidFill>
                        <a:latin typeface="Arial" pitchFamily="34" charset="0"/>
                        <a:ea typeface="Calibri"/>
                        <a:cs typeface="Arial" pitchFamily="34" charset="0"/>
                      </a:endParaRPr>
                    </a:p>
                  </a:txBody>
                  <a:tcPr marL="47860" marR="47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l">
                        <a:lnSpc>
                          <a:spcPct val="115000"/>
                        </a:lnSpc>
                        <a:spcAft>
                          <a:spcPts val="1000"/>
                        </a:spcAft>
                      </a:pPr>
                      <a:r>
                        <a:rPr lang="en-US" sz="1000" b="1">
                          <a:solidFill>
                            <a:schemeClr val="bg2"/>
                          </a:solidFill>
                          <a:latin typeface="Arial" pitchFamily="34" charset="0"/>
                          <a:ea typeface="Calibri"/>
                          <a:cs typeface="Arial" pitchFamily="34" charset="0"/>
                        </a:rPr>
                        <a:t>Sept 15</a:t>
                      </a:r>
                      <a:endParaRPr lang="en-CA" sz="1000" b="1">
                        <a:solidFill>
                          <a:schemeClr val="bg2"/>
                        </a:solidFill>
                        <a:latin typeface="Arial" pitchFamily="34" charset="0"/>
                        <a:ea typeface="Calibri"/>
                        <a:cs typeface="Arial" pitchFamily="34" charset="0"/>
                      </a:endParaRPr>
                    </a:p>
                  </a:txBody>
                  <a:tcPr marL="47860" marR="47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l">
                        <a:lnSpc>
                          <a:spcPct val="115000"/>
                        </a:lnSpc>
                        <a:spcAft>
                          <a:spcPts val="1000"/>
                        </a:spcAft>
                      </a:pPr>
                      <a:r>
                        <a:rPr lang="en-US" sz="1000" b="1" dirty="0">
                          <a:solidFill>
                            <a:schemeClr val="bg2"/>
                          </a:solidFill>
                          <a:latin typeface="Arial" pitchFamily="34" charset="0"/>
                          <a:ea typeface="Calibri"/>
                          <a:cs typeface="Arial" pitchFamily="34" charset="0"/>
                        </a:rPr>
                        <a:t>4 weeks </a:t>
                      </a:r>
                      <a:endParaRPr lang="en-CA" sz="1000" b="1" dirty="0">
                        <a:solidFill>
                          <a:schemeClr val="bg2"/>
                        </a:solidFill>
                        <a:latin typeface="Arial" pitchFamily="34" charset="0"/>
                        <a:ea typeface="Calibri"/>
                        <a:cs typeface="Arial" pitchFamily="34" charset="0"/>
                      </a:endParaRPr>
                    </a:p>
                    <a:p>
                      <a:pPr algn="l">
                        <a:lnSpc>
                          <a:spcPct val="115000"/>
                        </a:lnSpc>
                        <a:spcAft>
                          <a:spcPts val="1000"/>
                        </a:spcAft>
                      </a:pPr>
                      <a:r>
                        <a:rPr lang="en-US" sz="1000" b="1" dirty="0">
                          <a:solidFill>
                            <a:schemeClr val="bg2"/>
                          </a:solidFill>
                          <a:latin typeface="Arial" pitchFamily="34" charset="0"/>
                          <a:ea typeface="Calibri"/>
                          <a:cs typeface="Arial" pitchFamily="34" charset="0"/>
                        </a:rPr>
                        <a:t>12 practices</a:t>
                      </a:r>
                      <a:endParaRPr lang="en-CA" sz="1000" b="1" dirty="0">
                        <a:solidFill>
                          <a:schemeClr val="bg2"/>
                        </a:solidFill>
                        <a:latin typeface="Arial" pitchFamily="34" charset="0"/>
                        <a:ea typeface="Calibri"/>
                        <a:cs typeface="Arial" pitchFamily="34" charset="0"/>
                      </a:endParaRPr>
                    </a:p>
                    <a:p>
                      <a:pPr algn="l">
                        <a:lnSpc>
                          <a:spcPct val="115000"/>
                        </a:lnSpc>
                        <a:spcAft>
                          <a:spcPts val="1000"/>
                        </a:spcAft>
                      </a:pPr>
                      <a:r>
                        <a:rPr lang="en-US" sz="1000" b="1" dirty="0">
                          <a:solidFill>
                            <a:schemeClr val="bg2"/>
                          </a:solidFill>
                          <a:latin typeface="Arial" pitchFamily="34" charset="0"/>
                          <a:ea typeface="Calibri"/>
                          <a:cs typeface="Arial" pitchFamily="34" charset="0"/>
                        </a:rPr>
                        <a:t>4 ex games</a:t>
                      </a:r>
                      <a:endParaRPr lang="en-CA" sz="1000" b="1" dirty="0">
                        <a:solidFill>
                          <a:schemeClr val="bg2"/>
                        </a:solidFill>
                        <a:latin typeface="Arial" pitchFamily="34" charset="0"/>
                        <a:ea typeface="Calibri"/>
                        <a:cs typeface="Arial" pitchFamily="34" charset="0"/>
                      </a:endParaRPr>
                    </a:p>
                  </a:txBody>
                  <a:tcPr marL="47860" marR="47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l">
                        <a:lnSpc>
                          <a:spcPct val="115000"/>
                        </a:lnSpc>
                        <a:spcAft>
                          <a:spcPts val="1000"/>
                        </a:spcAft>
                      </a:pPr>
                      <a:r>
                        <a:rPr lang="en-US" sz="1000" b="1">
                          <a:solidFill>
                            <a:schemeClr val="bg2"/>
                          </a:solidFill>
                          <a:latin typeface="Arial" pitchFamily="34" charset="0"/>
                          <a:ea typeface="Calibri"/>
                          <a:cs typeface="Arial" pitchFamily="34" charset="0"/>
                        </a:rPr>
                        <a:t>Oct 15</a:t>
                      </a:r>
                      <a:endParaRPr lang="en-CA" sz="1000" b="1">
                        <a:solidFill>
                          <a:schemeClr val="bg2"/>
                        </a:solidFill>
                        <a:latin typeface="Arial" pitchFamily="34" charset="0"/>
                        <a:ea typeface="Calibri"/>
                        <a:cs typeface="Arial" pitchFamily="34" charset="0"/>
                      </a:endParaRPr>
                    </a:p>
                  </a:txBody>
                  <a:tcPr marL="47860" marR="47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l">
                        <a:lnSpc>
                          <a:spcPct val="115000"/>
                        </a:lnSpc>
                        <a:spcAft>
                          <a:spcPts val="1000"/>
                        </a:spcAft>
                      </a:pPr>
                      <a:r>
                        <a:rPr lang="en-US" sz="1000" b="1">
                          <a:solidFill>
                            <a:schemeClr val="bg2"/>
                          </a:solidFill>
                          <a:latin typeface="Arial" pitchFamily="34" charset="0"/>
                          <a:ea typeface="Calibri"/>
                          <a:cs typeface="Arial" pitchFamily="34" charset="0"/>
                        </a:rPr>
                        <a:t>20 wks </a:t>
                      </a:r>
                      <a:endParaRPr lang="en-CA" sz="1000" b="1">
                        <a:solidFill>
                          <a:schemeClr val="bg2"/>
                        </a:solidFill>
                        <a:latin typeface="Arial" pitchFamily="34" charset="0"/>
                        <a:ea typeface="Calibri"/>
                        <a:cs typeface="Arial" pitchFamily="34" charset="0"/>
                      </a:endParaRPr>
                    </a:p>
                    <a:p>
                      <a:pPr algn="l">
                        <a:lnSpc>
                          <a:spcPct val="115000"/>
                        </a:lnSpc>
                        <a:spcAft>
                          <a:spcPts val="1000"/>
                        </a:spcAft>
                      </a:pPr>
                      <a:r>
                        <a:rPr lang="en-US" sz="1000" b="1">
                          <a:solidFill>
                            <a:schemeClr val="bg2"/>
                          </a:solidFill>
                          <a:latin typeface="Arial" pitchFamily="34" charset="0"/>
                          <a:ea typeface="Calibri"/>
                          <a:cs typeface="Arial" pitchFamily="34" charset="0"/>
                        </a:rPr>
                        <a:t>40 practices</a:t>
                      </a:r>
                      <a:endParaRPr lang="en-CA" sz="1000" b="1">
                        <a:solidFill>
                          <a:schemeClr val="bg2"/>
                        </a:solidFill>
                        <a:latin typeface="Arial" pitchFamily="34" charset="0"/>
                        <a:ea typeface="Calibri"/>
                        <a:cs typeface="Arial" pitchFamily="34" charset="0"/>
                      </a:endParaRPr>
                    </a:p>
                    <a:p>
                      <a:pPr algn="l">
                        <a:lnSpc>
                          <a:spcPct val="115000"/>
                        </a:lnSpc>
                        <a:spcAft>
                          <a:spcPts val="1000"/>
                        </a:spcAft>
                      </a:pPr>
                      <a:r>
                        <a:rPr lang="en-US" sz="1000" b="1">
                          <a:solidFill>
                            <a:schemeClr val="bg2"/>
                          </a:solidFill>
                          <a:latin typeface="Arial" pitchFamily="34" charset="0"/>
                          <a:ea typeface="Calibri"/>
                          <a:cs typeface="Arial" pitchFamily="34" charset="0"/>
                        </a:rPr>
                        <a:t>28 games</a:t>
                      </a:r>
                      <a:endParaRPr lang="en-CA" sz="1000" b="1">
                        <a:solidFill>
                          <a:schemeClr val="bg2"/>
                        </a:solidFill>
                        <a:latin typeface="Arial" pitchFamily="34" charset="0"/>
                        <a:ea typeface="Calibri"/>
                        <a:cs typeface="Arial" pitchFamily="34" charset="0"/>
                      </a:endParaRPr>
                    </a:p>
                  </a:txBody>
                  <a:tcPr marL="47860" marR="47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l">
                        <a:lnSpc>
                          <a:spcPct val="115000"/>
                        </a:lnSpc>
                        <a:spcAft>
                          <a:spcPts val="1000"/>
                        </a:spcAft>
                      </a:pPr>
                      <a:r>
                        <a:rPr lang="en-US" sz="1000" b="1">
                          <a:solidFill>
                            <a:schemeClr val="bg2"/>
                          </a:solidFill>
                          <a:latin typeface="Arial" pitchFamily="34" charset="0"/>
                          <a:ea typeface="Calibri"/>
                          <a:cs typeface="Arial" pitchFamily="34" charset="0"/>
                        </a:rPr>
                        <a:t>March 15 </a:t>
                      </a:r>
                      <a:endParaRPr lang="en-CA" sz="1000" b="1">
                        <a:solidFill>
                          <a:schemeClr val="bg2"/>
                        </a:solidFill>
                        <a:latin typeface="Arial" pitchFamily="34" charset="0"/>
                        <a:ea typeface="Calibri"/>
                        <a:cs typeface="Arial" pitchFamily="34" charset="0"/>
                      </a:endParaRPr>
                    </a:p>
                    <a:p>
                      <a:pPr algn="l">
                        <a:lnSpc>
                          <a:spcPct val="115000"/>
                        </a:lnSpc>
                        <a:spcAft>
                          <a:spcPts val="1000"/>
                        </a:spcAft>
                      </a:pPr>
                      <a:r>
                        <a:rPr lang="en-US" sz="1000" b="1">
                          <a:solidFill>
                            <a:schemeClr val="bg2"/>
                          </a:solidFill>
                          <a:latin typeface="Arial" pitchFamily="34" charset="0"/>
                          <a:ea typeface="Calibri"/>
                          <a:cs typeface="Arial" pitchFamily="34" charset="0"/>
                        </a:rPr>
                        <a:t>2 weeks</a:t>
                      </a:r>
                      <a:endParaRPr lang="en-CA" sz="1000" b="1">
                        <a:solidFill>
                          <a:schemeClr val="bg2"/>
                        </a:solidFill>
                        <a:latin typeface="Arial" pitchFamily="34" charset="0"/>
                        <a:ea typeface="Calibri"/>
                        <a:cs typeface="Arial" pitchFamily="34" charset="0"/>
                      </a:endParaRPr>
                    </a:p>
                    <a:p>
                      <a:pPr algn="l">
                        <a:lnSpc>
                          <a:spcPct val="115000"/>
                        </a:lnSpc>
                        <a:spcAft>
                          <a:spcPts val="1000"/>
                        </a:spcAft>
                      </a:pPr>
                      <a:r>
                        <a:rPr lang="en-US" sz="1000" b="1">
                          <a:solidFill>
                            <a:schemeClr val="bg2"/>
                          </a:solidFill>
                          <a:latin typeface="Arial" pitchFamily="34" charset="0"/>
                          <a:ea typeface="Calibri"/>
                          <a:cs typeface="Arial" pitchFamily="34" charset="0"/>
                        </a:rPr>
                        <a:t>6 practices </a:t>
                      </a:r>
                      <a:endParaRPr lang="en-CA" sz="1000" b="1">
                        <a:solidFill>
                          <a:schemeClr val="bg2"/>
                        </a:solidFill>
                        <a:latin typeface="Arial" pitchFamily="34" charset="0"/>
                        <a:ea typeface="Calibri"/>
                        <a:cs typeface="Arial" pitchFamily="34" charset="0"/>
                      </a:endParaRPr>
                    </a:p>
                    <a:p>
                      <a:pPr algn="l">
                        <a:lnSpc>
                          <a:spcPct val="115000"/>
                        </a:lnSpc>
                        <a:spcAft>
                          <a:spcPts val="1000"/>
                        </a:spcAft>
                      </a:pPr>
                      <a:r>
                        <a:rPr lang="en-US" sz="1000" b="1">
                          <a:solidFill>
                            <a:schemeClr val="bg2"/>
                          </a:solidFill>
                          <a:latin typeface="Arial" pitchFamily="34" charset="0"/>
                          <a:ea typeface="Calibri"/>
                          <a:cs typeface="Arial" pitchFamily="34" charset="0"/>
                        </a:rPr>
                        <a:t>8 games</a:t>
                      </a:r>
                      <a:endParaRPr lang="en-CA" sz="1000" b="1">
                        <a:solidFill>
                          <a:schemeClr val="bg2"/>
                        </a:solidFill>
                        <a:latin typeface="Arial" pitchFamily="34" charset="0"/>
                        <a:ea typeface="Calibri"/>
                        <a:cs typeface="Arial" pitchFamily="34" charset="0"/>
                      </a:endParaRPr>
                    </a:p>
                  </a:txBody>
                  <a:tcPr marL="47860" marR="47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l">
                        <a:lnSpc>
                          <a:spcPct val="115000"/>
                        </a:lnSpc>
                        <a:spcAft>
                          <a:spcPts val="1000"/>
                        </a:spcAft>
                      </a:pPr>
                      <a:r>
                        <a:rPr lang="en-US" sz="1000" b="1">
                          <a:solidFill>
                            <a:schemeClr val="bg2"/>
                          </a:solidFill>
                          <a:latin typeface="Arial" pitchFamily="34" charset="0"/>
                          <a:ea typeface="Calibri"/>
                          <a:cs typeface="Arial" pitchFamily="34" charset="0"/>
                        </a:rPr>
                        <a:t>3 tournaments</a:t>
                      </a:r>
                      <a:endParaRPr lang="en-CA" sz="1000" b="1">
                        <a:solidFill>
                          <a:schemeClr val="bg2"/>
                        </a:solidFill>
                        <a:latin typeface="Arial" pitchFamily="34" charset="0"/>
                        <a:ea typeface="Calibri"/>
                        <a:cs typeface="Arial" pitchFamily="34" charset="0"/>
                      </a:endParaRPr>
                    </a:p>
                    <a:p>
                      <a:pPr algn="l">
                        <a:lnSpc>
                          <a:spcPct val="115000"/>
                        </a:lnSpc>
                        <a:spcAft>
                          <a:spcPts val="1000"/>
                        </a:spcAft>
                      </a:pPr>
                      <a:r>
                        <a:rPr lang="en-US" sz="1000" b="1">
                          <a:solidFill>
                            <a:schemeClr val="bg2"/>
                          </a:solidFill>
                          <a:latin typeface="Arial" pitchFamily="34" charset="0"/>
                          <a:ea typeface="Calibri"/>
                          <a:cs typeface="Arial" pitchFamily="34" charset="0"/>
                        </a:rPr>
                        <a:t>12 games</a:t>
                      </a:r>
                      <a:endParaRPr lang="en-CA" sz="1000" b="1">
                        <a:solidFill>
                          <a:schemeClr val="bg2"/>
                        </a:solidFill>
                        <a:latin typeface="Arial" pitchFamily="34" charset="0"/>
                        <a:ea typeface="Calibri"/>
                        <a:cs typeface="Arial" pitchFamily="34" charset="0"/>
                      </a:endParaRPr>
                    </a:p>
                  </a:txBody>
                  <a:tcPr marL="47860" marR="47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l">
                        <a:lnSpc>
                          <a:spcPct val="115000"/>
                        </a:lnSpc>
                        <a:spcAft>
                          <a:spcPts val="1000"/>
                        </a:spcAft>
                      </a:pPr>
                      <a:r>
                        <a:rPr lang="en-US" sz="1000" b="1" dirty="0">
                          <a:solidFill>
                            <a:schemeClr val="bg2"/>
                          </a:solidFill>
                          <a:latin typeface="Arial" pitchFamily="34" charset="0"/>
                          <a:ea typeface="Calibri"/>
                          <a:cs typeface="Arial" pitchFamily="34" charset="0"/>
                        </a:rPr>
                        <a:t>50 - 55</a:t>
                      </a:r>
                      <a:endParaRPr lang="en-CA" sz="1000" b="1" dirty="0">
                        <a:solidFill>
                          <a:schemeClr val="bg2"/>
                        </a:solidFill>
                        <a:latin typeface="Arial" pitchFamily="34" charset="0"/>
                        <a:ea typeface="Calibri"/>
                        <a:cs typeface="Arial" pitchFamily="34" charset="0"/>
                      </a:endParaRPr>
                    </a:p>
                  </a:txBody>
                  <a:tcPr marL="47860" marR="47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73075" y="228600"/>
            <a:ext cx="7640686" cy="1220788"/>
          </a:xfrm>
        </p:spPr>
        <p:txBody>
          <a:bodyPr/>
          <a:lstStyle/>
          <a:p>
            <a:r>
              <a:rPr lang="en-US" sz="3200" b="1" i="1" dirty="0" smtClean="0">
                <a:solidFill>
                  <a:srgbClr val="C00000"/>
                </a:solidFill>
              </a:rPr>
              <a:t>LTPD – Midget</a:t>
            </a:r>
            <a:endParaRPr lang="en-US" sz="3200" b="1" i="1" dirty="0">
              <a:solidFill>
                <a:srgbClr val="C00000"/>
              </a:solidFill>
            </a:endParaRPr>
          </a:p>
        </p:txBody>
      </p:sp>
      <p:sp>
        <p:nvSpPr>
          <p:cNvPr id="5" name="Slide Number Placeholder 3"/>
          <p:cNvSpPr>
            <a:spLocks noGrp="1"/>
          </p:cNvSpPr>
          <p:nvPr>
            <p:ph type="sldNum" sz="quarter" idx="10"/>
          </p:nvPr>
        </p:nvSpPr>
        <p:spPr/>
        <p:txBody>
          <a:bodyPr/>
          <a:lstStyle/>
          <a:p>
            <a:fld id="{4BF07F54-CCA7-4912-AC8D-75373A8456EC}" type="slidenum">
              <a:rPr lang="en-US"/>
              <a:pPr/>
              <a:t>22</a:t>
            </a:fld>
            <a:endParaRPr lang="en-US"/>
          </a:p>
        </p:txBody>
      </p:sp>
      <p:graphicFrame>
        <p:nvGraphicFramePr>
          <p:cNvPr id="10" name="Table 9"/>
          <p:cNvGraphicFramePr>
            <a:graphicFrameLocks noGrp="1"/>
          </p:cNvGraphicFramePr>
          <p:nvPr/>
        </p:nvGraphicFramePr>
        <p:xfrm>
          <a:off x="431540" y="1520788"/>
          <a:ext cx="7776862" cy="648072"/>
        </p:xfrm>
        <a:graphic>
          <a:graphicData uri="http://schemas.openxmlformats.org/drawingml/2006/table">
            <a:tbl>
              <a:tblPr/>
              <a:tblGrid>
                <a:gridCol w="678132"/>
                <a:gridCol w="649639"/>
                <a:gridCol w="619437"/>
                <a:gridCol w="1257147"/>
                <a:gridCol w="828092"/>
                <a:gridCol w="1193156"/>
                <a:gridCol w="787065"/>
                <a:gridCol w="972108"/>
                <a:gridCol w="792086"/>
              </a:tblGrid>
              <a:tr h="648072">
                <a:tc>
                  <a:txBody>
                    <a:bodyPr/>
                    <a:lstStyle/>
                    <a:p>
                      <a:pPr algn="ctr">
                        <a:lnSpc>
                          <a:spcPct val="115000"/>
                        </a:lnSpc>
                        <a:spcAft>
                          <a:spcPts val="1000"/>
                        </a:spcAft>
                      </a:pPr>
                      <a:r>
                        <a:rPr lang="en-US" sz="900" b="1" dirty="0" smtClean="0">
                          <a:solidFill>
                            <a:schemeClr val="bg2"/>
                          </a:solidFill>
                          <a:latin typeface="Arial" pitchFamily="34" charset="0"/>
                          <a:ea typeface="Calibri"/>
                          <a:cs typeface="Arial" pitchFamily="34" charset="0"/>
                        </a:rPr>
                        <a:t>Age</a:t>
                      </a:r>
                      <a:r>
                        <a:rPr lang="en-US" sz="900" b="1" baseline="0" dirty="0" smtClean="0">
                          <a:solidFill>
                            <a:schemeClr val="bg2"/>
                          </a:solidFill>
                          <a:latin typeface="Arial" pitchFamily="34" charset="0"/>
                          <a:ea typeface="Calibri"/>
                          <a:cs typeface="Arial" pitchFamily="34" charset="0"/>
                        </a:rPr>
                        <a:t> Group</a:t>
                      </a:r>
                      <a:endParaRPr lang="en-CA" sz="900" dirty="0">
                        <a:solidFill>
                          <a:schemeClr val="bg2"/>
                        </a:solidFill>
                        <a:latin typeface="Arial" pitchFamily="34" charset="0"/>
                        <a:ea typeface="Calibri"/>
                        <a:cs typeface="Arial" pitchFamily="34" charset="0"/>
                      </a:endParaRPr>
                    </a:p>
                  </a:txBody>
                  <a:tcPr marL="48243" marR="48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900" b="1">
                          <a:solidFill>
                            <a:schemeClr val="bg2"/>
                          </a:solidFill>
                          <a:latin typeface="Arial" pitchFamily="34" charset="0"/>
                          <a:ea typeface="Calibri"/>
                          <a:cs typeface="Arial" pitchFamily="34" charset="0"/>
                        </a:rPr>
                        <a:t>Number of Practices</a:t>
                      </a:r>
                      <a:endParaRPr lang="en-CA" sz="900">
                        <a:solidFill>
                          <a:schemeClr val="bg2"/>
                        </a:solidFill>
                        <a:latin typeface="Arial" pitchFamily="34" charset="0"/>
                        <a:ea typeface="Calibri"/>
                        <a:cs typeface="Arial" pitchFamily="34" charset="0"/>
                      </a:endParaRPr>
                    </a:p>
                  </a:txBody>
                  <a:tcPr marL="48243" marR="48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900" b="1">
                          <a:solidFill>
                            <a:schemeClr val="bg2"/>
                          </a:solidFill>
                          <a:latin typeface="Arial" pitchFamily="34" charset="0"/>
                          <a:ea typeface="Calibri"/>
                          <a:cs typeface="Arial" pitchFamily="34" charset="0"/>
                        </a:rPr>
                        <a:t>Start date for Practices</a:t>
                      </a:r>
                      <a:endParaRPr lang="en-CA" sz="900">
                        <a:solidFill>
                          <a:schemeClr val="bg2"/>
                        </a:solidFill>
                        <a:latin typeface="Arial" pitchFamily="34" charset="0"/>
                        <a:ea typeface="Calibri"/>
                        <a:cs typeface="Arial" pitchFamily="34" charset="0"/>
                      </a:endParaRPr>
                    </a:p>
                  </a:txBody>
                  <a:tcPr marL="48243" marR="48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900" b="1">
                          <a:solidFill>
                            <a:schemeClr val="bg2"/>
                          </a:solidFill>
                          <a:latin typeface="Arial" pitchFamily="34" charset="0"/>
                          <a:ea typeface="Calibri"/>
                          <a:cs typeface="Arial" pitchFamily="34" charset="0"/>
                        </a:rPr>
                        <a:t>Development Season</a:t>
                      </a:r>
                      <a:endParaRPr lang="en-CA" sz="900">
                        <a:solidFill>
                          <a:schemeClr val="bg2"/>
                        </a:solidFill>
                        <a:latin typeface="Arial" pitchFamily="34" charset="0"/>
                        <a:ea typeface="Calibri"/>
                        <a:cs typeface="Arial" pitchFamily="34" charset="0"/>
                      </a:endParaRPr>
                    </a:p>
                  </a:txBody>
                  <a:tcPr marL="48243" marR="48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900" b="1">
                          <a:solidFill>
                            <a:schemeClr val="bg2"/>
                          </a:solidFill>
                          <a:latin typeface="Arial" pitchFamily="34" charset="0"/>
                          <a:ea typeface="Calibri"/>
                          <a:cs typeface="Arial" pitchFamily="34" charset="0"/>
                        </a:rPr>
                        <a:t>Start date for Games </a:t>
                      </a:r>
                      <a:endParaRPr lang="en-CA" sz="900">
                        <a:solidFill>
                          <a:schemeClr val="bg2"/>
                        </a:solidFill>
                        <a:latin typeface="Arial" pitchFamily="34" charset="0"/>
                        <a:ea typeface="Calibri"/>
                        <a:cs typeface="Arial" pitchFamily="34" charset="0"/>
                      </a:endParaRPr>
                    </a:p>
                  </a:txBody>
                  <a:tcPr marL="48243" marR="48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900" b="1">
                          <a:solidFill>
                            <a:schemeClr val="bg2"/>
                          </a:solidFill>
                          <a:latin typeface="Arial" pitchFamily="34" charset="0"/>
                          <a:ea typeface="Calibri"/>
                          <a:cs typeface="Arial" pitchFamily="34" charset="0"/>
                        </a:rPr>
                        <a:t>Development &amp; regular Season</a:t>
                      </a:r>
                      <a:endParaRPr lang="en-CA" sz="900">
                        <a:solidFill>
                          <a:schemeClr val="bg2"/>
                        </a:solidFill>
                        <a:latin typeface="Arial" pitchFamily="34" charset="0"/>
                        <a:ea typeface="Calibri"/>
                        <a:cs typeface="Arial" pitchFamily="34" charset="0"/>
                      </a:endParaRPr>
                    </a:p>
                  </a:txBody>
                  <a:tcPr marL="48243" marR="48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900" b="1">
                          <a:solidFill>
                            <a:schemeClr val="bg2"/>
                          </a:solidFill>
                          <a:latin typeface="Arial" pitchFamily="34" charset="0"/>
                          <a:ea typeface="Calibri"/>
                          <a:cs typeface="Arial" pitchFamily="34" charset="0"/>
                        </a:rPr>
                        <a:t>Playoff</a:t>
                      </a:r>
                      <a:endParaRPr lang="en-CA" sz="900">
                        <a:solidFill>
                          <a:schemeClr val="bg2"/>
                        </a:solidFill>
                        <a:latin typeface="Arial" pitchFamily="34" charset="0"/>
                        <a:ea typeface="Calibri"/>
                        <a:cs typeface="Arial" pitchFamily="34" charset="0"/>
                      </a:endParaRPr>
                    </a:p>
                    <a:p>
                      <a:pPr algn="ctr">
                        <a:lnSpc>
                          <a:spcPct val="115000"/>
                        </a:lnSpc>
                        <a:spcAft>
                          <a:spcPts val="1000"/>
                        </a:spcAft>
                      </a:pPr>
                      <a:r>
                        <a:rPr lang="en-US" sz="900" b="1">
                          <a:solidFill>
                            <a:schemeClr val="bg2"/>
                          </a:solidFill>
                          <a:latin typeface="Arial" pitchFamily="34" charset="0"/>
                          <a:ea typeface="Calibri"/>
                          <a:cs typeface="Arial" pitchFamily="34" charset="0"/>
                        </a:rPr>
                        <a:t>Season</a:t>
                      </a:r>
                      <a:endParaRPr lang="en-CA" sz="900">
                        <a:solidFill>
                          <a:schemeClr val="bg2"/>
                        </a:solidFill>
                        <a:latin typeface="Arial" pitchFamily="34" charset="0"/>
                        <a:ea typeface="Calibri"/>
                        <a:cs typeface="Arial" pitchFamily="34" charset="0"/>
                      </a:endParaRPr>
                    </a:p>
                  </a:txBody>
                  <a:tcPr marL="48243" marR="48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900" b="1">
                          <a:solidFill>
                            <a:schemeClr val="bg2"/>
                          </a:solidFill>
                          <a:latin typeface="Arial" pitchFamily="34" charset="0"/>
                          <a:ea typeface="Calibri"/>
                          <a:cs typeface="Arial" pitchFamily="34" charset="0"/>
                        </a:rPr>
                        <a:t>Tournaments</a:t>
                      </a:r>
                      <a:endParaRPr lang="en-CA" sz="900">
                        <a:solidFill>
                          <a:schemeClr val="bg2"/>
                        </a:solidFill>
                        <a:latin typeface="Arial" pitchFamily="34" charset="0"/>
                        <a:ea typeface="Calibri"/>
                        <a:cs typeface="Arial" pitchFamily="34" charset="0"/>
                      </a:endParaRPr>
                    </a:p>
                  </a:txBody>
                  <a:tcPr marL="48243" marR="48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900" b="1" dirty="0">
                          <a:solidFill>
                            <a:schemeClr val="bg2"/>
                          </a:solidFill>
                          <a:latin typeface="Arial" pitchFamily="34" charset="0"/>
                          <a:ea typeface="Calibri"/>
                          <a:cs typeface="Arial" pitchFamily="34" charset="0"/>
                        </a:rPr>
                        <a:t>Number of Games total</a:t>
                      </a:r>
                      <a:endParaRPr lang="en-CA" sz="900" dirty="0">
                        <a:solidFill>
                          <a:schemeClr val="bg2"/>
                        </a:solidFill>
                        <a:latin typeface="Arial" pitchFamily="34" charset="0"/>
                        <a:ea typeface="Calibri"/>
                        <a:cs typeface="Arial" pitchFamily="34" charset="0"/>
                      </a:endParaRPr>
                    </a:p>
                  </a:txBody>
                  <a:tcPr marL="48243" marR="48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0243" name="Picture 3"/>
          <p:cNvPicPr>
            <a:picLocks noChangeAspect="1" noChangeArrowheads="1"/>
          </p:cNvPicPr>
          <p:nvPr/>
        </p:nvPicPr>
        <p:blipFill>
          <a:blip r:embed="rId2" cstate="print"/>
          <a:srcRect/>
          <a:stretch>
            <a:fillRect/>
          </a:stretch>
        </p:blipFill>
        <p:spPr bwMode="auto">
          <a:xfrm>
            <a:off x="395537" y="3851656"/>
            <a:ext cx="2376264" cy="981500"/>
          </a:xfrm>
          <a:prstGeom prst="rect">
            <a:avLst/>
          </a:prstGeom>
          <a:noFill/>
          <a:ln w="9525">
            <a:noFill/>
            <a:miter lim="800000"/>
            <a:headEnd/>
            <a:tailEnd/>
          </a:ln>
        </p:spPr>
      </p:pic>
      <p:pic>
        <p:nvPicPr>
          <p:cNvPr id="38914" name="Picture 2" descr="ltad - midget"/>
          <p:cNvPicPr>
            <a:picLocks noChangeAspect="1" noChangeArrowheads="1"/>
          </p:cNvPicPr>
          <p:nvPr/>
        </p:nvPicPr>
        <p:blipFill>
          <a:blip r:embed="rId3" cstate="print"/>
          <a:srcRect/>
          <a:stretch>
            <a:fillRect/>
          </a:stretch>
        </p:blipFill>
        <p:spPr bwMode="auto">
          <a:xfrm>
            <a:off x="2847456" y="3537012"/>
            <a:ext cx="5360948" cy="2823494"/>
          </a:xfrm>
          <a:prstGeom prst="rect">
            <a:avLst/>
          </a:prstGeom>
          <a:noFill/>
          <a:ln w="9525">
            <a:noFill/>
            <a:miter lim="800000"/>
            <a:headEnd/>
            <a:tailEnd/>
          </a:ln>
        </p:spPr>
      </p:pic>
      <p:graphicFrame>
        <p:nvGraphicFramePr>
          <p:cNvPr id="9" name="Table 8"/>
          <p:cNvGraphicFramePr>
            <a:graphicFrameLocks noGrp="1"/>
          </p:cNvGraphicFramePr>
          <p:nvPr/>
        </p:nvGraphicFramePr>
        <p:xfrm>
          <a:off x="431540" y="2240868"/>
          <a:ext cx="7776863" cy="1082040"/>
        </p:xfrm>
        <a:graphic>
          <a:graphicData uri="http://schemas.openxmlformats.org/drawingml/2006/table">
            <a:tbl>
              <a:tblPr/>
              <a:tblGrid>
                <a:gridCol w="668801"/>
                <a:gridCol w="638838"/>
                <a:gridCol w="610571"/>
                <a:gridCol w="1277676"/>
                <a:gridCol w="836708"/>
                <a:gridCol w="1187986"/>
                <a:gridCol w="792088"/>
                <a:gridCol w="972108"/>
                <a:gridCol w="792087"/>
              </a:tblGrid>
              <a:tr h="804055">
                <a:tc>
                  <a:txBody>
                    <a:bodyPr/>
                    <a:lstStyle/>
                    <a:p>
                      <a:pPr algn="l">
                        <a:lnSpc>
                          <a:spcPct val="115000"/>
                        </a:lnSpc>
                        <a:spcAft>
                          <a:spcPts val="1000"/>
                        </a:spcAft>
                      </a:pPr>
                      <a:r>
                        <a:rPr lang="en-US" sz="1000" b="1" dirty="0">
                          <a:solidFill>
                            <a:schemeClr val="bg2"/>
                          </a:solidFill>
                          <a:latin typeface="Arial" pitchFamily="34" charset="0"/>
                          <a:ea typeface="Calibri"/>
                          <a:cs typeface="Arial" pitchFamily="34" charset="0"/>
                        </a:rPr>
                        <a:t>Midget</a:t>
                      </a:r>
                      <a:endParaRPr lang="en-CA" sz="1000" b="1" dirty="0">
                        <a:solidFill>
                          <a:schemeClr val="bg2"/>
                        </a:solidFill>
                        <a:latin typeface="Arial" pitchFamily="34" charset="0"/>
                        <a:ea typeface="Calibri"/>
                        <a:cs typeface="Arial" pitchFamily="34" charset="0"/>
                      </a:endParaRPr>
                    </a:p>
                    <a:p>
                      <a:pPr algn="l">
                        <a:lnSpc>
                          <a:spcPct val="115000"/>
                        </a:lnSpc>
                        <a:spcAft>
                          <a:spcPts val="1000"/>
                        </a:spcAft>
                      </a:pPr>
                      <a:r>
                        <a:rPr lang="en-US" sz="1000" b="1" dirty="0">
                          <a:solidFill>
                            <a:schemeClr val="bg2"/>
                          </a:solidFill>
                          <a:latin typeface="Arial" pitchFamily="34" charset="0"/>
                          <a:ea typeface="Calibri"/>
                          <a:cs typeface="Arial" pitchFamily="34" charset="0"/>
                        </a:rPr>
                        <a:t>Ideal</a:t>
                      </a:r>
                      <a:endParaRPr lang="en-CA" sz="1000" b="1" dirty="0">
                        <a:solidFill>
                          <a:schemeClr val="bg2"/>
                        </a:solidFill>
                        <a:latin typeface="Arial" pitchFamily="34" charset="0"/>
                        <a:ea typeface="Calibri"/>
                        <a:cs typeface="Arial" pitchFamily="34" charset="0"/>
                      </a:endParaRPr>
                    </a:p>
                  </a:txBody>
                  <a:tcPr marL="47860" marR="47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l">
                        <a:lnSpc>
                          <a:spcPct val="115000"/>
                        </a:lnSpc>
                        <a:spcAft>
                          <a:spcPts val="1000"/>
                        </a:spcAft>
                      </a:pPr>
                      <a:r>
                        <a:rPr lang="en-US" sz="1000" b="1">
                          <a:solidFill>
                            <a:schemeClr val="bg2"/>
                          </a:solidFill>
                          <a:latin typeface="Arial" pitchFamily="34" charset="0"/>
                          <a:ea typeface="Calibri"/>
                          <a:cs typeface="Arial" pitchFamily="34" charset="0"/>
                        </a:rPr>
                        <a:t>55 - 60</a:t>
                      </a:r>
                      <a:endParaRPr lang="en-CA" sz="1000" b="1">
                        <a:solidFill>
                          <a:schemeClr val="bg2"/>
                        </a:solidFill>
                        <a:latin typeface="Arial" pitchFamily="34" charset="0"/>
                        <a:ea typeface="Calibri"/>
                        <a:cs typeface="Arial" pitchFamily="34" charset="0"/>
                      </a:endParaRPr>
                    </a:p>
                  </a:txBody>
                  <a:tcPr marL="47860" marR="47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l">
                        <a:lnSpc>
                          <a:spcPct val="115000"/>
                        </a:lnSpc>
                        <a:spcAft>
                          <a:spcPts val="1000"/>
                        </a:spcAft>
                      </a:pPr>
                      <a:r>
                        <a:rPr lang="en-US" sz="1000" b="1">
                          <a:solidFill>
                            <a:schemeClr val="bg2"/>
                          </a:solidFill>
                          <a:latin typeface="Arial" pitchFamily="34" charset="0"/>
                          <a:ea typeface="Calibri"/>
                          <a:cs typeface="Arial" pitchFamily="34" charset="0"/>
                        </a:rPr>
                        <a:t>Sept 15</a:t>
                      </a:r>
                      <a:endParaRPr lang="en-CA" sz="1000" b="1">
                        <a:solidFill>
                          <a:schemeClr val="bg2"/>
                        </a:solidFill>
                        <a:latin typeface="Arial" pitchFamily="34" charset="0"/>
                        <a:ea typeface="Calibri"/>
                        <a:cs typeface="Arial" pitchFamily="34" charset="0"/>
                      </a:endParaRPr>
                    </a:p>
                  </a:txBody>
                  <a:tcPr marL="47860" marR="47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l">
                        <a:lnSpc>
                          <a:spcPct val="115000"/>
                        </a:lnSpc>
                        <a:spcAft>
                          <a:spcPts val="1000"/>
                        </a:spcAft>
                      </a:pPr>
                      <a:r>
                        <a:rPr lang="en-US" sz="1000" b="1" dirty="0">
                          <a:solidFill>
                            <a:schemeClr val="bg2"/>
                          </a:solidFill>
                          <a:latin typeface="Arial" pitchFamily="34" charset="0"/>
                          <a:ea typeface="Calibri"/>
                          <a:cs typeface="Arial" pitchFamily="34" charset="0"/>
                        </a:rPr>
                        <a:t>4 weeks</a:t>
                      </a:r>
                      <a:endParaRPr lang="en-CA" sz="1000" b="1" dirty="0">
                        <a:solidFill>
                          <a:schemeClr val="bg2"/>
                        </a:solidFill>
                        <a:latin typeface="Arial" pitchFamily="34" charset="0"/>
                        <a:ea typeface="Calibri"/>
                        <a:cs typeface="Arial" pitchFamily="34" charset="0"/>
                      </a:endParaRPr>
                    </a:p>
                    <a:p>
                      <a:pPr algn="l">
                        <a:lnSpc>
                          <a:spcPct val="115000"/>
                        </a:lnSpc>
                        <a:spcAft>
                          <a:spcPts val="1000"/>
                        </a:spcAft>
                      </a:pPr>
                      <a:r>
                        <a:rPr lang="en-US" sz="1000" b="1" dirty="0">
                          <a:solidFill>
                            <a:schemeClr val="bg2"/>
                          </a:solidFill>
                          <a:latin typeface="Arial" pitchFamily="34" charset="0"/>
                          <a:ea typeface="Calibri"/>
                          <a:cs typeface="Arial" pitchFamily="34" charset="0"/>
                        </a:rPr>
                        <a:t>12 practices</a:t>
                      </a:r>
                      <a:endParaRPr lang="en-CA" sz="1000" b="1" dirty="0">
                        <a:solidFill>
                          <a:schemeClr val="bg2"/>
                        </a:solidFill>
                        <a:latin typeface="Arial" pitchFamily="34" charset="0"/>
                        <a:ea typeface="Calibri"/>
                        <a:cs typeface="Arial" pitchFamily="34" charset="0"/>
                      </a:endParaRPr>
                    </a:p>
                    <a:p>
                      <a:pPr algn="l">
                        <a:lnSpc>
                          <a:spcPct val="115000"/>
                        </a:lnSpc>
                        <a:spcAft>
                          <a:spcPts val="1000"/>
                        </a:spcAft>
                      </a:pPr>
                      <a:r>
                        <a:rPr lang="en-US" sz="1000" b="1" dirty="0">
                          <a:solidFill>
                            <a:schemeClr val="bg2"/>
                          </a:solidFill>
                          <a:latin typeface="Arial" pitchFamily="34" charset="0"/>
                          <a:ea typeface="Calibri"/>
                          <a:cs typeface="Arial" pitchFamily="34" charset="0"/>
                        </a:rPr>
                        <a:t> 4 ex games</a:t>
                      </a:r>
                      <a:endParaRPr lang="en-CA" sz="1000" b="1" dirty="0">
                        <a:solidFill>
                          <a:schemeClr val="bg2"/>
                        </a:solidFill>
                        <a:latin typeface="Arial" pitchFamily="34" charset="0"/>
                        <a:ea typeface="Calibri"/>
                        <a:cs typeface="Arial" pitchFamily="34" charset="0"/>
                      </a:endParaRPr>
                    </a:p>
                  </a:txBody>
                  <a:tcPr marL="47860" marR="47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l">
                        <a:lnSpc>
                          <a:spcPct val="115000"/>
                        </a:lnSpc>
                        <a:spcAft>
                          <a:spcPts val="1000"/>
                        </a:spcAft>
                      </a:pPr>
                      <a:r>
                        <a:rPr lang="en-US" sz="1000" b="1">
                          <a:solidFill>
                            <a:schemeClr val="bg2"/>
                          </a:solidFill>
                          <a:latin typeface="Arial" pitchFamily="34" charset="0"/>
                          <a:ea typeface="Calibri"/>
                          <a:cs typeface="Arial" pitchFamily="34" charset="0"/>
                        </a:rPr>
                        <a:t>Oct 15</a:t>
                      </a:r>
                      <a:endParaRPr lang="en-CA" sz="1000" b="1">
                        <a:solidFill>
                          <a:schemeClr val="bg2"/>
                        </a:solidFill>
                        <a:latin typeface="Arial" pitchFamily="34" charset="0"/>
                        <a:ea typeface="Calibri"/>
                        <a:cs typeface="Arial" pitchFamily="34" charset="0"/>
                      </a:endParaRPr>
                    </a:p>
                  </a:txBody>
                  <a:tcPr marL="47860" marR="47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l">
                        <a:lnSpc>
                          <a:spcPct val="115000"/>
                        </a:lnSpc>
                        <a:spcAft>
                          <a:spcPts val="1000"/>
                        </a:spcAft>
                      </a:pPr>
                      <a:r>
                        <a:rPr lang="en-US" sz="1000" b="1">
                          <a:solidFill>
                            <a:schemeClr val="bg2"/>
                          </a:solidFill>
                          <a:latin typeface="Arial" pitchFamily="34" charset="0"/>
                          <a:ea typeface="Calibri"/>
                          <a:cs typeface="Arial" pitchFamily="34" charset="0"/>
                        </a:rPr>
                        <a:t>20 weeks</a:t>
                      </a:r>
                      <a:endParaRPr lang="en-CA" sz="1000" b="1">
                        <a:solidFill>
                          <a:schemeClr val="bg2"/>
                        </a:solidFill>
                        <a:latin typeface="Arial" pitchFamily="34" charset="0"/>
                        <a:ea typeface="Calibri"/>
                        <a:cs typeface="Arial" pitchFamily="34" charset="0"/>
                      </a:endParaRPr>
                    </a:p>
                    <a:p>
                      <a:pPr algn="l">
                        <a:lnSpc>
                          <a:spcPct val="115000"/>
                        </a:lnSpc>
                        <a:spcAft>
                          <a:spcPts val="1000"/>
                        </a:spcAft>
                      </a:pPr>
                      <a:r>
                        <a:rPr lang="en-US" sz="1000" b="1">
                          <a:solidFill>
                            <a:schemeClr val="bg2"/>
                          </a:solidFill>
                          <a:latin typeface="Arial" pitchFamily="34" charset="0"/>
                          <a:ea typeface="Calibri"/>
                          <a:cs typeface="Arial" pitchFamily="34" charset="0"/>
                        </a:rPr>
                        <a:t>40 practices</a:t>
                      </a:r>
                      <a:endParaRPr lang="en-CA" sz="1000" b="1">
                        <a:solidFill>
                          <a:schemeClr val="bg2"/>
                        </a:solidFill>
                        <a:latin typeface="Arial" pitchFamily="34" charset="0"/>
                        <a:ea typeface="Calibri"/>
                        <a:cs typeface="Arial" pitchFamily="34" charset="0"/>
                      </a:endParaRPr>
                    </a:p>
                    <a:p>
                      <a:pPr algn="l">
                        <a:lnSpc>
                          <a:spcPct val="115000"/>
                        </a:lnSpc>
                        <a:spcAft>
                          <a:spcPts val="1000"/>
                        </a:spcAft>
                      </a:pPr>
                      <a:r>
                        <a:rPr lang="en-US" sz="1000" b="1">
                          <a:solidFill>
                            <a:schemeClr val="bg2"/>
                          </a:solidFill>
                          <a:latin typeface="Arial" pitchFamily="34" charset="0"/>
                          <a:ea typeface="Calibri"/>
                          <a:cs typeface="Arial" pitchFamily="34" charset="0"/>
                        </a:rPr>
                        <a:t>32 games</a:t>
                      </a:r>
                      <a:endParaRPr lang="en-CA" sz="1000" b="1">
                        <a:solidFill>
                          <a:schemeClr val="bg2"/>
                        </a:solidFill>
                        <a:latin typeface="Arial" pitchFamily="34" charset="0"/>
                        <a:ea typeface="Calibri"/>
                        <a:cs typeface="Arial" pitchFamily="34" charset="0"/>
                      </a:endParaRPr>
                    </a:p>
                  </a:txBody>
                  <a:tcPr marL="47860" marR="47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l">
                        <a:lnSpc>
                          <a:spcPct val="115000"/>
                        </a:lnSpc>
                        <a:spcAft>
                          <a:spcPts val="1000"/>
                        </a:spcAft>
                      </a:pPr>
                      <a:r>
                        <a:rPr lang="en-US" sz="1000" b="1">
                          <a:solidFill>
                            <a:schemeClr val="bg2"/>
                          </a:solidFill>
                          <a:latin typeface="Arial" pitchFamily="34" charset="0"/>
                          <a:ea typeface="Calibri"/>
                          <a:cs typeface="Arial" pitchFamily="34" charset="0"/>
                        </a:rPr>
                        <a:t>March 15 </a:t>
                      </a:r>
                      <a:endParaRPr lang="en-CA" sz="1000" b="1">
                        <a:solidFill>
                          <a:schemeClr val="bg2"/>
                        </a:solidFill>
                        <a:latin typeface="Arial" pitchFamily="34" charset="0"/>
                        <a:ea typeface="Calibri"/>
                        <a:cs typeface="Arial" pitchFamily="34" charset="0"/>
                      </a:endParaRPr>
                    </a:p>
                    <a:p>
                      <a:pPr algn="l">
                        <a:lnSpc>
                          <a:spcPct val="115000"/>
                        </a:lnSpc>
                        <a:spcAft>
                          <a:spcPts val="1000"/>
                        </a:spcAft>
                      </a:pPr>
                      <a:r>
                        <a:rPr lang="en-US" sz="1000" b="1">
                          <a:solidFill>
                            <a:schemeClr val="bg2"/>
                          </a:solidFill>
                          <a:latin typeface="Arial" pitchFamily="34" charset="0"/>
                          <a:ea typeface="Calibri"/>
                          <a:cs typeface="Arial" pitchFamily="34" charset="0"/>
                        </a:rPr>
                        <a:t>2 weeks</a:t>
                      </a:r>
                      <a:endParaRPr lang="en-CA" sz="1000" b="1">
                        <a:solidFill>
                          <a:schemeClr val="bg2"/>
                        </a:solidFill>
                        <a:latin typeface="Arial" pitchFamily="34" charset="0"/>
                        <a:ea typeface="Calibri"/>
                        <a:cs typeface="Arial" pitchFamily="34" charset="0"/>
                      </a:endParaRPr>
                    </a:p>
                    <a:p>
                      <a:pPr algn="l">
                        <a:lnSpc>
                          <a:spcPct val="115000"/>
                        </a:lnSpc>
                        <a:spcAft>
                          <a:spcPts val="1000"/>
                        </a:spcAft>
                      </a:pPr>
                      <a:r>
                        <a:rPr lang="en-US" sz="1000" b="1">
                          <a:solidFill>
                            <a:schemeClr val="bg2"/>
                          </a:solidFill>
                          <a:latin typeface="Arial" pitchFamily="34" charset="0"/>
                          <a:ea typeface="Calibri"/>
                          <a:cs typeface="Arial" pitchFamily="34" charset="0"/>
                        </a:rPr>
                        <a:t>6 practices</a:t>
                      </a:r>
                      <a:endParaRPr lang="en-CA" sz="1000" b="1">
                        <a:solidFill>
                          <a:schemeClr val="bg2"/>
                        </a:solidFill>
                        <a:latin typeface="Arial" pitchFamily="34" charset="0"/>
                        <a:ea typeface="Calibri"/>
                        <a:cs typeface="Arial" pitchFamily="34" charset="0"/>
                      </a:endParaRPr>
                    </a:p>
                    <a:p>
                      <a:pPr algn="l">
                        <a:lnSpc>
                          <a:spcPct val="115000"/>
                        </a:lnSpc>
                        <a:spcAft>
                          <a:spcPts val="1000"/>
                        </a:spcAft>
                      </a:pPr>
                      <a:r>
                        <a:rPr lang="en-US" sz="1000" b="1">
                          <a:solidFill>
                            <a:schemeClr val="bg2"/>
                          </a:solidFill>
                          <a:latin typeface="Arial" pitchFamily="34" charset="0"/>
                          <a:ea typeface="Calibri"/>
                          <a:cs typeface="Arial" pitchFamily="34" charset="0"/>
                        </a:rPr>
                        <a:t>8 games</a:t>
                      </a:r>
                      <a:endParaRPr lang="en-CA" sz="1000" b="1">
                        <a:solidFill>
                          <a:schemeClr val="bg2"/>
                        </a:solidFill>
                        <a:latin typeface="Arial" pitchFamily="34" charset="0"/>
                        <a:ea typeface="Calibri"/>
                        <a:cs typeface="Arial" pitchFamily="34" charset="0"/>
                      </a:endParaRPr>
                    </a:p>
                  </a:txBody>
                  <a:tcPr marL="47860" marR="47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l">
                        <a:lnSpc>
                          <a:spcPct val="115000"/>
                        </a:lnSpc>
                        <a:spcAft>
                          <a:spcPts val="1000"/>
                        </a:spcAft>
                      </a:pPr>
                      <a:r>
                        <a:rPr lang="en-US" sz="1000" b="1">
                          <a:solidFill>
                            <a:schemeClr val="bg2"/>
                          </a:solidFill>
                          <a:latin typeface="Arial" pitchFamily="34" charset="0"/>
                          <a:ea typeface="Calibri"/>
                          <a:cs typeface="Arial" pitchFamily="34" charset="0"/>
                        </a:rPr>
                        <a:t>3 tournaments</a:t>
                      </a:r>
                      <a:endParaRPr lang="en-CA" sz="1000" b="1">
                        <a:solidFill>
                          <a:schemeClr val="bg2"/>
                        </a:solidFill>
                        <a:latin typeface="Arial" pitchFamily="34" charset="0"/>
                        <a:ea typeface="Calibri"/>
                        <a:cs typeface="Arial" pitchFamily="34" charset="0"/>
                      </a:endParaRPr>
                    </a:p>
                    <a:p>
                      <a:pPr algn="l">
                        <a:lnSpc>
                          <a:spcPct val="115000"/>
                        </a:lnSpc>
                        <a:spcAft>
                          <a:spcPts val="1000"/>
                        </a:spcAft>
                      </a:pPr>
                      <a:r>
                        <a:rPr lang="en-US" sz="1000" b="1">
                          <a:solidFill>
                            <a:schemeClr val="bg2"/>
                          </a:solidFill>
                          <a:latin typeface="Arial" pitchFamily="34" charset="0"/>
                          <a:ea typeface="Calibri"/>
                          <a:cs typeface="Arial" pitchFamily="34" charset="0"/>
                        </a:rPr>
                        <a:t>12 games</a:t>
                      </a:r>
                      <a:endParaRPr lang="en-CA" sz="1000" b="1">
                        <a:solidFill>
                          <a:schemeClr val="bg2"/>
                        </a:solidFill>
                        <a:latin typeface="Arial" pitchFamily="34" charset="0"/>
                        <a:ea typeface="Calibri"/>
                        <a:cs typeface="Arial" pitchFamily="34" charset="0"/>
                      </a:endParaRPr>
                    </a:p>
                  </a:txBody>
                  <a:tcPr marL="47860" marR="47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l">
                        <a:lnSpc>
                          <a:spcPct val="115000"/>
                        </a:lnSpc>
                        <a:spcAft>
                          <a:spcPts val="1000"/>
                        </a:spcAft>
                      </a:pPr>
                      <a:r>
                        <a:rPr lang="en-US" sz="1000" b="1" dirty="0">
                          <a:solidFill>
                            <a:schemeClr val="bg2"/>
                          </a:solidFill>
                          <a:latin typeface="Arial" pitchFamily="34" charset="0"/>
                          <a:ea typeface="Calibri"/>
                          <a:cs typeface="Arial" pitchFamily="34" charset="0"/>
                        </a:rPr>
                        <a:t>55 - 60</a:t>
                      </a:r>
                      <a:endParaRPr lang="en-CA" sz="1000" b="1" dirty="0">
                        <a:solidFill>
                          <a:schemeClr val="bg2"/>
                        </a:solidFill>
                        <a:latin typeface="Arial" pitchFamily="34" charset="0"/>
                        <a:ea typeface="Calibri"/>
                        <a:cs typeface="Arial" pitchFamily="34" charset="0"/>
                      </a:endParaRPr>
                    </a:p>
                  </a:txBody>
                  <a:tcPr marL="47860" marR="47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73075" y="228600"/>
            <a:ext cx="7640686" cy="1220788"/>
          </a:xfrm>
        </p:spPr>
        <p:txBody>
          <a:bodyPr/>
          <a:lstStyle/>
          <a:p>
            <a:r>
              <a:rPr lang="en-US" sz="3200" b="1" i="1" dirty="0" smtClean="0">
                <a:solidFill>
                  <a:schemeClr val="bg2"/>
                </a:solidFill>
              </a:rPr>
              <a:t>Programming Goals – </a:t>
            </a:r>
            <a:r>
              <a:rPr lang="en-US" sz="3200" b="1" i="1" dirty="0" smtClean="0">
                <a:solidFill>
                  <a:srgbClr val="C00000"/>
                </a:solidFill>
              </a:rPr>
              <a:t>MHA Centered</a:t>
            </a:r>
            <a:endParaRPr lang="en-US" sz="3200" b="1" i="1" dirty="0">
              <a:solidFill>
                <a:srgbClr val="C00000"/>
              </a:solidFill>
            </a:endParaRPr>
          </a:p>
        </p:txBody>
      </p:sp>
      <p:sp>
        <p:nvSpPr>
          <p:cNvPr id="5" name="Slide Number Placeholder 3"/>
          <p:cNvSpPr>
            <a:spLocks noGrp="1"/>
          </p:cNvSpPr>
          <p:nvPr>
            <p:ph type="sldNum" sz="quarter" idx="10"/>
          </p:nvPr>
        </p:nvSpPr>
        <p:spPr/>
        <p:txBody>
          <a:bodyPr/>
          <a:lstStyle/>
          <a:p>
            <a:fld id="{4BF07F54-CCA7-4912-AC8D-75373A8456EC}" type="slidenum">
              <a:rPr lang="en-US"/>
              <a:pPr/>
              <a:t>23</a:t>
            </a:fld>
            <a:endParaRPr lang="en-US"/>
          </a:p>
        </p:txBody>
      </p:sp>
      <p:sp>
        <p:nvSpPr>
          <p:cNvPr id="6" name="Rectangle 5"/>
          <p:cNvSpPr/>
          <p:nvPr/>
        </p:nvSpPr>
        <p:spPr>
          <a:xfrm>
            <a:off x="431540" y="1595021"/>
            <a:ext cx="8208912" cy="769441"/>
          </a:xfrm>
          <a:prstGeom prst="rect">
            <a:avLst/>
          </a:prstGeom>
        </p:spPr>
        <p:txBody>
          <a:bodyPr wrap="square">
            <a:spAutoFit/>
          </a:bodyPr>
          <a:lstStyle/>
          <a:p>
            <a:endParaRPr lang="en-CA" sz="2000" dirty="0" smtClean="0">
              <a:solidFill>
                <a:schemeClr val="bg2"/>
              </a:solidFill>
              <a:latin typeface="Arial" pitchFamily="34" charset="0"/>
              <a:cs typeface="Arial" pitchFamily="34" charset="0"/>
            </a:endParaRPr>
          </a:p>
          <a:p>
            <a:endParaRPr lang="en-CA" dirty="0"/>
          </a:p>
        </p:txBody>
      </p:sp>
      <p:sp>
        <p:nvSpPr>
          <p:cNvPr id="44033" name="Rectangle 1"/>
          <p:cNvSpPr>
            <a:spLocks noChangeArrowheads="1"/>
          </p:cNvSpPr>
          <p:nvPr/>
        </p:nvSpPr>
        <p:spPr bwMode="auto">
          <a:xfrm>
            <a:off x="431540" y="1454006"/>
            <a:ext cx="8388932"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bg2"/>
                </a:solidFill>
                <a:effectLst/>
                <a:latin typeface="+mj-lt"/>
                <a:ea typeface="Times New Roman" pitchFamily="18" charset="0"/>
                <a:cs typeface="Arial" pitchFamily="34" charset="0"/>
              </a:rPr>
              <a:t>What an MHA needs to do to improve: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CA" sz="2000" b="0" i="0" u="none" strike="noStrike" cap="none" normalizeH="0" baseline="0" dirty="0" smtClean="0">
              <a:ln>
                <a:noFill/>
              </a:ln>
              <a:solidFill>
                <a:schemeClr val="bg2"/>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sz="2000" b="0" i="0" u="none" strike="noStrike" cap="none" normalizeH="0" baseline="0" dirty="0" smtClean="0">
                <a:ln>
                  <a:noFill/>
                </a:ln>
                <a:solidFill>
                  <a:schemeClr val="bg2"/>
                </a:solidFill>
                <a:effectLst/>
                <a:latin typeface="+mj-lt"/>
                <a:ea typeface="Times New Roman" pitchFamily="18" charset="0"/>
                <a:cs typeface="Arial" pitchFamily="34" charset="0"/>
              </a:rPr>
              <a:t>-Focus on supporting the complete athlete not just the athlete training and competition.  </a:t>
            </a:r>
          </a:p>
          <a:p>
            <a:pPr marL="0" marR="0" lvl="0" indent="0" algn="l" defTabSz="914400" rtl="0" eaLnBrk="0" fontAlgn="base" latinLnBrk="0" hangingPunct="0">
              <a:lnSpc>
                <a:spcPct val="100000"/>
              </a:lnSpc>
              <a:spcBef>
                <a:spcPct val="0"/>
              </a:spcBef>
              <a:spcAft>
                <a:spcPct val="0"/>
              </a:spcAft>
              <a:buClrTx/>
              <a:buSzTx/>
              <a:tabLst/>
            </a:pPr>
            <a:endParaRPr kumimoji="0" lang="en-US" sz="2000" b="0" i="0" u="none" strike="noStrike" cap="none" normalizeH="0" baseline="0" dirty="0" smtClean="0">
              <a:ln>
                <a:noFill/>
              </a:ln>
              <a:solidFill>
                <a:schemeClr val="bg2"/>
              </a:solidFill>
              <a:effectLst/>
              <a:latin typeface="+mj-lt"/>
              <a:ea typeface="Times New Roman" pitchFamily="18" charset="0"/>
              <a:cs typeface="Arial" pitchFamily="34" charset="0"/>
            </a:endParaRPr>
          </a:p>
          <a:p>
            <a:pPr eaLnBrk="0" hangingPunct="0"/>
            <a:r>
              <a:rPr lang="en-US" sz="2000" dirty="0" smtClean="0">
                <a:solidFill>
                  <a:schemeClr val="bg2"/>
                </a:solidFill>
                <a:latin typeface="+mj-lt"/>
                <a:ea typeface="Times New Roman" pitchFamily="18" charset="0"/>
                <a:cs typeface="Arial" pitchFamily="34" charset="0"/>
              </a:rPr>
              <a:t>-Introduce athletic skills in a systematic and timely way </a:t>
            </a:r>
            <a:endParaRPr lang="en-CA" sz="2000" dirty="0" smtClean="0">
              <a:solidFill>
                <a:schemeClr val="bg2"/>
              </a:solidFill>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sz="2000" b="0" i="0" u="none" strike="noStrike" cap="none" normalizeH="0" baseline="0" dirty="0" smtClean="0">
              <a:ln>
                <a:noFill/>
              </a:ln>
              <a:solidFill>
                <a:schemeClr val="bg2"/>
              </a:solidFill>
              <a:effectLst/>
              <a:latin typeface="+mj-l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lang="en-US" sz="2000" dirty="0" smtClean="0">
                <a:solidFill>
                  <a:schemeClr val="bg2"/>
                </a:solidFill>
                <a:latin typeface="+mj-lt"/>
                <a:ea typeface="Times New Roman" pitchFamily="18" charset="0"/>
                <a:cs typeface="Arial" pitchFamily="34" charset="0"/>
              </a:rPr>
              <a:t>-</a:t>
            </a:r>
            <a:r>
              <a:rPr kumimoji="0" lang="en-US" sz="2000" b="0" i="0" u="none" strike="noStrike" cap="none" normalizeH="0" baseline="0" dirty="0" smtClean="0">
                <a:ln>
                  <a:noFill/>
                </a:ln>
                <a:solidFill>
                  <a:schemeClr val="bg2"/>
                </a:solidFill>
                <a:effectLst/>
                <a:latin typeface="+mj-lt"/>
                <a:ea typeface="Times New Roman" pitchFamily="18" charset="0"/>
                <a:cs typeface="Arial" pitchFamily="34" charset="0"/>
              </a:rPr>
              <a:t>Recommend other sports, cross training methods to get away from hockey and avoid burn out</a:t>
            </a:r>
          </a:p>
          <a:p>
            <a:pPr marL="0" marR="0" lvl="0" indent="0" algn="l" defTabSz="914400" rtl="0" eaLnBrk="0" fontAlgn="base" latinLnBrk="0" hangingPunct="0">
              <a:lnSpc>
                <a:spcPct val="100000"/>
              </a:lnSpc>
              <a:spcBef>
                <a:spcPct val="0"/>
              </a:spcBef>
              <a:spcAft>
                <a:spcPct val="0"/>
              </a:spcAft>
              <a:buClrTx/>
              <a:buSzTx/>
              <a:tabLst/>
            </a:pPr>
            <a:endParaRPr kumimoji="0" lang="en-US" sz="2000" b="0" i="0" u="none" strike="noStrike" cap="none" normalizeH="0" baseline="0" dirty="0" smtClean="0">
              <a:ln>
                <a:noFill/>
              </a:ln>
              <a:solidFill>
                <a:schemeClr val="bg2"/>
              </a:solidFill>
              <a:effectLst/>
              <a:latin typeface="+mj-l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sz="2000" b="0" i="0" u="none" strike="noStrike" cap="none" normalizeH="0" baseline="0" dirty="0" smtClean="0">
                <a:ln>
                  <a:noFill/>
                </a:ln>
                <a:solidFill>
                  <a:schemeClr val="bg2"/>
                </a:solidFill>
                <a:effectLst/>
                <a:latin typeface="+mj-lt"/>
                <a:ea typeface="Times New Roman" pitchFamily="18" charset="0"/>
                <a:cs typeface="Arial" pitchFamily="34" charset="0"/>
              </a:rPr>
              <a:t>-Remove the focus of winning at all levels and age</a:t>
            </a:r>
          </a:p>
          <a:p>
            <a:pPr marL="0" marR="0" lvl="0" indent="0" algn="l" defTabSz="914400" rtl="0" eaLnBrk="0" fontAlgn="base" latinLnBrk="0" hangingPunct="0">
              <a:lnSpc>
                <a:spcPct val="100000"/>
              </a:lnSpc>
              <a:spcBef>
                <a:spcPct val="0"/>
              </a:spcBef>
              <a:spcAft>
                <a:spcPct val="0"/>
              </a:spcAft>
              <a:buClrTx/>
              <a:buSzTx/>
              <a:tabLst/>
            </a:pPr>
            <a:endParaRPr kumimoji="0" lang="en-US" sz="20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sz="2000" b="0" i="0" u="none" strike="noStrike" cap="none" normalizeH="0" baseline="0" dirty="0" smtClean="0">
              <a:ln>
                <a:noFill/>
              </a:ln>
              <a:solidFill>
                <a:schemeClr val="bg2"/>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73075" y="228600"/>
            <a:ext cx="7640686" cy="1220788"/>
          </a:xfrm>
        </p:spPr>
        <p:txBody>
          <a:bodyPr/>
          <a:lstStyle/>
          <a:p>
            <a:r>
              <a:rPr lang="en-US" sz="3200" b="1" i="1" dirty="0" smtClean="0">
                <a:solidFill>
                  <a:schemeClr val="bg2"/>
                </a:solidFill>
              </a:rPr>
              <a:t>Programming Goals – </a:t>
            </a:r>
            <a:r>
              <a:rPr lang="en-US" sz="3200" b="1" i="1" dirty="0" smtClean="0">
                <a:solidFill>
                  <a:srgbClr val="C00000"/>
                </a:solidFill>
              </a:rPr>
              <a:t>MHA Centered</a:t>
            </a:r>
            <a:endParaRPr lang="en-US" sz="3200" b="1" i="1" dirty="0">
              <a:solidFill>
                <a:srgbClr val="C00000"/>
              </a:solidFill>
            </a:endParaRPr>
          </a:p>
        </p:txBody>
      </p:sp>
      <p:sp>
        <p:nvSpPr>
          <p:cNvPr id="9" name="Content Placeholder 8"/>
          <p:cNvSpPr>
            <a:spLocks noGrp="1"/>
          </p:cNvSpPr>
          <p:nvPr>
            <p:ph idx="1"/>
          </p:nvPr>
        </p:nvSpPr>
        <p:spPr/>
        <p:txBody>
          <a:bodyPr/>
          <a:lstStyle/>
          <a:p>
            <a:pPr>
              <a:buNone/>
            </a:pPr>
            <a:r>
              <a:rPr lang="en-CA" dirty="0" smtClean="0"/>
              <a:t>   </a:t>
            </a:r>
            <a:r>
              <a:rPr lang="en-CA" sz="2800" dirty="0" smtClean="0">
                <a:latin typeface="+mj-lt"/>
                <a:cs typeface="Arial" pitchFamily="34" charset="0"/>
              </a:rPr>
              <a:t>The most important aspects of Minor Hockey Association development are:</a:t>
            </a:r>
          </a:p>
          <a:p>
            <a:pPr>
              <a:buNone/>
            </a:pPr>
            <a:r>
              <a:rPr lang="en-CA" sz="2800" dirty="0" smtClean="0">
                <a:latin typeface="+mj-lt"/>
                <a:cs typeface="Arial" pitchFamily="34" charset="0"/>
              </a:rPr>
              <a:t>1) Consistency in the coaching philosophy</a:t>
            </a:r>
          </a:p>
          <a:p>
            <a:pPr>
              <a:buNone/>
            </a:pPr>
            <a:r>
              <a:rPr lang="en-CA" sz="2800" dirty="0" smtClean="0">
                <a:latin typeface="+mj-lt"/>
                <a:cs typeface="Arial" pitchFamily="34" charset="0"/>
              </a:rPr>
              <a:t>2) Consistency in what the coaches are teaching.</a:t>
            </a:r>
            <a:endParaRPr lang="en-CA" sz="2800" dirty="0">
              <a:latin typeface="+mj-lt"/>
              <a:cs typeface="Arial" pitchFamily="34" charset="0"/>
            </a:endParaRPr>
          </a:p>
        </p:txBody>
      </p:sp>
      <p:sp>
        <p:nvSpPr>
          <p:cNvPr id="5" name="Slide Number Placeholder 3"/>
          <p:cNvSpPr>
            <a:spLocks noGrp="1"/>
          </p:cNvSpPr>
          <p:nvPr>
            <p:ph type="sldNum" sz="quarter" idx="10"/>
          </p:nvPr>
        </p:nvSpPr>
        <p:spPr/>
        <p:txBody>
          <a:bodyPr/>
          <a:lstStyle/>
          <a:p>
            <a:fld id="{4BF07F54-CCA7-4912-AC8D-75373A8456EC}" type="slidenum">
              <a:rPr lang="en-US"/>
              <a:pPr/>
              <a:t>24</a:t>
            </a:fld>
            <a:endParaRPr lang="en-US"/>
          </a:p>
        </p:txBody>
      </p:sp>
      <p:pic>
        <p:nvPicPr>
          <p:cNvPr id="8" name="Picture 6" descr="Pages from Guide_Mentor eng2007"/>
          <p:cNvPicPr>
            <a:picLocks noChangeAspect="1" noChangeArrowheads="1"/>
          </p:cNvPicPr>
          <p:nvPr/>
        </p:nvPicPr>
        <p:blipFill>
          <a:blip r:embed="rId2" cstate="print"/>
          <a:srcRect l="2812" t="9425" r="2499" b="9366"/>
          <a:stretch>
            <a:fillRect/>
          </a:stretch>
        </p:blipFill>
        <p:spPr bwMode="auto">
          <a:xfrm rot="21085574">
            <a:off x="2937166" y="3643490"/>
            <a:ext cx="2611652" cy="2897223"/>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Grp="1" noChangeArrowheads="1"/>
          </p:cNvSpPr>
          <p:nvPr>
            <p:ph type="title"/>
          </p:nvPr>
        </p:nvSpPr>
        <p:spPr>
          <a:xfrm>
            <a:off x="473075" y="228600"/>
            <a:ext cx="7932790" cy="1220788"/>
          </a:xfrm>
        </p:spPr>
        <p:txBody>
          <a:bodyPr/>
          <a:lstStyle/>
          <a:p>
            <a:r>
              <a:rPr lang="en-US" sz="3200" b="1" i="1" dirty="0" smtClean="0">
                <a:solidFill>
                  <a:schemeClr val="bg2"/>
                </a:solidFill>
              </a:rPr>
              <a:t>Programming Goals – </a:t>
            </a:r>
            <a:r>
              <a:rPr lang="en-US" sz="3200" b="1" i="1" dirty="0" smtClean="0">
                <a:solidFill>
                  <a:srgbClr val="C00000"/>
                </a:solidFill>
              </a:rPr>
              <a:t>MHA Centered</a:t>
            </a:r>
            <a:endParaRPr lang="en-US" sz="3200" b="1" i="1" dirty="0"/>
          </a:p>
        </p:txBody>
      </p:sp>
      <p:sp>
        <p:nvSpPr>
          <p:cNvPr id="4" name="Slide Number Placeholder 3"/>
          <p:cNvSpPr>
            <a:spLocks noGrp="1"/>
          </p:cNvSpPr>
          <p:nvPr>
            <p:ph type="sldNum" sz="quarter" idx="10"/>
          </p:nvPr>
        </p:nvSpPr>
        <p:spPr/>
        <p:txBody>
          <a:bodyPr/>
          <a:lstStyle/>
          <a:p>
            <a:fld id="{C85962CB-0BFC-4228-A686-086C2B12860B}" type="slidenum">
              <a:rPr lang="en-US"/>
              <a:pPr/>
              <a:t>25</a:t>
            </a:fld>
            <a:endParaRPr lang="en-US"/>
          </a:p>
        </p:txBody>
      </p:sp>
      <p:sp>
        <p:nvSpPr>
          <p:cNvPr id="9" name="Rectangle 8"/>
          <p:cNvSpPr/>
          <p:nvPr/>
        </p:nvSpPr>
        <p:spPr>
          <a:xfrm>
            <a:off x="467544" y="1736812"/>
            <a:ext cx="5850396" cy="461665"/>
          </a:xfrm>
          <a:prstGeom prst="rect">
            <a:avLst/>
          </a:prstGeom>
        </p:spPr>
        <p:txBody>
          <a:bodyPr wrap="square">
            <a:spAutoFit/>
          </a:bodyPr>
          <a:lstStyle/>
          <a:p>
            <a:pPr marL="0" indent="0" eaLnBrk="1" hangingPunct="1">
              <a:buFontTx/>
              <a:buNone/>
              <a:defRPr/>
            </a:pPr>
            <a:endParaRPr lang="en-US" b="1" dirty="0" smtClean="0"/>
          </a:p>
        </p:txBody>
      </p:sp>
      <p:sp>
        <p:nvSpPr>
          <p:cNvPr id="5" name="Rectangle 4"/>
          <p:cNvSpPr/>
          <p:nvPr/>
        </p:nvSpPr>
        <p:spPr>
          <a:xfrm>
            <a:off x="503548" y="1720840"/>
            <a:ext cx="6354452" cy="3416320"/>
          </a:xfrm>
          <a:prstGeom prst="rect">
            <a:avLst/>
          </a:prstGeom>
        </p:spPr>
        <p:txBody>
          <a:bodyPr wrap="square">
            <a:spAutoFit/>
          </a:bodyPr>
          <a:lstStyle/>
          <a:p>
            <a:pPr marL="0" indent="0" eaLnBrk="1" hangingPunct="1">
              <a:buFontTx/>
              <a:buNone/>
              <a:defRPr/>
            </a:pPr>
            <a:r>
              <a:rPr lang="en-US" dirty="0" smtClean="0">
                <a:solidFill>
                  <a:schemeClr val="bg2"/>
                </a:solidFill>
                <a:latin typeface="+mj-lt"/>
                <a:cs typeface="Arial" pitchFamily="34" charset="0"/>
              </a:rPr>
              <a:t>A Minor Hockey Association’s success from a coaching / player standpoint will be based on 3 main aspects:</a:t>
            </a:r>
          </a:p>
          <a:p>
            <a:pPr marL="0" indent="0" eaLnBrk="1" hangingPunct="1">
              <a:buFontTx/>
              <a:buNone/>
              <a:defRPr/>
            </a:pPr>
            <a:endParaRPr lang="en-US" dirty="0" smtClean="0">
              <a:solidFill>
                <a:schemeClr val="bg2"/>
              </a:solidFill>
              <a:latin typeface="+mj-lt"/>
              <a:cs typeface="Arial" pitchFamily="34" charset="0"/>
            </a:endParaRPr>
          </a:p>
          <a:p>
            <a:pPr marL="514350" indent="-514350" eaLnBrk="1" hangingPunct="1">
              <a:buFontTx/>
              <a:buAutoNum type="arabicParenR"/>
              <a:defRPr/>
            </a:pPr>
            <a:r>
              <a:rPr lang="en-US" dirty="0" smtClean="0">
                <a:solidFill>
                  <a:schemeClr val="bg2"/>
                </a:solidFill>
                <a:latin typeface="+mj-lt"/>
                <a:cs typeface="Arial" pitchFamily="34" charset="0"/>
              </a:rPr>
              <a:t>Enjoyment of players coming to the rink everyday</a:t>
            </a:r>
          </a:p>
          <a:p>
            <a:pPr marL="514350" indent="-514350" eaLnBrk="1" hangingPunct="1">
              <a:buFontTx/>
              <a:buAutoNum type="arabicParenR"/>
              <a:defRPr/>
            </a:pPr>
            <a:r>
              <a:rPr lang="en-US" dirty="0" smtClean="0">
                <a:solidFill>
                  <a:schemeClr val="bg2"/>
                </a:solidFill>
                <a:latin typeface="+mj-lt"/>
                <a:cs typeface="Arial" pitchFamily="34" charset="0"/>
              </a:rPr>
              <a:t>Improvement of players’ skills</a:t>
            </a:r>
          </a:p>
          <a:p>
            <a:pPr marL="514350" indent="-514350" eaLnBrk="1" hangingPunct="1">
              <a:buFontTx/>
              <a:buAutoNum type="arabicParenR"/>
              <a:defRPr/>
            </a:pPr>
            <a:r>
              <a:rPr lang="en-US" dirty="0" smtClean="0">
                <a:solidFill>
                  <a:schemeClr val="bg2"/>
                </a:solidFill>
                <a:latin typeface="+mj-lt"/>
                <a:cs typeface="Arial" pitchFamily="34" charset="0"/>
              </a:rPr>
              <a:t>Developing of players to play at the next level</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Grp="1" noChangeArrowheads="1"/>
          </p:cNvSpPr>
          <p:nvPr>
            <p:ph type="title"/>
          </p:nvPr>
        </p:nvSpPr>
        <p:spPr>
          <a:xfrm>
            <a:off x="473075" y="228600"/>
            <a:ext cx="7932790" cy="1220788"/>
          </a:xfrm>
        </p:spPr>
        <p:txBody>
          <a:bodyPr/>
          <a:lstStyle/>
          <a:p>
            <a:r>
              <a:rPr lang="en-US" sz="2800" b="1" i="1" dirty="0"/>
              <a:t>Key Steps to Building </a:t>
            </a:r>
            <a:r>
              <a:rPr lang="en-US" sz="2800" b="1" i="1" dirty="0" smtClean="0"/>
              <a:t>a </a:t>
            </a:r>
            <a:r>
              <a:rPr lang="en-US" sz="2800" b="1" i="1" dirty="0"/>
              <a:t>Programming Model</a:t>
            </a:r>
          </a:p>
        </p:txBody>
      </p:sp>
      <p:sp>
        <p:nvSpPr>
          <p:cNvPr id="4" name="Slide Number Placeholder 3"/>
          <p:cNvSpPr>
            <a:spLocks noGrp="1"/>
          </p:cNvSpPr>
          <p:nvPr>
            <p:ph type="sldNum" sz="quarter" idx="10"/>
          </p:nvPr>
        </p:nvSpPr>
        <p:spPr/>
        <p:txBody>
          <a:bodyPr/>
          <a:lstStyle/>
          <a:p>
            <a:fld id="{C85962CB-0BFC-4228-A686-086C2B12860B}" type="slidenum">
              <a:rPr lang="en-US"/>
              <a:pPr/>
              <a:t>26</a:t>
            </a:fld>
            <a:endParaRPr lang="en-US"/>
          </a:p>
        </p:txBody>
      </p:sp>
      <p:sp>
        <p:nvSpPr>
          <p:cNvPr id="5" name="Rectangle 4"/>
          <p:cNvSpPr/>
          <p:nvPr/>
        </p:nvSpPr>
        <p:spPr>
          <a:xfrm>
            <a:off x="431540" y="1484784"/>
            <a:ext cx="6426460" cy="3970318"/>
          </a:xfrm>
          <a:prstGeom prst="rect">
            <a:avLst/>
          </a:prstGeom>
        </p:spPr>
        <p:txBody>
          <a:bodyPr wrap="square">
            <a:spAutoFit/>
          </a:bodyPr>
          <a:lstStyle/>
          <a:p>
            <a:pPr>
              <a:defRPr/>
            </a:pPr>
            <a:r>
              <a:rPr lang="en-US" sz="2000" b="1" dirty="0" smtClean="0">
                <a:solidFill>
                  <a:schemeClr val="bg2"/>
                </a:solidFill>
                <a:latin typeface="+mj-lt"/>
                <a:cs typeface="Arial" pitchFamily="34" charset="0"/>
              </a:rPr>
              <a:t>What is your ideal player?</a:t>
            </a:r>
          </a:p>
          <a:p>
            <a:pPr>
              <a:defRPr/>
            </a:pPr>
            <a:r>
              <a:rPr lang="en-US" sz="1800" b="1" dirty="0" smtClean="0">
                <a:solidFill>
                  <a:schemeClr val="bg2"/>
                </a:solidFill>
                <a:latin typeface="+mj-lt"/>
                <a:cs typeface="Arial" pitchFamily="34" charset="0"/>
              </a:rPr>
              <a:t>Forwards</a:t>
            </a:r>
          </a:p>
          <a:p>
            <a:pPr>
              <a:defRPr/>
            </a:pPr>
            <a:r>
              <a:rPr lang="en-US" sz="1600" dirty="0" smtClean="0">
                <a:solidFill>
                  <a:schemeClr val="bg2"/>
                </a:solidFill>
                <a:latin typeface="+mj-lt"/>
                <a:cs typeface="Arial" pitchFamily="34" charset="0"/>
              </a:rPr>
              <a:t>-Highly skilled, competitive, and intelligent on the ice. </a:t>
            </a:r>
          </a:p>
          <a:p>
            <a:pPr>
              <a:defRPr/>
            </a:pPr>
            <a:r>
              <a:rPr lang="en-US" sz="1600" dirty="0" smtClean="0">
                <a:solidFill>
                  <a:schemeClr val="bg2"/>
                </a:solidFill>
                <a:latin typeface="+mj-lt"/>
                <a:cs typeface="Arial" pitchFamily="34" charset="0"/>
              </a:rPr>
              <a:t>-Agile on their skates north, south, east, west</a:t>
            </a:r>
          </a:p>
          <a:p>
            <a:pPr>
              <a:defRPr/>
            </a:pPr>
            <a:r>
              <a:rPr lang="en-US" sz="1600" dirty="0" smtClean="0">
                <a:solidFill>
                  <a:schemeClr val="bg2"/>
                </a:solidFill>
                <a:latin typeface="+mj-lt"/>
                <a:cs typeface="Arial" pitchFamily="34" charset="0"/>
              </a:rPr>
              <a:t>-Creative – willing to try things</a:t>
            </a:r>
          </a:p>
          <a:p>
            <a:pPr>
              <a:defRPr/>
            </a:pPr>
            <a:r>
              <a:rPr lang="en-US" sz="1800" b="1" dirty="0" err="1" smtClean="0">
                <a:solidFill>
                  <a:schemeClr val="bg2"/>
                </a:solidFill>
                <a:latin typeface="+mj-lt"/>
                <a:cs typeface="Arial" pitchFamily="34" charset="0"/>
              </a:rPr>
              <a:t>Defence</a:t>
            </a:r>
            <a:endParaRPr lang="en-US" sz="1800" b="1" dirty="0" smtClean="0">
              <a:solidFill>
                <a:schemeClr val="bg2"/>
              </a:solidFill>
              <a:latin typeface="+mj-lt"/>
              <a:cs typeface="Arial" pitchFamily="34" charset="0"/>
            </a:endParaRPr>
          </a:p>
          <a:p>
            <a:pPr>
              <a:defRPr/>
            </a:pPr>
            <a:r>
              <a:rPr lang="en-US" sz="1600" dirty="0" smtClean="0">
                <a:solidFill>
                  <a:schemeClr val="bg2"/>
                </a:solidFill>
                <a:latin typeface="+mj-lt"/>
                <a:cs typeface="Arial" pitchFamily="34" charset="0"/>
              </a:rPr>
              <a:t>-Willing to try and make a play</a:t>
            </a:r>
          </a:p>
          <a:p>
            <a:pPr>
              <a:defRPr/>
            </a:pPr>
            <a:r>
              <a:rPr lang="en-US" sz="1600" dirty="0" smtClean="0">
                <a:solidFill>
                  <a:schemeClr val="bg2"/>
                </a:solidFill>
                <a:latin typeface="+mj-lt"/>
                <a:cs typeface="Arial" pitchFamily="34" charset="0"/>
              </a:rPr>
              <a:t>-Good passers, quick thinkers and agile skaters</a:t>
            </a:r>
          </a:p>
          <a:p>
            <a:pPr>
              <a:defRPr/>
            </a:pPr>
            <a:r>
              <a:rPr lang="en-US" sz="1800" b="1" dirty="0" smtClean="0">
                <a:solidFill>
                  <a:schemeClr val="bg2"/>
                </a:solidFill>
                <a:latin typeface="+mj-lt"/>
                <a:cs typeface="Arial" pitchFamily="34" charset="0"/>
              </a:rPr>
              <a:t>Goaltenders</a:t>
            </a:r>
          </a:p>
          <a:p>
            <a:pPr>
              <a:defRPr/>
            </a:pPr>
            <a:r>
              <a:rPr lang="en-US" sz="1600" dirty="0" smtClean="0">
                <a:solidFill>
                  <a:schemeClr val="bg2"/>
                </a:solidFill>
                <a:latin typeface="+mj-lt"/>
                <a:cs typeface="Arial" pitchFamily="34" charset="0"/>
              </a:rPr>
              <a:t>-Makes the saves they need to</a:t>
            </a:r>
          </a:p>
          <a:p>
            <a:pPr>
              <a:defRPr/>
            </a:pPr>
            <a:r>
              <a:rPr lang="en-US" sz="1600" dirty="0" smtClean="0">
                <a:solidFill>
                  <a:schemeClr val="bg2"/>
                </a:solidFill>
                <a:latin typeface="+mj-lt"/>
                <a:cs typeface="Arial" pitchFamily="34" charset="0"/>
              </a:rPr>
              <a:t>-Technically sound and athletic</a:t>
            </a:r>
          </a:p>
          <a:p>
            <a:pPr>
              <a:defRPr/>
            </a:pPr>
            <a:endParaRPr lang="en-US" sz="1600" dirty="0" smtClean="0">
              <a:solidFill>
                <a:schemeClr val="bg2"/>
              </a:solidFill>
              <a:latin typeface="+mj-lt"/>
              <a:cs typeface="Arial" pitchFamily="34" charset="0"/>
            </a:endParaRPr>
          </a:p>
          <a:p>
            <a:pPr>
              <a:defRPr/>
            </a:pPr>
            <a:r>
              <a:rPr lang="en-US" sz="1600" dirty="0" smtClean="0">
                <a:solidFill>
                  <a:schemeClr val="bg2"/>
                </a:solidFill>
                <a:latin typeface="+mj-lt"/>
                <a:cs typeface="Arial" pitchFamily="34" charset="0"/>
              </a:rPr>
              <a:t>Regardless of what the ”ideal player” is, the MHA and the coaches have to be on the same page as far as what and how to develop it.</a:t>
            </a:r>
          </a:p>
          <a:p>
            <a:pPr>
              <a:defRPr/>
            </a:pPr>
            <a:endParaRPr lang="en-US" sz="1800" dirty="0" smtClean="0">
              <a:solidFill>
                <a:schemeClr val="bg2"/>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Grp="1" noChangeArrowheads="1"/>
          </p:cNvSpPr>
          <p:nvPr>
            <p:ph type="title"/>
          </p:nvPr>
        </p:nvSpPr>
        <p:spPr>
          <a:xfrm>
            <a:off x="473075" y="228600"/>
            <a:ext cx="7932790" cy="1220788"/>
          </a:xfrm>
        </p:spPr>
        <p:txBody>
          <a:bodyPr/>
          <a:lstStyle/>
          <a:p>
            <a:r>
              <a:rPr lang="en-US" sz="2800" b="1" i="1" dirty="0"/>
              <a:t>Key Steps to Building </a:t>
            </a:r>
            <a:r>
              <a:rPr lang="en-US" sz="2800" b="1" i="1" dirty="0" smtClean="0"/>
              <a:t>a </a:t>
            </a:r>
            <a:r>
              <a:rPr lang="en-US" sz="2800" b="1" i="1" dirty="0"/>
              <a:t>Programming Model</a:t>
            </a:r>
          </a:p>
        </p:txBody>
      </p:sp>
      <p:sp>
        <p:nvSpPr>
          <p:cNvPr id="4" name="Slide Number Placeholder 3"/>
          <p:cNvSpPr>
            <a:spLocks noGrp="1"/>
          </p:cNvSpPr>
          <p:nvPr>
            <p:ph type="sldNum" sz="quarter" idx="10"/>
          </p:nvPr>
        </p:nvSpPr>
        <p:spPr/>
        <p:txBody>
          <a:bodyPr/>
          <a:lstStyle/>
          <a:p>
            <a:fld id="{C85962CB-0BFC-4228-A686-086C2B12860B}" type="slidenum">
              <a:rPr lang="en-US"/>
              <a:pPr/>
              <a:t>27</a:t>
            </a:fld>
            <a:endParaRPr lang="en-US"/>
          </a:p>
        </p:txBody>
      </p:sp>
      <p:sp>
        <p:nvSpPr>
          <p:cNvPr id="9" name="Rectangle 8"/>
          <p:cNvSpPr/>
          <p:nvPr/>
        </p:nvSpPr>
        <p:spPr>
          <a:xfrm>
            <a:off x="467544" y="1736812"/>
            <a:ext cx="7344816" cy="2492990"/>
          </a:xfrm>
          <a:prstGeom prst="rect">
            <a:avLst/>
          </a:prstGeom>
        </p:spPr>
        <p:txBody>
          <a:bodyPr wrap="square">
            <a:spAutoFit/>
          </a:bodyPr>
          <a:lstStyle/>
          <a:p>
            <a:pPr marL="0" indent="0" eaLnBrk="1" hangingPunct="1">
              <a:buFontTx/>
              <a:buNone/>
              <a:defRPr/>
            </a:pPr>
            <a:r>
              <a:rPr lang="en-US" sz="2000" dirty="0" smtClean="0">
                <a:solidFill>
                  <a:schemeClr val="bg2"/>
                </a:solidFill>
                <a:latin typeface="+mj-lt"/>
                <a:cs typeface="Arial" pitchFamily="34" charset="0"/>
              </a:rPr>
              <a:t>By implementing a </a:t>
            </a:r>
            <a:r>
              <a:rPr lang="en-US" b="1" dirty="0" smtClean="0">
                <a:solidFill>
                  <a:srgbClr val="FF0000"/>
                </a:solidFill>
                <a:latin typeface="+mj-lt"/>
                <a:cs typeface="Arial" pitchFamily="34" charset="0"/>
              </a:rPr>
              <a:t>standardized technical curriculum and methodology for instruction,</a:t>
            </a:r>
            <a:r>
              <a:rPr lang="en-US" dirty="0" smtClean="0">
                <a:solidFill>
                  <a:srgbClr val="FF0000"/>
                </a:solidFill>
                <a:latin typeface="+mj-lt"/>
                <a:cs typeface="Arial" pitchFamily="34" charset="0"/>
              </a:rPr>
              <a:t>  </a:t>
            </a:r>
            <a:r>
              <a:rPr lang="en-US" sz="2000" dirty="0" smtClean="0">
                <a:solidFill>
                  <a:schemeClr val="bg2"/>
                </a:solidFill>
                <a:latin typeface="+mj-lt"/>
                <a:cs typeface="Arial" pitchFamily="34" charset="0"/>
              </a:rPr>
              <a:t>your association is building a foundation for athletes to enjoy the game of hockey and reach their potential. While it should be the goal of each team to be successful in their league, the player development process should be at the forefront of each team and this </a:t>
            </a:r>
            <a:r>
              <a:rPr lang="en-US" b="1" dirty="0" smtClean="0">
                <a:solidFill>
                  <a:srgbClr val="FF0000"/>
                </a:solidFill>
                <a:latin typeface="+mj-lt"/>
                <a:cs typeface="Arial" pitchFamily="34" charset="0"/>
              </a:rPr>
              <a:t>development component must not be compromised.</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200" dirty="0" smtClean="0"/>
              <a:t>FC Barcelona – Proof of a System</a:t>
            </a:r>
            <a:endParaRPr lang="en-CA" sz="3200" dirty="0"/>
          </a:p>
        </p:txBody>
      </p:sp>
      <p:sp>
        <p:nvSpPr>
          <p:cNvPr id="3" name="Content Placeholder 2"/>
          <p:cNvSpPr>
            <a:spLocks noGrp="1"/>
          </p:cNvSpPr>
          <p:nvPr>
            <p:ph idx="1"/>
          </p:nvPr>
        </p:nvSpPr>
        <p:spPr>
          <a:xfrm>
            <a:off x="143508" y="1520788"/>
            <a:ext cx="8136904" cy="3287712"/>
          </a:xfrm>
        </p:spPr>
        <p:txBody>
          <a:bodyPr/>
          <a:lstStyle/>
          <a:p>
            <a:r>
              <a:rPr lang="en-US" sz="1600" dirty="0" smtClean="0"/>
              <a:t>In an era when all too many leading professional football clubs favor the “quick fix” approach to squad-building – the philosophy of FC Barcelona can sometimes seems like the rationale of a bygone age. </a:t>
            </a:r>
          </a:p>
          <a:p>
            <a:endParaRPr lang="en-US" sz="1600" dirty="0" smtClean="0"/>
          </a:p>
          <a:p>
            <a:r>
              <a:rPr lang="en-US" sz="1600" dirty="0" smtClean="0"/>
              <a:t>While other sides spend their cash in an effort to secure the best players, </a:t>
            </a:r>
            <a:r>
              <a:rPr lang="en-US" sz="1600" i="1" dirty="0" err="1" smtClean="0"/>
              <a:t>Barça</a:t>
            </a:r>
            <a:r>
              <a:rPr lang="en-US" sz="1600" i="1" dirty="0" smtClean="0"/>
              <a:t> </a:t>
            </a:r>
            <a:r>
              <a:rPr lang="en-US" sz="1600" dirty="0" smtClean="0"/>
              <a:t>continue to </a:t>
            </a:r>
            <a:r>
              <a:rPr lang="en-US" sz="1600" b="1" dirty="0" smtClean="0">
                <a:solidFill>
                  <a:srgbClr val="FF0000"/>
                </a:solidFill>
              </a:rPr>
              <a:t>place heavy emphasis on a development program which has succeeded in carrying a remarkable number of boyhood talents all the way to the Barcelona first team and beyond.</a:t>
            </a:r>
          </a:p>
          <a:p>
            <a:endParaRPr lang="en-US" sz="1600" dirty="0" smtClean="0"/>
          </a:p>
          <a:p>
            <a:r>
              <a:rPr lang="en-US" sz="1600" dirty="0" smtClean="0"/>
              <a:t>Although many other top clubs have long-established youth set-ups, none in recent times has been able to match the success rate of </a:t>
            </a:r>
            <a:r>
              <a:rPr lang="en-US" sz="1600" dirty="0" err="1" smtClean="0"/>
              <a:t>Barça’s</a:t>
            </a:r>
            <a:r>
              <a:rPr lang="en-US" sz="1600" dirty="0" smtClean="0"/>
              <a:t> </a:t>
            </a:r>
            <a:r>
              <a:rPr lang="en-US" sz="1600" i="1" dirty="0" smtClean="0"/>
              <a:t>La </a:t>
            </a:r>
            <a:r>
              <a:rPr lang="en-US" sz="1600" i="1" dirty="0" err="1" smtClean="0"/>
              <a:t>Masia</a:t>
            </a:r>
            <a:r>
              <a:rPr lang="en-US" sz="1600" dirty="0" smtClean="0"/>
              <a:t> academy. </a:t>
            </a:r>
          </a:p>
          <a:p>
            <a:endParaRPr lang="en-CA" sz="1600" dirty="0" smtClean="0"/>
          </a:p>
        </p:txBody>
      </p:sp>
      <p:sp>
        <p:nvSpPr>
          <p:cNvPr id="4" name="Slide Number Placeholder 3"/>
          <p:cNvSpPr>
            <a:spLocks noGrp="1"/>
          </p:cNvSpPr>
          <p:nvPr>
            <p:ph type="sldNum" sz="quarter" idx="10"/>
          </p:nvPr>
        </p:nvSpPr>
        <p:spPr/>
        <p:txBody>
          <a:bodyPr/>
          <a:lstStyle/>
          <a:p>
            <a:fld id="{8FB6B75F-48BE-48CC-9A53-A08950F73C86}" type="slidenum">
              <a:rPr lang="en-US" smtClean="0"/>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200" dirty="0" smtClean="0"/>
              <a:t>FC Barcelona – Proof of a System</a:t>
            </a:r>
            <a:endParaRPr lang="en-CA" sz="3200" dirty="0"/>
          </a:p>
        </p:txBody>
      </p:sp>
      <p:sp>
        <p:nvSpPr>
          <p:cNvPr id="3" name="Content Placeholder 2"/>
          <p:cNvSpPr>
            <a:spLocks noGrp="1"/>
          </p:cNvSpPr>
          <p:nvPr>
            <p:ph idx="1"/>
          </p:nvPr>
        </p:nvSpPr>
        <p:spPr>
          <a:xfrm>
            <a:off x="287524" y="1376772"/>
            <a:ext cx="8172140" cy="3287712"/>
          </a:xfrm>
        </p:spPr>
        <p:txBody>
          <a:bodyPr/>
          <a:lstStyle/>
          <a:p>
            <a:endParaRPr lang="en-US" sz="1800" dirty="0" smtClean="0"/>
          </a:p>
          <a:p>
            <a:r>
              <a:rPr lang="en-US" sz="1600" dirty="0" smtClean="0"/>
              <a:t>FIFA </a:t>
            </a:r>
            <a:r>
              <a:rPr lang="en-US" sz="1600" dirty="0" err="1" smtClean="0"/>
              <a:t>Ballon</a:t>
            </a:r>
            <a:r>
              <a:rPr lang="en-US" sz="1600" dirty="0" smtClean="0"/>
              <a:t> d’Or - </a:t>
            </a:r>
            <a:r>
              <a:rPr lang="en-US" sz="1600" dirty="0" err="1" smtClean="0"/>
              <a:t>Messi</a:t>
            </a:r>
            <a:r>
              <a:rPr lang="en-US" sz="1600" dirty="0" smtClean="0"/>
              <a:t>, </a:t>
            </a:r>
            <a:r>
              <a:rPr lang="en-US" sz="1600" dirty="0" err="1" smtClean="0"/>
              <a:t>Iniesta</a:t>
            </a:r>
            <a:r>
              <a:rPr lang="en-US" sz="1600" dirty="0" smtClean="0"/>
              <a:t> and </a:t>
            </a:r>
            <a:r>
              <a:rPr lang="en-US" sz="1600" dirty="0" err="1" smtClean="0"/>
              <a:t>Xavi</a:t>
            </a:r>
            <a:r>
              <a:rPr lang="en-US" sz="1600" dirty="0" smtClean="0"/>
              <a:t> (</a:t>
            </a:r>
            <a:r>
              <a:rPr lang="en-US" sz="1600" b="1" dirty="0" smtClean="0">
                <a:solidFill>
                  <a:srgbClr val="FF0000"/>
                </a:solidFill>
              </a:rPr>
              <a:t>the first time ever that the world’s best player award had been contested by three graduates of the same youth program</a:t>
            </a:r>
            <a:r>
              <a:rPr lang="en-US" sz="1600" dirty="0" smtClean="0"/>
              <a:t>), the academy’s incredible level of achievement was also clear for all to see during Spain’s successful 2010 FIFA World Cup South Africa™ campaign.</a:t>
            </a:r>
          </a:p>
          <a:p>
            <a:endParaRPr lang="en-US" sz="1600" dirty="0" smtClean="0"/>
          </a:p>
          <a:p>
            <a:r>
              <a:rPr lang="en-US" sz="1600" dirty="0" smtClean="0"/>
              <a:t>Seven graduates of </a:t>
            </a:r>
            <a:r>
              <a:rPr lang="en-US" sz="1600" i="1" dirty="0" smtClean="0"/>
              <a:t>La </a:t>
            </a:r>
            <a:r>
              <a:rPr lang="en-US" sz="1600" i="1" dirty="0" err="1" smtClean="0"/>
              <a:t>Masia</a:t>
            </a:r>
            <a:r>
              <a:rPr lang="en-US" sz="1600" dirty="0" smtClean="0"/>
              <a:t> were part of Spain’s World Cup-winning side in South Africa - six of them in the starting 11.</a:t>
            </a:r>
          </a:p>
          <a:p>
            <a:endParaRPr lang="en-US" sz="1600" dirty="0" smtClean="0"/>
          </a:p>
          <a:p>
            <a:r>
              <a:rPr lang="en-US" sz="1600" dirty="0" smtClean="0"/>
              <a:t>“It is not a specific objective, but we do aim to have as many players as possible from the academy reaching the highest level</a:t>
            </a:r>
          </a:p>
          <a:p>
            <a:endParaRPr lang="en-US" sz="1800" dirty="0" smtClean="0"/>
          </a:p>
          <a:p>
            <a:endParaRPr lang="en-CA" sz="1800" dirty="0" smtClean="0"/>
          </a:p>
        </p:txBody>
      </p:sp>
      <p:sp>
        <p:nvSpPr>
          <p:cNvPr id="4" name="Slide Number Placeholder 3"/>
          <p:cNvSpPr>
            <a:spLocks noGrp="1"/>
          </p:cNvSpPr>
          <p:nvPr>
            <p:ph type="sldNum" sz="quarter" idx="10"/>
          </p:nvPr>
        </p:nvSpPr>
        <p:spPr/>
        <p:txBody>
          <a:bodyPr/>
          <a:lstStyle/>
          <a:p>
            <a:fld id="{8FB6B75F-48BE-48CC-9A53-A08950F73C86}"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Rectangle 6"/>
          <p:cNvSpPr>
            <a:spLocks noGrp="1" noChangeArrowheads="1"/>
          </p:cNvSpPr>
          <p:nvPr>
            <p:ph type="title"/>
          </p:nvPr>
        </p:nvSpPr>
        <p:spPr>
          <a:xfrm>
            <a:off x="473074" y="228600"/>
            <a:ext cx="8042329" cy="1220788"/>
          </a:xfrm>
        </p:spPr>
        <p:txBody>
          <a:bodyPr/>
          <a:lstStyle/>
          <a:p>
            <a:r>
              <a:rPr lang="en-US" sz="3000" b="1" i="1" dirty="0">
                <a:solidFill>
                  <a:schemeClr val="bg2"/>
                </a:solidFill>
              </a:rPr>
              <a:t>Programming </a:t>
            </a:r>
            <a:r>
              <a:rPr lang="en-US" sz="3000" b="1" i="1" dirty="0" smtClean="0">
                <a:solidFill>
                  <a:schemeClr val="bg2"/>
                </a:solidFill>
              </a:rPr>
              <a:t>Goals – </a:t>
            </a:r>
            <a:r>
              <a:rPr lang="en-US" sz="3000" b="1" i="1" dirty="0" smtClean="0">
                <a:solidFill>
                  <a:srgbClr val="C00000"/>
                </a:solidFill>
              </a:rPr>
              <a:t>Participant Centered</a:t>
            </a:r>
            <a:endParaRPr lang="en-US" sz="3000" b="1" i="1" dirty="0">
              <a:solidFill>
                <a:srgbClr val="C00000"/>
              </a:solidFill>
            </a:endParaRPr>
          </a:p>
        </p:txBody>
      </p:sp>
      <p:sp>
        <p:nvSpPr>
          <p:cNvPr id="12295" name="Rectangle 7"/>
          <p:cNvSpPr>
            <a:spLocks noGrp="1" noChangeArrowheads="1"/>
          </p:cNvSpPr>
          <p:nvPr>
            <p:ph idx="1"/>
          </p:nvPr>
        </p:nvSpPr>
        <p:spPr>
          <a:xfrm>
            <a:off x="503238" y="1541493"/>
            <a:ext cx="7720062" cy="4114800"/>
          </a:xfrm>
        </p:spPr>
        <p:txBody>
          <a:bodyPr/>
          <a:lstStyle/>
          <a:p>
            <a:pPr>
              <a:lnSpc>
                <a:spcPts val="3600"/>
              </a:lnSpc>
              <a:buClr>
                <a:srgbClr val="D60000"/>
              </a:buClr>
              <a:buSzPct val="75000"/>
              <a:buFont typeface="Wingdings" pitchFamily="2" charset="2"/>
              <a:buChar char="v"/>
            </a:pPr>
            <a:r>
              <a:rPr lang="en-US" sz="2000" dirty="0">
                <a:latin typeface="+mj-lt"/>
                <a:cs typeface="Arial" pitchFamily="34" charset="0"/>
              </a:rPr>
              <a:t>Establish </a:t>
            </a:r>
            <a:r>
              <a:rPr lang="en-US" sz="2000" dirty="0" smtClean="0">
                <a:latin typeface="+mj-lt"/>
                <a:cs typeface="Arial" pitchFamily="34" charset="0"/>
              </a:rPr>
              <a:t>the “</a:t>
            </a:r>
            <a:r>
              <a:rPr lang="en-US" sz="2000" i="1" dirty="0" smtClean="0">
                <a:latin typeface="+mj-lt"/>
                <a:cs typeface="Arial" pitchFamily="34" charset="0"/>
              </a:rPr>
              <a:t>Gold </a:t>
            </a:r>
            <a:r>
              <a:rPr lang="en-US" sz="2000" i="1" dirty="0">
                <a:latin typeface="+mj-lt"/>
                <a:cs typeface="Arial" pitchFamily="34" charset="0"/>
              </a:rPr>
              <a:t>Standard”</a:t>
            </a:r>
            <a:r>
              <a:rPr lang="en-US" sz="2000" dirty="0">
                <a:latin typeface="+mj-lt"/>
                <a:cs typeface="Arial" pitchFamily="34" charset="0"/>
              </a:rPr>
              <a:t>  </a:t>
            </a:r>
            <a:r>
              <a:rPr lang="en-US" sz="2000" dirty="0" smtClean="0">
                <a:latin typeface="+mj-lt"/>
                <a:cs typeface="Arial" pitchFamily="34" charset="0"/>
              </a:rPr>
              <a:t>for </a:t>
            </a:r>
            <a:r>
              <a:rPr lang="en-US" sz="2000" dirty="0">
                <a:latin typeface="+mj-lt"/>
                <a:cs typeface="Arial" pitchFamily="34" charset="0"/>
              </a:rPr>
              <a:t>all hockey </a:t>
            </a:r>
            <a:r>
              <a:rPr lang="en-US" sz="2000" dirty="0" smtClean="0">
                <a:latin typeface="+mj-lt"/>
                <a:cs typeface="Arial" pitchFamily="34" charset="0"/>
              </a:rPr>
              <a:t>programming</a:t>
            </a:r>
          </a:p>
          <a:p>
            <a:pPr>
              <a:lnSpc>
                <a:spcPts val="3600"/>
              </a:lnSpc>
              <a:buClr>
                <a:srgbClr val="D60000"/>
              </a:buClr>
              <a:buSzPct val="75000"/>
              <a:buFont typeface="Wingdings" pitchFamily="2" charset="2"/>
              <a:buChar char="v"/>
            </a:pPr>
            <a:r>
              <a:rPr lang="en-US" sz="2000" dirty="0" smtClean="0">
                <a:latin typeface="+mj-lt"/>
                <a:cs typeface="Arial" pitchFamily="34" charset="0"/>
              </a:rPr>
              <a:t>Provide all participants with a positive experience focusing on building a strong skill base</a:t>
            </a:r>
          </a:p>
          <a:p>
            <a:pPr>
              <a:lnSpc>
                <a:spcPts val="3600"/>
              </a:lnSpc>
              <a:buClr>
                <a:srgbClr val="D60000"/>
              </a:buClr>
              <a:buSzPct val="75000"/>
              <a:buFont typeface="Wingdings" pitchFamily="2" charset="2"/>
              <a:buChar char="v"/>
            </a:pPr>
            <a:r>
              <a:rPr lang="en-US" sz="2000" dirty="0" smtClean="0">
                <a:latin typeface="+mj-lt"/>
                <a:cs typeface="Arial" pitchFamily="34" charset="0"/>
              </a:rPr>
              <a:t>Adhere to the principles of Long Term Participant Development (LTPD) in the design and application of age-specific programs</a:t>
            </a:r>
          </a:p>
          <a:p>
            <a:pPr>
              <a:lnSpc>
                <a:spcPts val="3200"/>
              </a:lnSpc>
              <a:buClr>
                <a:srgbClr val="D60000"/>
              </a:buClr>
              <a:buSzPct val="75000"/>
              <a:buFont typeface="Wingdings" pitchFamily="2" charset="2"/>
              <a:buChar char="v"/>
            </a:pPr>
            <a:endParaRPr lang="en-US" sz="2400" dirty="0"/>
          </a:p>
        </p:txBody>
      </p:sp>
      <p:sp>
        <p:nvSpPr>
          <p:cNvPr id="4" name="Slide Number Placeholder 3"/>
          <p:cNvSpPr>
            <a:spLocks noGrp="1"/>
          </p:cNvSpPr>
          <p:nvPr>
            <p:ph type="sldNum" sz="quarter" idx="10"/>
          </p:nvPr>
        </p:nvSpPr>
        <p:spPr/>
        <p:txBody>
          <a:bodyPr/>
          <a:lstStyle/>
          <a:p>
            <a:fld id="{9414957E-C71A-48AA-90BA-EA649E54EB49}" type="slidenum">
              <a:rPr lang="en-US"/>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200" dirty="0" smtClean="0"/>
              <a:t>FC Barcelona – Proof of a System</a:t>
            </a:r>
            <a:endParaRPr lang="en-CA" sz="3200" dirty="0"/>
          </a:p>
        </p:txBody>
      </p:sp>
      <p:sp>
        <p:nvSpPr>
          <p:cNvPr id="3" name="Content Placeholder 2"/>
          <p:cNvSpPr>
            <a:spLocks noGrp="1"/>
          </p:cNvSpPr>
          <p:nvPr>
            <p:ph idx="1"/>
          </p:nvPr>
        </p:nvSpPr>
        <p:spPr>
          <a:xfrm>
            <a:off x="0" y="1232756"/>
            <a:ext cx="8028123" cy="3887824"/>
          </a:xfrm>
        </p:spPr>
        <p:txBody>
          <a:bodyPr/>
          <a:lstStyle/>
          <a:p>
            <a:endParaRPr lang="en-CA" sz="1600" dirty="0" smtClean="0"/>
          </a:p>
          <a:p>
            <a:r>
              <a:rPr lang="en-US" sz="1600" dirty="0" smtClean="0"/>
              <a:t>While the number of </a:t>
            </a:r>
            <a:r>
              <a:rPr lang="en-US" sz="1600" i="1" dirty="0" smtClean="0"/>
              <a:t>La </a:t>
            </a:r>
            <a:r>
              <a:rPr lang="en-US" sz="1600" i="1" dirty="0" err="1" smtClean="0"/>
              <a:t>Masia</a:t>
            </a:r>
            <a:r>
              <a:rPr lang="en-US" sz="1600" dirty="0" smtClean="0"/>
              <a:t> graduates is perhaps the most striking indication of </a:t>
            </a:r>
            <a:r>
              <a:rPr lang="en-US" sz="1600" i="1" dirty="0" err="1" smtClean="0"/>
              <a:t>Barça’s</a:t>
            </a:r>
            <a:r>
              <a:rPr lang="en-US" sz="1600" i="1" dirty="0" smtClean="0"/>
              <a:t> </a:t>
            </a:r>
            <a:r>
              <a:rPr lang="en-US" sz="1600" dirty="0" smtClean="0"/>
              <a:t>success, </a:t>
            </a:r>
            <a:r>
              <a:rPr lang="en-US" sz="1600" b="1" dirty="0" smtClean="0">
                <a:solidFill>
                  <a:srgbClr val="FF0000"/>
                </a:solidFill>
              </a:rPr>
              <a:t>effectiveness in honing raw talent of the young athletes is the key behind the scenes.</a:t>
            </a:r>
          </a:p>
          <a:p>
            <a:endParaRPr lang="en-US" sz="1600" dirty="0" smtClean="0">
              <a:solidFill>
                <a:srgbClr val="FF0000"/>
              </a:solidFill>
            </a:endParaRPr>
          </a:p>
          <a:p>
            <a:r>
              <a:rPr lang="en-US" sz="1600" dirty="0" smtClean="0"/>
              <a:t>Now that Barcelona are reaping the rewards from their long-term investment in youth, there is unsurprisingly plenty of talk about other clubs wanting to copy the methods and philosophies of </a:t>
            </a:r>
            <a:r>
              <a:rPr lang="en-US" sz="1600" i="1" dirty="0" smtClean="0"/>
              <a:t>La </a:t>
            </a:r>
            <a:r>
              <a:rPr lang="en-US" sz="1600" i="1" dirty="0" err="1" smtClean="0"/>
              <a:t>Masia</a:t>
            </a:r>
            <a:r>
              <a:rPr lang="en-US" sz="1600" dirty="0" smtClean="0"/>
              <a:t>.</a:t>
            </a:r>
          </a:p>
          <a:p>
            <a:endParaRPr lang="en-CA" sz="1800" dirty="0" smtClean="0">
              <a:solidFill>
                <a:srgbClr val="FF0000"/>
              </a:solidFill>
            </a:endParaRPr>
          </a:p>
          <a:p>
            <a:r>
              <a:rPr lang="en-US" sz="1600" dirty="0" smtClean="0"/>
              <a:t>“Most teams always rely on the first team coach, on the president. The changes that take place in clubs every two or three years mean that ideas change, but </a:t>
            </a:r>
            <a:r>
              <a:rPr lang="en-US" sz="1600" i="1" dirty="0" err="1" smtClean="0"/>
              <a:t>Barça</a:t>
            </a:r>
            <a:r>
              <a:rPr lang="en-US" sz="1600" i="1" dirty="0" smtClean="0"/>
              <a:t> </a:t>
            </a:r>
            <a:r>
              <a:rPr lang="en-US" sz="1600" dirty="0" smtClean="0"/>
              <a:t>has always </a:t>
            </a:r>
            <a:r>
              <a:rPr lang="en-US" sz="1600" b="1" dirty="0" smtClean="0">
                <a:solidFill>
                  <a:srgbClr val="FF0000"/>
                </a:solidFill>
              </a:rPr>
              <a:t>maintained the same philosophy for youth football and that’s the main difference between us and other clubs. </a:t>
            </a:r>
            <a:r>
              <a:rPr lang="en-US" sz="1600" dirty="0" smtClean="0"/>
              <a:t>That’s the key to our success.”</a:t>
            </a:r>
          </a:p>
          <a:p>
            <a:endParaRPr lang="en-CA" sz="1800" dirty="0" smtClean="0">
              <a:solidFill>
                <a:srgbClr val="FF0000"/>
              </a:solidFill>
            </a:endParaRPr>
          </a:p>
        </p:txBody>
      </p:sp>
      <p:sp>
        <p:nvSpPr>
          <p:cNvPr id="4" name="Slide Number Placeholder 3"/>
          <p:cNvSpPr>
            <a:spLocks noGrp="1"/>
          </p:cNvSpPr>
          <p:nvPr>
            <p:ph type="sldNum" sz="quarter" idx="10"/>
          </p:nvPr>
        </p:nvSpPr>
        <p:spPr/>
        <p:txBody>
          <a:bodyPr/>
          <a:lstStyle/>
          <a:p>
            <a:fld id="{8FB6B75F-48BE-48CC-9A53-A08950F73C86}" type="slidenum">
              <a:rPr lang="en-US" smtClean="0"/>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200" dirty="0" smtClean="0"/>
              <a:t>FC Barcelona – Proof of a System</a:t>
            </a:r>
            <a:endParaRPr lang="en-CA" sz="3200" dirty="0"/>
          </a:p>
        </p:txBody>
      </p:sp>
      <p:sp>
        <p:nvSpPr>
          <p:cNvPr id="3" name="Content Placeholder 2"/>
          <p:cNvSpPr>
            <a:spLocks noGrp="1"/>
          </p:cNvSpPr>
          <p:nvPr>
            <p:ph idx="1"/>
          </p:nvPr>
        </p:nvSpPr>
        <p:spPr>
          <a:xfrm>
            <a:off x="0" y="1520788"/>
            <a:ext cx="7812360" cy="3287712"/>
          </a:xfrm>
        </p:spPr>
        <p:txBody>
          <a:bodyPr/>
          <a:lstStyle/>
          <a:p>
            <a:r>
              <a:rPr lang="en-US" sz="2000" b="1" dirty="0" smtClean="0"/>
              <a:t>Decades of investment</a:t>
            </a:r>
            <a:br>
              <a:rPr lang="en-US" sz="2000" b="1" dirty="0" smtClean="0"/>
            </a:br>
            <a:r>
              <a:rPr lang="en-US" sz="1600" i="1" dirty="0" smtClean="0"/>
              <a:t>La </a:t>
            </a:r>
            <a:r>
              <a:rPr lang="en-US" sz="1600" i="1" dirty="0" err="1" smtClean="0"/>
              <a:t>Masia</a:t>
            </a:r>
            <a:r>
              <a:rPr lang="en-US" sz="1600" dirty="0" err="1" smtClean="0"/>
              <a:t>’s</a:t>
            </a:r>
            <a:r>
              <a:rPr lang="en-US" sz="1600" dirty="0" smtClean="0"/>
              <a:t> success has not developed overnight, but is instead the result of more than three decades of ambitious youth football development by the club.</a:t>
            </a:r>
          </a:p>
          <a:p>
            <a:endParaRPr lang="en-CA" sz="1600" dirty="0" smtClean="0"/>
          </a:p>
          <a:p>
            <a:r>
              <a:rPr lang="en-US" sz="1600" dirty="0" smtClean="0"/>
              <a:t>The philosophy of believing in youth players and </a:t>
            </a:r>
            <a:r>
              <a:rPr lang="en-US" sz="1600" b="1" dirty="0" smtClean="0">
                <a:solidFill>
                  <a:srgbClr val="FF0000"/>
                </a:solidFill>
              </a:rPr>
              <a:t>weaning them on a doctrine of short passing and possession play </a:t>
            </a:r>
            <a:r>
              <a:rPr lang="en-US" sz="1600" dirty="0" smtClean="0"/>
              <a:t>was literally a foreign concept when it was introduced to the club in the 1970s.</a:t>
            </a:r>
          </a:p>
          <a:p>
            <a:endParaRPr lang="en-US" sz="1600" dirty="0" smtClean="0"/>
          </a:p>
          <a:p>
            <a:r>
              <a:rPr lang="en-US" sz="1600" dirty="0" smtClean="0"/>
              <a:t>What has been important over the years, is the manner in which the youth academy has been forced to </a:t>
            </a:r>
            <a:r>
              <a:rPr lang="en-US" sz="1600" b="1" dirty="0" smtClean="0">
                <a:solidFill>
                  <a:srgbClr val="FF0000"/>
                </a:solidFill>
              </a:rPr>
              <a:t>mirror the prevailing strategies and formations of the Barcelona first team.</a:t>
            </a:r>
            <a:endParaRPr lang="en-CA" sz="1600" b="1" dirty="0" smtClean="0">
              <a:solidFill>
                <a:srgbClr val="FF0000"/>
              </a:solidFill>
            </a:endParaRPr>
          </a:p>
          <a:p>
            <a:endParaRPr lang="en-CA" sz="2000" dirty="0" smtClean="0"/>
          </a:p>
        </p:txBody>
      </p:sp>
      <p:sp>
        <p:nvSpPr>
          <p:cNvPr id="4" name="Slide Number Placeholder 3"/>
          <p:cNvSpPr>
            <a:spLocks noGrp="1"/>
          </p:cNvSpPr>
          <p:nvPr>
            <p:ph type="sldNum" sz="quarter" idx="10"/>
          </p:nvPr>
        </p:nvSpPr>
        <p:spPr/>
        <p:txBody>
          <a:bodyPr/>
          <a:lstStyle/>
          <a:p>
            <a:fld id="{8FB6B75F-48BE-48CC-9A53-A08950F73C86}" type="slidenum">
              <a:rPr lang="en-US" smtClean="0"/>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200" dirty="0" smtClean="0"/>
              <a:t>FC Barcelona – Proof of a System</a:t>
            </a:r>
            <a:endParaRPr lang="en-CA" sz="3200" dirty="0"/>
          </a:p>
        </p:txBody>
      </p:sp>
      <p:sp>
        <p:nvSpPr>
          <p:cNvPr id="3" name="Content Placeholder 2"/>
          <p:cNvSpPr>
            <a:spLocks noGrp="1"/>
          </p:cNvSpPr>
          <p:nvPr>
            <p:ph idx="1"/>
          </p:nvPr>
        </p:nvSpPr>
        <p:spPr>
          <a:xfrm>
            <a:off x="179512" y="1592796"/>
            <a:ext cx="7812608" cy="2736304"/>
          </a:xfrm>
        </p:spPr>
        <p:txBody>
          <a:bodyPr/>
          <a:lstStyle/>
          <a:p>
            <a:r>
              <a:rPr lang="en-US" sz="1800" dirty="0" smtClean="0"/>
              <a:t>The style of possession play was </a:t>
            </a:r>
            <a:r>
              <a:rPr lang="en-US" sz="1800" b="1" dirty="0" smtClean="0">
                <a:solidFill>
                  <a:srgbClr val="FF0000"/>
                </a:solidFill>
              </a:rPr>
              <a:t>introduced systematically at the same time the same philosophy was applied to the youth teams – everyone is currently trained in the skills, tactics and philosophy </a:t>
            </a:r>
            <a:r>
              <a:rPr lang="en-US" sz="1800" dirty="0" smtClean="0"/>
              <a:t>of the current 4-3-3,”</a:t>
            </a:r>
          </a:p>
          <a:p>
            <a:endParaRPr lang="en-US" sz="1800" dirty="0" smtClean="0"/>
          </a:p>
          <a:p>
            <a:r>
              <a:rPr lang="en-US" sz="1800" dirty="0" smtClean="0"/>
              <a:t>While members of the coaching staff continued to follow </a:t>
            </a:r>
            <a:r>
              <a:rPr lang="en-US" sz="1800" dirty="0" err="1" smtClean="0"/>
              <a:t>Michels</a:t>
            </a:r>
            <a:r>
              <a:rPr lang="en-US" sz="1800" dirty="0" smtClean="0"/>
              <a:t>’ approach, it was </a:t>
            </a:r>
            <a:r>
              <a:rPr lang="en-US" sz="1800" dirty="0" err="1" smtClean="0"/>
              <a:t>Cruyff</a:t>
            </a:r>
            <a:r>
              <a:rPr lang="en-US" sz="1800" dirty="0" smtClean="0"/>
              <a:t> who decided that </a:t>
            </a:r>
            <a:r>
              <a:rPr lang="en-US" sz="1800" b="1" dirty="0" smtClean="0">
                <a:solidFill>
                  <a:srgbClr val="FF0000"/>
                </a:solidFill>
              </a:rPr>
              <a:t>all the Barcelona teams would play in the same way to facilitate the transition to consistency</a:t>
            </a:r>
          </a:p>
          <a:p>
            <a:endParaRPr lang="en-US" sz="1800" dirty="0" smtClean="0"/>
          </a:p>
          <a:p>
            <a:endParaRPr lang="en-CA" sz="1800" dirty="0" smtClean="0"/>
          </a:p>
          <a:p>
            <a:endParaRPr lang="en-CA" sz="1800" dirty="0" smtClean="0"/>
          </a:p>
        </p:txBody>
      </p:sp>
      <p:sp>
        <p:nvSpPr>
          <p:cNvPr id="4" name="Slide Number Placeholder 3"/>
          <p:cNvSpPr>
            <a:spLocks noGrp="1"/>
          </p:cNvSpPr>
          <p:nvPr>
            <p:ph type="sldNum" sz="quarter" idx="10"/>
          </p:nvPr>
        </p:nvSpPr>
        <p:spPr/>
        <p:txBody>
          <a:bodyPr/>
          <a:lstStyle/>
          <a:p>
            <a:fld id="{8FB6B75F-48BE-48CC-9A53-A08950F73C86}" type="slidenum">
              <a:rPr lang="en-US" smtClean="0"/>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200" dirty="0" smtClean="0"/>
              <a:t>FC Barcelona – Proof of a System</a:t>
            </a:r>
            <a:endParaRPr lang="en-CA" sz="3200" dirty="0"/>
          </a:p>
        </p:txBody>
      </p:sp>
      <p:sp>
        <p:nvSpPr>
          <p:cNvPr id="3" name="Content Placeholder 2"/>
          <p:cNvSpPr>
            <a:spLocks noGrp="1"/>
          </p:cNvSpPr>
          <p:nvPr>
            <p:ph idx="1"/>
          </p:nvPr>
        </p:nvSpPr>
        <p:spPr>
          <a:xfrm>
            <a:off x="251520" y="1376772"/>
            <a:ext cx="8316156" cy="4427884"/>
          </a:xfrm>
        </p:spPr>
        <p:txBody>
          <a:bodyPr/>
          <a:lstStyle/>
          <a:p>
            <a:pPr>
              <a:buNone/>
            </a:pPr>
            <a:endParaRPr lang="en-US" sz="1600" dirty="0" smtClean="0"/>
          </a:p>
          <a:p>
            <a:r>
              <a:rPr lang="en-US" sz="1600" dirty="0" smtClean="0"/>
              <a:t>“We take great pride and satisfaction in what’s happening at the moment,” this is down to the work of </a:t>
            </a:r>
            <a:r>
              <a:rPr lang="en-US" sz="1600" b="1" dirty="0" smtClean="0">
                <a:solidFill>
                  <a:srgbClr val="FF0000"/>
                </a:solidFill>
              </a:rPr>
              <a:t>a lot of people who stuck with the same approach for many years </a:t>
            </a:r>
            <a:r>
              <a:rPr lang="en-US" sz="1600" dirty="0" smtClean="0"/>
              <a:t>to get to this great moment, where the three best players in the world are graduates of our youth academy.”</a:t>
            </a:r>
          </a:p>
          <a:p>
            <a:pPr>
              <a:buNone/>
            </a:pPr>
            <a:endParaRPr lang="en-US" sz="1600" dirty="0" smtClean="0"/>
          </a:p>
          <a:p>
            <a:r>
              <a:rPr lang="en-US" sz="1600" dirty="0" smtClean="0"/>
              <a:t>“For Barcelona to have the three FIFA </a:t>
            </a:r>
            <a:r>
              <a:rPr lang="en-US" sz="1600" dirty="0" err="1" smtClean="0"/>
              <a:t>Ballon</a:t>
            </a:r>
            <a:r>
              <a:rPr lang="en-US" sz="1600" dirty="0" smtClean="0"/>
              <a:t> d’Or finalists within the squad demonstrates the club’s excellence as an institution. Of course, Barcelona are admired for their success, but </a:t>
            </a:r>
            <a:r>
              <a:rPr lang="en-US" sz="1600" b="1" dirty="0" smtClean="0">
                <a:solidFill>
                  <a:srgbClr val="FF0000"/>
                </a:solidFill>
              </a:rPr>
              <a:t>the social and sporting recognition which the club enjoys goes beyond simply winning matches. </a:t>
            </a:r>
            <a:r>
              <a:rPr lang="en-US" sz="1600" dirty="0" smtClean="0"/>
              <a:t>It has do with the </a:t>
            </a:r>
            <a:r>
              <a:rPr lang="en-US" sz="1600" dirty="0" err="1" smtClean="0"/>
              <a:t>footballing</a:t>
            </a:r>
            <a:r>
              <a:rPr lang="en-US" sz="1600" dirty="0" smtClean="0"/>
              <a:t> model we project, showing that you can be competitive and win, but also make it enjoyable for the spectators. </a:t>
            </a:r>
            <a:endParaRPr lang="en-CA" sz="1800" dirty="0" smtClean="0"/>
          </a:p>
          <a:p>
            <a:pPr>
              <a:buNone/>
            </a:pPr>
            <a:endParaRPr lang="en-CA" sz="1600" dirty="0" smtClean="0"/>
          </a:p>
        </p:txBody>
      </p:sp>
      <p:sp>
        <p:nvSpPr>
          <p:cNvPr id="4" name="Slide Number Placeholder 3"/>
          <p:cNvSpPr>
            <a:spLocks noGrp="1"/>
          </p:cNvSpPr>
          <p:nvPr>
            <p:ph type="sldNum" sz="quarter" idx="10"/>
          </p:nvPr>
        </p:nvSpPr>
        <p:spPr/>
        <p:txBody>
          <a:bodyPr/>
          <a:lstStyle/>
          <a:p>
            <a:fld id="{8FB6B75F-48BE-48CC-9A53-A08950F73C86}" type="slidenum">
              <a:rPr lang="en-US" smtClean="0"/>
              <a:pPr/>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Grp="1" noChangeArrowheads="1"/>
          </p:cNvSpPr>
          <p:nvPr>
            <p:ph type="title"/>
          </p:nvPr>
        </p:nvSpPr>
        <p:spPr>
          <a:xfrm>
            <a:off x="473075" y="228600"/>
            <a:ext cx="7932790" cy="1220788"/>
          </a:xfrm>
        </p:spPr>
        <p:txBody>
          <a:bodyPr/>
          <a:lstStyle/>
          <a:p>
            <a:r>
              <a:rPr lang="en-US" sz="2800" b="1" i="1" dirty="0"/>
              <a:t>Key Steps to Building  a Programming Model</a:t>
            </a:r>
          </a:p>
        </p:txBody>
      </p:sp>
      <p:sp>
        <p:nvSpPr>
          <p:cNvPr id="4" name="Slide Number Placeholder 3"/>
          <p:cNvSpPr>
            <a:spLocks noGrp="1"/>
          </p:cNvSpPr>
          <p:nvPr>
            <p:ph type="sldNum" sz="quarter" idx="10"/>
          </p:nvPr>
        </p:nvSpPr>
        <p:spPr/>
        <p:txBody>
          <a:bodyPr/>
          <a:lstStyle/>
          <a:p>
            <a:fld id="{C85962CB-0BFC-4228-A686-086C2B12860B}" type="slidenum">
              <a:rPr lang="en-US"/>
              <a:pPr/>
              <a:t>34</a:t>
            </a:fld>
            <a:endParaRPr lang="en-US"/>
          </a:p>
        </p:txBody>
      </p:sp>
      <p:sp>
        <p:nvSpPr>
          <p:cNvPr id="5" name="Rectangle 4"/>
          <p:cNvSpPr/>
          <p:nvPr/>
        </p:nvSpPr>
        <p:spPr>
          <a:xfrm>
            <a:off x="431540" y="2528900"/>
            <a:ext cx="7884876" cy="1477328"/>
          </a:xfrm>
          <a:prstGeom prst="rect">
            <a:avLst/>
          </a:prstGeom>
        </p:spPr>
        <p:txBody>
          <a:bodyPr wrap="square">
            <a:spAutoFit/>
          </a:bodyPr>
          <a:lstStyle/>
          <a:p>
            <a:pPr algn="ctr">
              <a:defRPr/>
            </a:pPr>
            <a:r>
              <a:rPr lang="en-US" b="1" dirty="0" smtClean="0">
                <a:solidFill>
                  <a:schemeClr val="bg2"/>
                </a:solidFill>
                <a:latin typeface="+mj-lt"/>
                <a:cs typeface="Arial" pitchFamily="34" charset="0"/>
              </a:rPr>
              <a:t>Use the resources on the following pages to help support your coaches, and provide them with all of the tools necessary to develop their players</a:t>
            </a:r>
            <a:endParaRPr lang="en-US" sz="1800" dirty="0" smtClean="0">
              <a:solidFill>
                <a:schemeClr val="bg2"/>
              </a:solidFill>
              <a:latin typeface="+mj-lt"/>
              <a:cs typeface="Arial" pitchFamily="34" charset="0"/>
            </a:endParaRPr>
          </a:p>
          <a:p>
            <a:pPr>
              <a:defRPr/>
            </a:pPr>
            <a:endParaRPr lang="en-US" sz="1800" dirty="0" smtClean="0">
              <a:solidFill>
                <a:schemeClr val="bg2"/>
              </a:solidFill>
              <a:latin typeface="+mj-lt"/>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73075" y="228600"/>
            <a:ext cx="7640686" cy="1220788"/>
          </a:xfrm>
        </p:spPr>
        <p:txBody>
          <a:bodyPr/>
          <a:lstStyle/>
          <a:p>
            <a:r>
              <a:rPr lang="en-US" sz="3200" b="1" i="1" dirty="0" smtClean="0"/>
              <a:t>Resources / Programs</a:t>
            </a:r>
            <a:endParaRPr lang="en-US" sz="3200" b="1" i="1" dirty="0">
              <a:solidFill>
                <a:srgbClr val="C00000"/>
              </a:solidFill>
            </a:endParaRPr>
          </a:p>
        </p:txBody>
      </p:sp>
      <p:sp>
        <p:nvSpPr>
          <p:cNvPr id="23555" name="Rectangle 3"/>
          <p:cNvSpPr>
            <a:spLocks noGrp="1" noChangeArrowheads="1"/>
          </p:cNvSpPr>
          <p:nvPr>
            <p:ph idx="1"/>
          </p:nvPr>
        </p:nvSpPr>
        <p:spPr>
          <a:xfrm>
            <a:off x="811160" y="1449388"/>
            <a:ext cx="6929489" cy="4243418"/>
          </a:xfrm>
        </p:spPr>
        <p:txBody>
          <a:bodyPr/>
          <a:lstStyle/>
          <a:p>
            <a:pPr marL="609600" indent="-609600">
              <a:lnSpc>
                <a:spcPts val="2800"/>
              </a:lnSpc>
              <a:buClr>
                <a:schemeClr val="hlink"/>
              </a:buClr>
              <a:buFont typeface="Wingdings" pitchFamily="2" charset="2"/>
              <a:buAutoNum type="arabicPeriod"/>
            </a:pPr>
            <a:r>
              <a:rPr lang="en-US" sz="2200" dirty="0" smtClean="0"/>
              <a:t>Skills Manuals</a:t>
            </a:r>
          </a:p>
          <a:p>
            <a:pPr marL="609600" indent="-609600">
              <a:lnSpc>
                <a:spcPts val="2800"/>
              </a:lnSpc>
              <a:buClr>
                <a:schemeClr val="hlink"/>
              </a:buClr>
              <a:buFont typeface="Wingdings" pitchFamily="2" charset="2"/>
              <a:buAutoNum type="arabicPeriod"/>
            </a:pPr>
            <a:r>
              <a:rPr lang="en-US" sz="2200" dirty="0" smtClean="0"/>
              <a:t>Skills of Gold DVD’s</a:t>
            </a:r>
          </a:p>
          <a:p>
            <a:pPr marL="609600" indent="-609600">
              <a:lnSpc>
                <a:spcPts val="2800"/>
              </a:lnSpc>
              <a:buClr>
                <a:schemeClr val="hlink"/>
              </a:buClr>
              <a:buFont typeface="Wingdings" pitchFamily="2" charset="2"/>
              <a:buAutoNum type="arabicPeriod"/>
            </a:pPr>
            <a:r>
              <a:rPr lang="en-US" sz="2200" dirty="0" smtClean="0"/>
              <a:t>Coach Mentorship</a:t>
            </a:r>
          </a:p>
          <a:p>
            <a:pPr marL="609600" indent="-609600">
              <a:lnSpc>
                <a:spcPts val="2800"/>
              </a:lnSpc>
              <a:buClr>
                <a:schemeClr val="hlink"/>
              </a:buClr>
              <a:buFont typeface="Wingdings" pitchFamily="2" charset="2"/>
              <a:buAutoNum type="arabicPeriod"/>
            </a:pPr>
            <a:r>
              <a:rPr lang="en-US" sz="2200" dirty="0" smtClean="0"/>
              <a:t>Specialty Clinics</a:t>
            </a:r>
          </a:p>
          <a:p>
            <a:pPr marL="609600" indent="-609600">
              <a:lnSpc>
                <a:spcPts val="2800"/>
              </a:lnSpc>
              <a:buClr>
                <a:schemeClr val="hlink"/>
              </a:buClr>
              <a:buFont typeface="Wingdings" pitchFamily="2" charset="2"/>
              <a:buAutoNum type="arabicPeriod"/>
            </a:pPr>
            <a:r>
              <a:rPr lang="en-US" sz="2200" dirty="0" smtClean="0"/>
              <a:t>Drill Packs</a:t>
            </a:r>
          </a:p>
          <a:p>
            <a:pPr marL="609600" indent="-609600">
              <a:lnSpc>
                <a:spcPts val="2800"/>
              </a:lnSpc>
              <a:buClr>
                <a:schemeClr val="hlink"/>
              </a:buClr>
              <a:buFont typeface="Wingdings" pitchFamily="2" charset="2"/>
              <a:buAutoNum type="arabicPeriod"/>
            </a:pPr>
            <a:r>
              <a:rPr lang="en-US" sz="2200" dirty="0" smtClean="0"/>
              <a:t>Program of Excellence </a:t>
            </a:r>
          </a:p>
          <a:p>
            <a:pPr marL="609600" indent="-609600">
              <a:lnSpc>
                <a:spcPts val="2800"/>
              </a:lnSpc>
              <a:buClr>
                <a:schemeClr val="hlink"/>
              </a:buClr>
              <a:buFont typeface="Wingdings" pitchFamily="2" charset="2"/>
              <a:buAutoNum type="arabicPeriod"/>
            </a:pPr>
            <a:r>
              <a:rPr lang="en-US" sz="2200" dirty="0" smtClean="0"/>
              <a:t>Skills Development Camps</a:t>
            </a:r>
          </a:p>
          <a:p>
            <a:pPr marL="609600" indent="-609600">
              <a:lnSpc>
                <a:spcPts val="2800"/>
              </a:lnSpc>
              <a:buClr>
                <a:schemeClr val="hlink"/>
              </a:buClr>
              <a:buNone/>
            </a:pPr>
            <a:endParaRPr lang="en-US" sz="2200" dirty="0" smtClean="0"/>
          </a:p>
          <a:p>
            <a:pPr marL="609600" indent="-609600">
              <a:lnSpc>
                <a:spcPts val="3000"/>
              </a:lnSpc>
              <a:buClr>
                <a:schemeClr val="hlink"/>
              </a:buClr>
              <a:buFont typeface="Wingdings" pitchFamily="2" charset="2"/>
              <a:buAutoNum type="arabicPeriod"/>
            </a:pPr>
            <a:endParaRPr lang="en-US" sz="2200" dirty="0" smtClean="0"/>
          </a:p>
          <a:p>
            <a:pPr marL="609600" indent="-609600">
              <a:lnSpc>
                <a:spcPts val="3000"/>
              </a:lnSpc>
              <a:buClr>
                <a:schemeClr val="hlink"/>
              </a:buClr>
              <a:buFont typeface="Wingdings" pitchFamily="2" charset="2"/>
              <a:buAutoNum type="arabicPeriod"/>
            </a:pPr>
            <a:endParaRPr lang="en-US" sz="2200" dirty="0" smtClean="0"/>
          </a:p>
          <a:p>
            <a:pPr marL="609600" indent="-609600">
              <a:lnSpc>
                <a:spcPct val="80000"/>
              </a:lnSpc>
              <a:buClr>
                <a:schemeClr val="hlink"/>
              </a:buClr>
              <a:buFont typeface="Wingdings" pitchFamily="2" charset="2"/>
              <a:buAutoNum type="arabicPeriod"/>
            </a:pPr>
            <a:endParaRPr lang="en-US" sz="2200" dirty="0" smtClean="0"/>
          </a:p>
          <a:p>
            <a:pPr marL="609600" indent="-609600">
              <a:lnSpc>
                <a:spcPct val="80000"/>
              </a:lnSpc>
              <a:buClr>
                <a:schemeClr val="hlink"/>
              </a:buClr>
              <a:buFont typeface="Wingdings" pitchFamily="2" charset="2"/>
              <a:buAutoNum type="arabicPeriod"/>
            </a:pPr>
            <a:endParaRPr lang="en-US" sz="2200" dirty="0" smtClean="0"/>
          </a:p>
          <a:p>
            <a:pPr marL="609600" indent="-609600">
              <a:lnSpc>
                <a:spcPct val="80000"/>
              </a:lnSpc>
              <a:buClr>
                <a:schemeClr val="hlink"/>
              </a:buClr>
              <a:buFont typeface="Wingdings" pitchFamily="2" charset="2"/>
              <a:buAutoNum type="arabicPeriod"/>
            </a:pPr>
            <a:endParaRPr lang="en-US" sz="2200" dirty="0"/>
          </a:p>
        </p:txBody>
      </p:sp>
      <p:sp>
        <p:nvSpPr>
          <p:cNvPr id="5" name="Slide Number Placeholder 3"/>
          <p:cNvSpPr>
            <a:spLocks noGrp="1"/>
          </p:cNvSpPr>
          <p:nvPr>
            <p:ph type="sldNum" sz="quarter" idx="10"/>
          </p:nvPr>
        </p:nvSpPr>
        <p:spPr/>
        <p:txBody>
          <a:bodyPr/>
          <a:lstStyle/>
          <a:p>
            <a:fld id="{4BF07F54-CCA7-4912-AC8D-75373A8456EC}" type="slidenum">
              <a:rPr lang="en-US"/>
              <a:pPr/>
              <a:t>35</a:t>
            </a:fld>
            <a:endParaRPr lang="en-US"/>
          </a:p>
        </p:txBody>
      </p:sp>
      <p:pic>
        <p:nvPicPr>
          <p:cNvPr id="7" name="Picture 8" descr="image_7623726708d7d8e7a14fbe8196e36dbe"/>
          <p:cNvPicPr>
            <a:picLocks noChangeAspect="1" noChangeArrowheads="1"/>
          </p:cNvPicPr>
          <p:nvPr/>
        </p:nvPicPr>
        <p:blipFill>
          <a:blip r:embed="rId2" cstate="print"/>
          <a:srcRect/>
          <a:stretch>
            <a:fillRect/>
          </a:stretch>
        </p:blipFill>
        <p:spPr bwMode="auto">
          <a:xfrm>
            <a:off x="5112060" y="1520788"/>
            <a:ext cx="2748669" cy="388478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73075" y="228600"/>
            <a:ext cx="7640686" cy="1220788"/>
          </a:xfrm>
        </p:spPr>
        <p:txBody>
          <a:bodyPr/>
          <a:lstStyle/>
          <a:p>
            <a:r>
              <a:rPr lang="en-US" sz="3200" b="1" i="1" dirty="0" smtClean="0">
                <a:solidFill>
                  <a:srgbClr val="C00000"/>
                </a:solidFill>
              </a:rPr>
              <a:t>Long Term Player Development</a:t>
            </a:r>
            <a:endParaRPr lang="en-US" sz="3200" b="1" i="1" dirty="0">
              <a:solidFill>
                <a:srgbClr val="C00000"/>
              </a:solidFill>
            </a:endParaRPr>
          </a:p>
        </p:txBody>
      </p:sp>
      <p:sp>
        <p:nvSpPr>
          <p:cNvPr id="5" name="Slide Number Placeholder 3"/>
          <p:cNvSpPr>
            <a:spLocks noGrp="1"/>
          </p:cNvSpPr>
          <p:nvPr>
            <p:ph type="sldNum" sz="quarter" idx="10"/>
          </p:nvPr>
        </p:nvSpPr>
        <p:spPr/>
        <p:txBody>
          <a:bodyPr/>
          <a:lstStyle/>
          <a:p>
            <a:fld id="{4BF07F54-CCA7-4912-AC8D-75373A8456EC}" type="slidenum">
              <a:rPr lang="en-US"/>
              <a:pPr/>
              <a:t>36</a:t>
            </a:fld>
            <a:endParaRPr lang="en-US"/>
          </a:p>
        </p:txBody>
      </p:sp>
      <p:sp>
        <p:nvSpPr>
          <p:cNvPr id="7" name="Content Placeholder 7"/>
          <p:cNvSpPr>
            <a:spLocks noGrp="1"/>
          </p:cNvSpPr>
          <p:nvPr>
            <p:ph idx="1"/>
          </p:nvPr>
        </p:nvSpPr>
        <p:spPr>
          <a:xfrm>
            <a:off x="468313" y="1449388"/>
            <a:ext cx="7237412" cy="4067844"/>
          </a:xfrm>
        </p:spPr>
        <p:txBody>
          <a:bodyPr/>
          <a:lstStyle/>
          <a:p>
            <a:pPr algn="ctr">
              <a:buNone/>
            </a:pPr>
            <a:r>
              <a:rPr lang="en-US" sz="2000" dirty="0" smtClean="0"/>
              <a:t>-Integrated into Hockey Canada Skills Development Manuals starting in 1996</a:t>
            </a:r>
          </a:p>
          <a:p>
            <a:pPr algn="ctr">
              <a:buNone/>
            </a:pPr>
            <a:r>
              <a:rPr lang="en-US" sz="2000" dirty="0" smtClean="0"/>
              <a:t>-Skills Development Manuals available for all ages since 1999.</a:t>
            </a:r>
          </a:p>
          <a:p>
            <a:pPr algn="ctr">
              <a:buNone/>
            </a:pPr>
            <a:r>
              <a:rPr lang="en-US" sz="2000" dirty="0" smtClean="0"/>
              <a:t>-Each manual contains 32 Practice Plans that progress from simple to more complex</a:t>
            </a:r>
          </a:p>
          <a:p>
            <a:pPr algn="ctr">
              <a:buNone/>
            </a:pPr>
            <a:endParaRPr lang="en-US" sz="2000" dirty="0" smtClean="0"/>
          </a:p>
          <a:p>
            <a:pPr algn="ctr">
              <a:buNone/>
            </a:pPr>
            <a:r>
              <a:rPr lang="en-US" sz="2000" dirty="0" smtClean="0"/>
              <a:t>-</a:t>
            </a:r>
            <a:r>
              <a:rPr lang="en-US" sz="2000" b="1" dirty="0" smtClean="0">
                <a:solidFill>
                  <a:srgbClr val="FF0000"/>
                </a:solidFill>
              </a:rPr>
              <a:t>Initiation</a:t>
            </a:r>
            <a:r>
              <a:rPr lang="en-US" sz="2000" dirty="0" smtClean="0"/>
              <a:t> - </a:t>
            </a:r>
            <a:r>
              <a:rPr lang="en-US" sz="2000" b="1" dirty="0" smtClean="0">
                <a:solidFill>
                  <a:schemeClr val="accent6">
                    <a:lumMod val="75000"/>
                  </a:schemeClr>
                </a:solidFill>
              </a:rPr>
              <a:t>Novice </a:t>
            </a:r>
            <a:r>
              <a:rPr lang="en-US" sz="2000" dirty="0" smtClean="0"/>
              <a:t>- </a:t>
            </a:r>
            <a:r>
              <a:rPr lang="en-US" sz="2000" b="1" dirty="0" smtClean="0">
                <a:solidFill>
                  <a:schemeClr val="accent6"/>
                </a:solidFill>
              </a:rPr>
              <a:t>Atom</a:t>
            </a:r>
          </a:p>
          <a:p>
            <a:pPr algn="ctr">
              <a:buNone/>
            </a:pPr>
            <a:r>
              <a:rPr lang="en-US" sz="2000" dirty="0" smtClean="0"/>
              <a:t>-</a:t>
            </a:r>
            <a:r>
              <a:rPr lang="en-US" sz="2000" b="1" dirty="0" smtClean="0">
                <a:solidFill>
                  <a:srgbClr val="FFFF00"/>
                </a:solidFill>
              </a:rPr>
              <a:t>Peewee</a:t>
            </a:r>
            <a:r>
              <a:rPr lang="en-US" sz="2000" dirty="0" smtClean="0"/>
              <a:t> - </a:t>
            </a:r>
            <a:r>
              <a:rPr lang="en-US" sz="2000" b="1" dirty="0" smtClean="0">
                <a:solidFill>
                  <a:srgbClr val="00B0F0"/>
                </a:solidFill>
              </a:rPr>
              <a:t>Bantam</a:t>
            </a:r>
            <a:r>
              <a:rPr lang="en-US" sz="2000" dirty="0" smtClean="0"/>
              <a:t> - </a:t>
            </a:r>
            <a:r>
              <a:rPr lang="en-US" sz="2000" b="1" dirty="0" smtClean="0">
                <a:solidFill>
                  <a:srgbClr val="0070C0"/>
                </a:solidFill>
              </a:rPr>
              <a:t>Midget</a:t>
            </a:r>
          </a:p>
          <a:p>
            <a:pPr algn="ctr">
              <a:buNone/>
            </a:pPr>
            <a:r>
              <a:rPr lang="en-US" sz="2000" dirty="0" smtClean="0"/>
              <a:t>-Half Ice - Goaltending</a:t>
            </a:r>
          </a:p>
          <a:p>
            <a:pPr algn="ctr">
              <a:buNone/>
            </a:pPr>
            <a:r>
              <a:rPr lang="en-US" sz="2000" dirty="0" smtClean="0"/>
              <a:t>  </a:t>
            </a:r>
            <a:endParaRPr lang="en-CA" sz="2000" dirty="0" smtClean="0"/>
          </a:p>
          <a:p>
            <a:pPr>
              <a:buNone/>
            </a:pPr>
            <a:endParaRPr lang="en-US" sz="2000" dirty="0" smtClean="0"/>
          </a:p>
          <a:p>
            <a:r>
              <a:rPr lang="en-US" sz="2000" dirty="0" smtClean="0"/>
              <a:t> </a:t>
            </a:r>
            <a:endParaRPr lang="en-CA" sz="2000"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Grp="1" noChangeArrowheads="1"/>
          </p:cNvSpPr>
          <p:nvPr>
            <p:ph type="title"/>
          </p:nvPr>
        </p:nvSpPr>
        <p:spPr>
          <a:xfrm>
            <a:off x="473075" y="228600"/>
            <a:ext cx="7932790" cy="1220788"/>
          </a:xfrm>
        </p:spPr>
        <p:txBody>
          <a:bodyPr/>
          <a:lstStyle/>
          <a:p>
            <a:r>
              <a:rPr lang="en-US" sz="2800" b="1" i="1" dirty="0" smtClean="0"/>
              <a:t>Resources / Programs</a:t>
            </a:r>
            <a:endParaRPr lang="en-US" sz="2800" b="1" i="1" dirty="0"/>
          </a:p>
        </p:txBody>
      </p:sp>
      <p:sp>
        <p:nvSpPr>
          <p:cNvPr id="4" name="Slide Number Placeholder 3"/>
          <p:cNvSpPr>
            <a:spLocks noGrp="1"/>
          </p:cNvSpPr>
          <p:nvPr>
            <p:ph type="sldNum" sz="quarter" idx="10"/>
          </p:nvPr>
        </p:nvSpPr>
        <p:spPr/>
        <p:txBody>
          <a:bodyPr/>
          <a:lstStyle/>
          <a:p>
            <a:fld id="{C85962CB-0BFC-4228-A686-086C2B12860B}" type="slidenum">
              <a:rPr lang="en-US"/>
              <a:pPr/>
              <a:t>37</a:t>
            </a:fld>
            <a:endParaRPr lang="en-US"/>
          </a:p>
        </p:txBody>
      </p:sp>
      <p:sp>
        <p:nvSpPr>
          <p:cNvPr id="5" name="Rectangle 4"/>
          <p:cNvSpPr/>
          <p:nvPr/>
        </p:nvSpPr>
        <p:spPr>
          <a:xfrm>
            <a:off x="467544" y="1536174"/>
            <a:ext cx="6390456" cy="461665"/>
          </a:xfrm>
          <a:prstGeom prst="rect">
            <a:avLst/>
          </a:prstGeom>
        </p:spPr>
        <p:txBody>
          <a:bodyPr wrap="square">
            <a:spAutoFit/>
          </a:bodyPr>
          <a:lstStyle/>
          <a:p>
            <a:pPr>
              <a:buFontTx/>
              <a:buNone/>
              <a:defRPr/>
            </a:pPr>
            <a:endParaRPr lang="en-US" dirty="0" smtClean="0">
              <a:solidFill>
                <a:schemeClr val="bg2"/>
              </a:solidFill>
            </a:endParaRPr>
          </a:p>
        </p:txBody>
      </p:sp>
      <p:sp>
        <p:nvSpPr>
          <p:cNvPr id="8" name="Rectangle 5"/>
          <p:cNvSpPr>
            <a:spLocks noChangeArrowheads="1"/>
          </p:cNvSpPr>
          <p:nvPr/>
        </p:nvSpPr>
        <p:spPr bwMode="auto">
          <a:xfrm>
            <a:off x="0" y="1520788"/>
            <a:ext cx="9144000" cy="4402138"/>
          </a:xfrm>
          <a:prstGeom prst="rect">
            <a:avLst/>
          </a:prstGeom>
          <a:noFill/>
          <a:ln w="9525">
            <a:noFill/>
            <a:miter lim="800000"/>
            <a:headEnd/>
            <a:tailEnd/>
          </a:ln>
          <a:effectLst/>
        </p:spPr>
        <p:txBody>
          <a:bodyPr/>
          <a:lstStyle/>
          <a:p>
            <a:pPr marL="463550" marR="0" lvl="0" indent="-463550" algn="l" defTabSz="914400" eaLnBrk="1" fontAlgn="auto" latinLnBrk="0" hangingPunct="1">
              <a:lnSpc>
                <a:spcPct val="90000"/>
              </a:lnSpc>
              <a:spcBef>
                <a:spcPct val="20000"/>
              </a:spcBef>
              <a:spcAft>
                <a:spcPts val="0"/>
              </a:spcAft>
              <a:buClrTx/>
              <a:buSzTx/>
              <a:buFontTx/>
              <a:buNone/>
              <a:tabLst/>
              <a:defRPr/>
            </a:pPr>
            <a:r>
              <a:rPr kumimoji="0" lang="en-US" sz="2100" b="0" i="0" u="none" strike="noStrike" kern="0" cap="none" spc="0" normalizeH="0" baseline="0" noProof="0" dirty="0" smtClean="0">
                <a:ln>
                  <a:noFill/>
                </a:ln>
                <a:solidFill>
                  <a:srgbClr val="000000"/>
                </a:solidFill>
                <a:effectLst/>
                <a:uLnTx/>
                <a:uFillTx/>
              </a:rPr>
              <a:t>	</a:t>
            </a:r>
            <a:r>
              <a:rPr kumimoji="0" lang="en-US" sz="2200" b="0" i="0" u="none" strike="noStrike" kern="0" cap="none" spc="0" normalizeH="0" baseline="0" noProof="0" dirty="0" smtClean="0">
                <a:ln>
                  <a:noFill/>
                </a:ln>
                <a:solidFill>
                  <a:srgbClr val="000000"/>
                </a:solidFill>
                <a:effectLst/>
                <a:uLnTx/>
                <a:uFillTx/>
                <a:latin typeface="+mj-lt"/>
                <a:cs typeface="Arial" pitchFamily="34" charset="0"/>
              </a:rPr>
              <a:t>A series of Specialty Clinics have been developed to offer coaches a practical session on teaching various skills, tactics &amp; systems. This proactive approach will also open the doors of communication for coaches to further pursue a mentor.</a:t>
            </a:r>
          </a:p>
          <a:p>
            <a:pPr marL="463550" marR="0" lvl="0" indent="-463550" algn="l" defTabSz="914400" eaLnBrk="1" fontAlgn="auto" latinLnBrk="0" hangingPunct="1">
              <a:lnSpc>
                <a:spcPct val="90000"/>
              </a:lnSpc>
              <a:spcBef>
                <a:spcPct val="20000"/>
              </a:spcBef>
              <a:spcAft>
                <a:spcPts val="0"/>
              </a:spcAft>
              <a:buClrTx/>
              <a:buSzTx/>
              <a:buFontTx/>
              <a:buNone/>
              <a:tabLst/>
              <a:defRPr/>
            </a:pPr>
            <a:r>
              <a:rPr kumimoji="0" lang="en-US" sz="2100" b="0" i="0" u="none" strike="noStrike" kern="0" cap="none" spc="0" normalizeH="0" baseline="0" noProof="0" dirty="0" smtClean="0">
                <a:ln>
                  <a:noFill/>
                </a:ln>
                <a:solidFill>
                  <a:srgbClr val="000000"/>
                </a:solidFill>
                <a:effectLst/>
                <a:uLnTx/>
                <a:uFillTx/>
                <a:latin typeface="+mj-lt"/>
                <a:cs typeface="Arial" pitchFamily="34" charset="0"/>
              </a:rPr>
              <a:t>	</a:t>
            </a:r>
            <a:r>
              <a:rPr kumimoji="0" lang="en-US" sz="1800" b="0" i="0" u="none" strike="noStrike" kern="0" cap="none" spc="0" normalizeH="0" baseline="0" noProof="0" dirty="0" smtClean="0">
                <a:ln>
                  <a:noFill/>
                </a:ln>
                <a:solidFill>
                  <a:srgbClr val="000000"/>
                </a:solidFill>
                <a:effectLst/>
                <a:uLnTx/>
                <a:uFillTx/>
                <a:latin typeface="+mj-lt"/>
                <a:cs typeface="Arial" pitchFamily="34" charset="0"/>
              </a:rPr>
              <a:t>The Specialty Clinic modules include:</a:t>
            </a:r>
            <a:r>
              <a:rPr kumimoji="0" lang="en-US" sz="1800" b="0" i="0" u="none" strike="noStrike" kern="0" cap="none" spc="0" normalizeH="0" baseline="0" noProof="0" dirty="0" smtClean="0">
                <a:ln>
                  <a:noFill/>
                </a:ln>
                <a:solidFill>
                  <a:srgbClr val="000000"/>
                </a:solidFill>
                <a:effectLst/>
                <a:uLnTx/>
                <a:uFillTx/>
                <a:latin typeface="Arial" pitchFamily="34" charset="0"/>
                <a:cs typeface="Arial" pitchFamily="34" charset="0"/>
              </a:rPr>
              <a:t/>
            </a:r>
            <a:br>
              <a:rPr kumimoji="0" lang="en-US" sz="1800" b="0" i="0" u="none" strike="noStrike" kern="0" cap="none" spc="0" normalizeH="0" baseline="0" noProof="0" dirty="0" smtClean="0">
                <a:ln>
                  <a:noFill/>
                </a:ln>
                <a:solidFill>
                  <a:srgbClr val="000000"/>
                </a:solidFill>
                <a:effectLst/>
                <a:uLnTx/>
                <a:uFillTx/>
                <a:latin typeface="Arial" pitchFamily="34" charset="0"/>
                <a:cs typeface="Arial" pitchFamily="34" charset="0"/>
              </a:rPr>
            </a:br>
            <a:endParaRPr kumimoji="0" lang="en-US" sz="1800" b="0" i="0" u="none" strike="noStrike" kern="0" cap="none" spc="0" normalizeH="0" baseline="0" noProof="0" dirty="0" smtClean="0">
              <a:ln>
                <a:noFill/>
              </a:ln>
              <a:solidFill>
                <a:srgbClr val="000000"/>
              </a:solidFill>
              <a:effectLst/>
              <a:uLnTx/>
              <a:uFillTx/>
              <a:latin typeface="Arial" pitchFamily="34" charset="0"/>
              <a:cs typeface="Arial" pitchFamily="34" charset="0"/>
            </a:endParaRPr>
          </a:p>
          <a:p>
            <a:pPr marL="1270000" marR="0" lvl="1" indent="-533400" algn="l" defTabSz="914400" eaLnBrk="1" fontAlgn="auto" latinLnBrk="0" hangingPunct="1">
              <a:lnSpc>
                <a:spcPct val="90000"/>
              </a:lnSpc>
              <a:spcBef>
                <a:spcPct val="20000"/>
              </a:spcBef>
              <a:spcAft>
                <a:spcPts val="0"/>
              </a:spcAft>
              <a:buClrTx/>
              <a:buSzTx/>
              <a:buFontTx/>
              <a:buAutoNum type="arabicPeriod"/>
              <a:tabLst/>
              <a:defRPr/>
            </a:pPr>
            <a:r>
              <a:rPr kumimoji="0" lang="en-US" sz="1800" b="0" i="0" u="none" strike="noStrike" kern="0" cap="none" spc="0" normalizeH="0" baseline="0" noProof="0" dirty="0" smtClean="0">
                <a:ln>
                  <a:noFill/>
                </a:ln>
                <a:solidFill>
                  <a:srgbClr val="000000"/>
                </a:solidFill>
                <a:effectLst/>
                <a:uLnTx/>
                <a:uFillTx/>
                <a:latin typeface="+mj-lt"/>
                <a:cs typeface="Arial" pitchFamily="34" charset="0"/>
              </a:rPr>
              <a:t>Skating</a:t>
            </a:r>
          </a:p>
          <a:p>
            <a:pPr marL="1270000" marR="0" lvl="1" indent="-533400" algn="l" defTabSz="914400" eaLnBrk="1" fontAlgn="auto" latinLnBrk="0" hangingPunct="1">
              <a:lnSpc>
                <a:spcPct val="90000"/>
              </a:lnSpc>
              <a:spcBef>
                <a:spcPct val="20000"/>
              </a:spcBef>
              <a:spcAft>
                <a:spcPts val="0"/>
              </a:spcAft>
              <a:buClrTx/>
              <a:buSzTx/>
              <a:buFontTx/>
              <a:buAutoNum type="arabicPeriod"/>
              <a:tabLst/>
              <a:defRPr/>
            </a:pPr>
            <a:r>
              <a:rPr kumimoji="0" lang="en-US" sz="1800" b="0" i="0" u="none" strike="noStrike" kern="0" cap="none" spc="0" normalizeH="0" baseline="0" noProof="0" dirty="0" smtClean="0">
                <a:ln>
                  <a:noFill/>
                </a:ln>
                <a:solidFill>
                  <a:srgbClr val="000000"/>
                </a:solidFill>
                <a:effectLst/>
                <a:uLnTx/>
                <a:uFillTx/>
                <a:latin typeface="+mj-lt"/>
                <a:cs typeface="Arial" pitchFamily="34" charset="0"/>
              </a:rPr>
              <a:t>Puck Control</a:t>
            </a:r>
          </a:p>
          <a:p>
            <a:pPr marL="1270000" marR="0" lvl="1" indent="-533400" algn="l" defTabSz="914400" eaLnBrk="1" fontAlgn="auto" latinLnBrk="0" hangingPunct="1">
              <a:lnSpc>
                <a:spcPct val="90000"/>
              </a:lnSpc>
              <a:spcBef>
                <a:spcPct val="20000"/>
              </a:spcBef>
              <a:spcAft>
                <a:spcPts val="0"/>
              </a:spcAft>
              <a:buClrTx/>
              <a:buSzTx/>
              <a:buFontTx/>
              <a:buAutoNum type="arabicPeriod"/>
              <a:tabLst/>
              <a:defRPr/>
            </a:pPr>
            <a:r>
              <a:rPr kumimoji="0" lang="en-US" sz="1800" b="0" i="0" u="none" strike="noStrike" kern="0" cap="none" spc="0" normalizeH="0" baseline="0" noProof="0" dirty="0" smtClean="0">
                <a:ln>
                  <a:noFill/>
                </a:ln>
                <a:solidFill>
                  <a:srgbClr val="000000"/>
                </a:solidFill>
                <a:effectLst/>
                <a:uLnTx/>
                <a:uFillTx/>
                <a:latin typeface="+mj-lt"/>
                <a:cs typeface="Arial" pitchFamily="34" charset="0"/>
              </a:rPr>
              <a:t>Small Area Games</a:t>
            </a:r>
          </a:p>
          <a:p>
            <a:pPr marL="1270000" marR="0" lvl="1" indent="-533400" algn="l" defTabSz="914400" eaLnBrk="1" fontAlgn="auto" latinLnBrk="0" hangingPunct="1">
              <a:lnSpc>
                <a:spcPct val="90000"/>
              </a:lnSpc>
              <a:spcBef>
                <a:spcPct val="20000"/>
              </a:spcBef>
              <a:spcAft>
                <a:spcPts val="0"/>
              </a:spcAft>
              <a:buClrTx/>
              <a:buSzTx/>
              <a:buFontTx/>
              <a:buAutoNum type="arabicPeriod"/>
              <a:tabLst/>
              <a:defRPr/>
            </a:pPr>
            <a:r>
              <a:rPr kumimoji="0" lang="en-US" sz="1800" b="0" i="0" u="none" strike="noStrike" kern="0" cap="none" spc="0" normalizeH="0" baseline="0" noProof="0" dirty="0" smtClean="0">
                <a:ln>
                  <a:noFill/>
                </a:ln>
                <a:solidFill>
                  <a:srgbClr val="000000"/>
                </a:solidFill>
                <a:effectLst/>
                <a:uLnTx/>
                <a:uFillTx/>
                <a:latin typeface="+mj-lt"/>
                <a:cs typeface="Arial" pitchFamily="34" charset="0"/>
              </a:rPr>
              <a:t>Checking</a:t>
            </a:r>
          </a:p>
          <a:p>
            <a:pPr marL="1270000" marR="0" lvl="1" indent="-533400" algn="l" defTabSz="914400" eaLnBrk="1" fontAlgn="auto" latinLnBrk="0" hangingPunct="1">
              <a:lnSpc>
                <a:spcPct val="90000"/>
              </a:lnSpc>
              <a:spcBef>
                <a:spcPct val="20000"/>
              </a:spcBef>
              <a:spcAft>
                <a:spcPts val="0"/>
              </a:spcAft>
              <a:buClrTx/>
              <a:buSzTx/>
              <a:buFontTx/>
              <a:buAutoNum type="arabicPeriod"/>
              <a:tabLst/>
              <a:defRPr/>
            </a:pPr>
            <a:r>
              <a:rPr kumimoji="0" lang="en-US" sz="1800" b="0" i="0" u="none" strike="noStrike" kern="0" cap="none" spc="0" normalizeH="0" baseline="0" noProof="0" dirty="0" smtClean="0">
                <a:ln>
                  <a:noFill/>
                </a:ln>
                <a:solidFill>
                  <a:srgbClr val="000000"/>
                </a:solidFill>
                <a:effectLst/>
                <a:uLnTx/>
                <a:uFillTx/>
                <a:latin typeface="+mj-lt"/>
                <a:cs typeface="Arial" pitchFamily="34" charset="0"/>
              </a:rPr>
              <a:t>Developing </a:t>
            </a:r>
            <a:r>
              <a:rPr kumimoji="0" lang="en-US" sz="1800" b="0" i="0" u="none" strike="noStrike" kern="0" cap="none" spc="0" normalizeH="0" baseline="0" noProof="0" dirty="0" err="1" smtClean="0">
                <a:ln>
                  <a:noFill/>
                </a:ln>
                <a:solidFill>
                  <a:srgbClr val="000000"/>
                </a:solidFill>
                <a:effectLst/>
                <a:uLnTx/>
                <a:uFillTx/>
                <a:latin typeface="+mj-lt"/>
                <a:cs typeface="Arial" pitchFamily="34" charset="0"/>
              </a:rPr>
              <a:t>Defencemen</a:t>
            </a:r>
            <a:endParaRPr kumimoji="0" lang="en-US" sz="1800" b="0" i="0" u="none" strike="noStrike" kern="0" cap="none" spc="0" normalizeH="0" baseline="0" noProof="0" dirty="0" smtClean="0">
              <a:ln>
                <a:noFill/>
              </a:ln>
              <a:solidFill>
                <a:srgbClr val="000000"/>
              </a:solidFill>
              <a:effectLst/>
              <a:uLnTx/>
              <a:uFillTx/>
              <a:latin typeface="+mj-lt"/>
              <a:cs typeface="Arial" pitchFamily="34" charset="0"/>
            </a:endParaRPr>
          </a:p>
          <a:p>
            <a:pPr marL="1270000" marR="0" lvl="1" indent="-533400" algn="l" defTabSz="914400" eaLnBrk="1" fontAlgn="auto" latinLnBrk="0" hangingPunct="1">
              <a:lnSpc>
                <a:spcPct val="90000"/>
              </a:lnSpc>
              <a:spcBef>
                <a:spcPct val="20000"/>
              </a:spcBef>
              <a:spcAft>
                <a:spcPts val="0"/>
              </a:spcAft>
              <a:buClrTx/>
              <a:buSzTx/>
              <a:buFontTx/>
              <a:buAutoNum type="arabicPeriod"/>
              <a:tabLst/>
              <a:defRPr/>
            </a:pPr>
            <a:r>
              <a:rPr kumimoji="0" lang="en-US" sz="1800" b="0" i="0" u="none" strike="noStrike" kern="0" cap="none" spc="0" normalizeH="0" baseline="0" noProof="0" dirty="0" smtClean="0">
                <a:ln>
                  <a:noFill/>
                </a:ln>
                <a:solidFill>
                  <a:srgbClr val="000000"/>
                </a:solidFill>
                <a:effectLst/>
                <a:uLnTx/>
                <a:uFillTx/>
                <a:latin typeface="+mj-lt"/>
                <a:cs typeface="Arial" pitchFamily="34" charset="0"/>
              </a:rPr>
              <a:t>Shooting &amp; Scoring</a:t>
            </a:r>
          </a:p>
        </p:txBody>
      </p:sp>
      <p:pic>
        <p:nvPicPr>
          <p:cNvPr id="9" name="Picture 9" descr="small_area_472"/>
          <p:cNvPicPr>
            <a:picLocks noChangeAspect="1" noChangeArrowheads="1"/>
          </p:cNvPicPr>
          <p:nvPr/>
        </p:nvPicPr>
        <p:blipFill>
          <a:blip r:embed="rId2" cstate="print"/>
          <a:srcRect/>
          <a:stretch>
            <a:fillRect/>
          </a:stretch>
        </p:blipFill>
        <p:spPr bwMode="auto">
          <a:xfrm>
            <a:off x="4175956" y="3248980"/>
            <a:ext cx="3375484" cy="1430290"/>
          </a:xfrm>
          <a:prstGeom prst="rect">
            <a:avLst/>
          </a:prstGeom>
          <a:noFill/>
          <a:ln w="9525">
            <a:solidFill>
              <a:srgbClr val="C0C0C0"/>
            </a:solid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Grp="1" noChangeArrowheads="1"/>
          </p:cNvSpPr>
          <p:nvPr>
            <p:ph type="title"/>
          </p:nvPr>
        </p:nvSpPr>
        <p:spPr>
          <a:xfrm>
            <a:off x="473075" y="228600"/>
            <a:ext cx="7932790" cy="1220788"/>
          </a:xfrm>
        </p:spPr>
        <p:txBody>
          <a:bodyPr/>
          <a:lstStyle/>
          <a:p>
            <a:r>
              <a:rPr lang="en-US" sz="2800" b="1" i="1" dirty="0" smtClean="0"/>
              <a:t>Resources / Programs</a:t>
            </a:r>
            <a:endParaRPr lang="en-US" sz="2800" b="1" i="1" dirty="0"/>
          </a:p>
        </p:txBody>
      </p:sp>
      <p:sp>
        <p:nvSpPr>
          <p:cNvPr id="4" name="Slide Number Placeholder 3"/>
          <p:cNvSpPr>
            <a:spLocks noGrp="1"/>
          </p:cNvSpPr>
          <p:nvPr>
            <p:ph type="sldNum" sz="quarter" idx="10"/>
          </p:nvPr>
        </p:nvSpPr>
        <p:spPr/>
        <p:txBody>
          <a:bodyPr/>
          <a:lstStyle/>
          <a:p>
            <a:fld id="{C85962CB-0BFC-4228-A686-086C2B12860B}" type="slidenum">
              <a:rPr lang="en-US"/>
              <a:pPr/>
              <a:t>38</a:t>
            </a:fld>
            <a:endParaRPr lang="en-US"/>
          </a:p>
        </p:txBody>
      </p:sp>
      <p:sp>
        <p:nvSpPr>
          <p:cNvPr id="5" name="Rectangle 4"/>
          <p:cNvSpPr/>
          <p:nvPr/>
        </p:nvSpPr>
        <p:spPr>
          <a:xfrm>
            <a:off x="467544" y="1536174"/>
            <a:ext cx="6390456" cy="461665"/>
          </a:xfrm>
          <a:prstGeom prst="rect">
            <a:avLst/>
          </a:prstGeom>
        </p:spPr>
        <p:txBody>
          <a:bodyPr wrap="square">
            <a:spAutoFit/>
          </a:bodyPr>
          <a:lstStyle/>
          <a:p>
            <a:pPr>
              <a:buFontTx/>
              <a:buNone/>
              <a:defRPr/>
            </a:pPr>
            <a:endParaRPr lang="en-US" dirty="0" smtClean="0">
              <a:solidFill>
                <a:schemeClr val="bg2"/>
              </a:solidFill>
            </a:endParaRPr>
          </a:p>
        </p:txBody>
      </p:sp>
      <p:sp>
        <p:nvSpPr>
          <p:cNvPr id="6" name="Rectangle 5"/>
          <p:cNvSpPr/>
          <p:nvPr/>
        </p:nvSpPr>
        <p:spPr>
          <a:xfrm>
            <a:off x="431540" y="1592796"/>
            <a:ext cx="6444716" cy="830997"/>
          </a:xfrm>
          <a:prstGeom prst="rect">
            <a:avLst/>
          </a:prstGeom>
        </p:spPr>
        <p:txBody>
          <a:bodyPr wrap="square">
            <a:spAutoFit/>
          </a:bodyPr>
          <a:lstStyle/>
          <a:p>
            <a:pPr>
              <a:buFontTx/>
              <a:buNone/>
              <a:defRPr/>
            </a:pPr>
            <a:endParaRPr lang="en-US" dirty="0" smtClean="0">
              <a:solidFill>
                <a:schemeClr val="bg2"/>
              </a:solidFill>
              <a:latin typeface="Arial" pitchFamily="34" charset="0"/>
              <a:cs typeface="Arial" pitchFamily="34" charset="0"/>
            </a:endParaRPr>
          </a:p>
          <a:p>
            <a:pPr>
              <a:buFontTx/>
              <a:buNone/>
              <a:defRPr/>
            </a:pPr>
            <a:endParaRPr lang="en-US" dirty="0" smtClean="0">
              <a:solidFill>
                <a:schemeClr val="bg2"/>
              </a:solidFill>
              <a:latin typeface="Arial" pitchFamily="34" charset="0"/>
              <a:cs typeface="Arial" pitchFamily="34" charset="0"/>
            </a:endParaRPr>
          </a:p>
        </p:txBody>
      </p:sp>
      <p:pic>
        <p:nvPicPr>
          <p:cNvPr id="7" name="Picture 6" descr="CD_label_NCMP_1.jpg"/>
          <p:cNvPicPr>
            <a:picLocks noChangeAspect="1"/>
          </p:cNvPicPr>
          <p:nvPr/>
        </p:nvPicPr>
        <p:blipFill>
          <a:blip r:embed="rId2" cstate="print"/>
          <a:stretch>
            <a:fillRect/>
          </a:stretch>
        </p:blipFill>
        <p:spPr>
          <a:xfrm>
            <a:off x="1691680" y="3537012"/>
            <a:ext cx="2063688" cy="2063688"/>
          </a:xfrm>
          <a:prstGeom prst="rect">
            <a:avLst/>
          </a:prstGeom>
        </p:spPr>
      </p:pic>
      <p:pic>
        <p:nvPicPr>
          <p:cNvPr id="8" name="Picture 7" descr="CD_label_NCMP_2.jpg"/>
          <p:cNvPicPr>
            <a:picLocks noChangeAspect="1"/>
          </p:cNvPicPr>
          <p:nvPr/>
        </p:nvPicPr>
        <p:blipFill>
          <a:blip r:embed="rId3" cstate="print"/>
          <a:stretch>
            <a:fillRect/>
          </a:stretch>
        </p:blipFill>
        <p:spPr>
          <a:xfrm>
            <a:off x="4608004" y="3573016"/>
            <a:ext cx="2099692" cy="2099692"/>
          </a:xfrm>
          <a:prstGeom prst="rect">
            <a:avLst/>
          </a:prstGeom>
        </p:spPr>
      </p:pic>
      <p:pic>
        <p:nvPicPr>
          <p:cNvPr id="9" name="Picture 8" descr="SAG 08-09.jpg"/>
          <p:cNvPicPr>
            <a:picLocks noChangeAspect="1"/>
          </p:cNvPicPr>
          <p:nvPr/>
        </p:nvPicPr>
        <p:blipFill>
          <a:blip r:embed="rId4" cstate="print"/>
          <a:stretch>
            <a:fillRect/>
          </a:stretch>
        </p:blipFill>
        <p:spPr>
          <a:xfrm>
            <a:off x="6084168" y="1664804"/>
            <a:ext cx="1728192" cy="1728192"/>
          </a:xfrm>
          <a:prstGeom prst="rect">
            <a:avLst/>
          </a:prstGeom>
        </p:spPr>
      </p:pic>
      <p:pic>
        <p:nvPicPr>
          <p:cNvPr id="10" name="Picture 9" descr="Shooting 2.jpg"/>
          <p:cNvPicPr>
            <a:picLocks noChangeAspect="1"/>
          </p:cNvPicPr>
          <p:nvPr/>
        </p:nvPicPr>
        <p:blipFill>
          <a:blip r:embed="rId5" cstate="print"/>
          <a:stretch>
            <a:fillRect/>
          </a:stretch>
        </p:blipFill>
        <p:spPr>
          <a:xfrm>
            <a:off x="3203848" y="1664804"/>
            <a:ext cx="1856792" cy="1856792"/>
          </a:xfrm>
          <a:prstGeom prst="rect">
            <a:avLst/>
          </a:prstGeom>
        </p:spPr>
      </p:pic>
      <p:pic>
        <p:nvPicPr>
          <p:cNvPr id="11" name="Picture 10" descr="Skating Puck Control.jpg"/>
          <p:cNvPicPr>
            <a:picLocks noChangeAspect="1"/>
          </p:cNvPicPr>
          <p:nvPr/>
        </p:nvPicPr>
        <p:blipFill>
          <a:blip r:embed="rId6" cstate="print"/>
          <a:stretch>
            <a:fillRect/>
          </a:stretch>
        </p:blipFill>
        <p:spPr>
          <a:xfrm>
            <a:off x="503548" y="1700808"/>
            <a:ext cx="1640768" cy="1640768"/>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73075" y="228600"/>
            <a:ext cx="7640686" cy="1220788"/>
          </a:xfrm>
        </p:spPr>
        <p:txBody>
          <a:bodyPr/>
          <a:lstStyle/>
          <a:p>
            <a:r>
              <a:rPr lang="en-US" sz="3200" b="1" i="1" dirty="0" smtClean="0">
                <a:solidFill>
                  <a:srgbClr val="C00000"/>
                </a:solidFill>
              </a:rPr>
              <a:t>Long Term Player Development</a:t>
            </a:r>
            <a:endParaRPr lang="en-US" sz="3200" b="1" i="1" dirty="0">
              <a:solidFill>
                <a:srgbClr val="C00000"/>
              </a:solidFill>
            </a:endParaRPr>
          </a:p>
        </p:txBody>
      </p:sp>
      <p:sp>
        <p:nvSpPr>
          <p:cNvPr id="8" name="Content Placeholder 7"/>
          <p:cNvSpPr>
            <a:spLocks noGrp="1"/>
          </p:cNvSpPr>
          <p:nvPr>
            <p:ph idx="1"/>
          </p:nvPr>
        </p:nvSpPr>
        <p:spPr/>
        <p:txBody>
          <a:bodyPr/>
          <a:lstStyle/>
          <a:p>
            <a:pPr algn="ctr">
              <a:buNone/>
            </a:pPr>
            <a:r>
              <a:rPr lang="en-US" sz="2000" dirty="0" smtClean="0"/>
              <a:t>Simply put, a Long Term Player Development model (LTPDM) is a framework to maximize a player’s potential and long term involvement in sport over the course of their life.</a:t>
            </a:r>
          </a:p>
          <a:p>
            <a:pPr algn="ctr">
              <a:buNone/>
            </a:pPr>
            <a:r>
              <a:rPr lang="en-US" sz="2000" dirty="0" smtClean="0"/>
              <a:t> </a:t>
            </a:r>
          </a:p>
          <a:p>
            <a:pPr algn="ctr">
              <a:buNone/>
            </a:pPr>
            <a:r>
              <a:rPr lang="en-US" sz="2000" dirty="0" smtClean="0"/>
              <a:t>This philosophy sets out a vision for hockey in Canada that takes advantage of the history and culture of the game to increase participation and to lay the foundations of international success long into the future.  </a:t>
            </a:r>
            <a:endParaRPr lang="en-CA" sz="2000" dirty="0" smtClean="0"/>
          </a:p>
          <a:p>
            <a:pPr>
              <a:buNone/>
            </a:pPr>
            <a:endParaRPr lang="en-US" sz="2000" dirty="0" smtClean="0"/>
          </a:p>
          <a:p>
            <a:r>
              <a:rPr lang="en-US" sz="2000" dirty="0" smtClean="0"/>
              <a:t> </a:t>
            </a:r>
            <a:endParaRPr lang="en-CA" sz="2000" dirty="0" smtClean="0"/>
          </a:p>
        </p:txBody>
      </p:sp>
      <p:sp>
        <p:nvSpPr>
          <p:cNvPr id="5" name="Slide Number Placeholder 3"/>
          <p:cNvSpPr>
            <a:spLocks noGrp="1"/>
          </p:cNvSpPr>
          <p:nvPr>
            <p:ph type="sldNum" sz="quarter" idx="10"/>
          </p:nvPr>
        </p:nvSpPr>
        <p:spPr/>
        <p:txBody>
          <a:bodyPr/>
          <a:lstStyle/>
          <a:p>
            <a:fld id="{4BF07F54-CCA7-4912-AC8D-75373A8456EC}" type="slidenum">
              <a:rPr lang="en-US"/>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73075" y="228600"/>
            <a:ext cx="7640686" cy="1220788"/>
          </a:xfrm>
        </p:spPr>
        <p:txBody>
          <a:bodyPr/>
          <a:lstStyle/>
          <a:p>
            <a:r>
              <a:rPr lang="en-US" sz="3200" b="1" i="1" dirty="0" smtClean="0">
                <a:solidFill>
                  <a:srgbClr val="C00000"/>
                </a:solidFill>
              </a:rPr>
              <a:t>Long Term Player Development</a:t>
            </a:r>
            <a:endParaRPr lang="en-US" sz="3200" b="1" i="1" dirty="0">
              <a:solidFill>
                <a:srgbClr val="C00000"/>
              </a:solidFill>
            </a:endParaRPr>
          </a:p>
        </p:txBody>
      </p:sp>
      <p:sp>
        <p:nvSpPr>
          <p:cNvPr id="8" name="Content Placeholder 7"/>
          <p:cNvSpPr>
            <a:spLocks noGrp="1"/>
          </p:cNvSpPr>
          <p:nvPr>
            <p:ph idx="1"/>
          </p:nvPr>
        </p:nvSpPr>
        <p:spPr>
          <a:xfrm>
            <a:off x="0" y="1449388"/>
            <a:ext cx="8928484" cy="4283868"/>
          </a:xfrm>
        </p:spPr>
        <p:txBody>
          <a:bodyPr/>
          <a:lstStyle/>
          <a:p>
            <a:pPr marL="0" indent="0" algn="ctr">
              <a:buNone/>
            </a:pPr>
            <a:r>
              <a:rPr lang="en-US" sz="2000" b="1" u="sng" dirty="0" smtClean="0">
                <a:latin typeface="+mj-lt"/>
                <a:cs typeface="Arial" pitchFamily="34" charset="0"/>
              </a:rPr>
              <a:t>Mission 10/10,000</a:t>
            </a:r>
            <a:endParaRPr lang="en-CA" sz="2000" dirty="0" smtClean="0">
              <a:latin typeface="+mj-lt"/>
              <a:cs typeface="Arial" pitchFamily="34" charset="0"/>
            </a:endParaRPr>
          </a:p>
          <a:p>
            <a:pPr marL="0" indent="0" algn="ctr">
              <a:buNone/>
            </a:pPr>
            <a:r>
              <a:rPr lang="en-US" sz="2000" dirty="0" smtClean="0">
                <a:latin typeface="+mj-lt"/>
                <a:cs typeface="Arial" pitchFamily="34" charset="0"/>
              </a:rPr>
              <a:t> </a:t>
            </a:r>
            <a:endParaRPr lang="en-CA" sz="2000" dirty="0" smtClean="0">
              <a:latin typeface="+mj-lt"/>
              <a:cs typeface="Arial" pitchFamily="34" charset="0"/>
            </a:endParaRPr>
          </a:p>
          <a:p>
            <a:pPr marL="0" indent="0" algn="ctr">
              <a:buNone/>
            </a:pPr>
            <a:r>
              <a:rPr lang="en-US" sz="1800" dirty="0" smtClean="0">
                <a:latin typeface="+mj-lt"/>
                <a:cs typeface="Arial" pitchFamily="34" charset="0"/>
              </a:rPr>
              <a:t>Research has concluded that it takes a minimum of </a:t>
            </a:r>
            <a:r>
              <a:rPr lang="en-US" sz="1800" b="1" dirty="0" smtClean="0">
                <a:latin typeface="+mj-lt"/>
                <a:cs typeface="Arial" pitchFamily="34" charset="0"/>
              </a:rPr>
              <a:t>10 years</a:t>
            </a:r>
            <a:r>
              <a:rPr lang="en-US" sz="1800" dirty="0" smtClean="0">
                <a:latin typeface="+mj-lt"/>
                <a:cs typeface="Arial" pitchFamily="34" charset="0"/>
              </a:rPr>
              <a:t> and </a:t>
            </a:r>
            <a:r>
              <a:rPr lang="en-US" sz="1800" b="1" dirty="0" smtClean="0">
                <a:latin typeface="+mj-lt"/>
                <a:cs typeface="Arial" pitchFamily="34" charset="0"/>
              </a:rPr>
              <a:t>10,000 hours</a:t>
            </a:r>
            <a:r>
              <a:rPr lang="en-US" sz="1800" dirty="0" smtClean="0">
                <a:latin typeface="+mj-lt"/>
                <a:cs typeface="Arial" pitchFamily="34" charset="0"/>
              </a:rPr>
              <a:t> of deliberate training for a talented</a:t>
            </a:r>
            <a:r>
              <a:rPr lang="en-US" sz="1800" b="1" dirty="0" smtClean="0">
                <a:latin typeface="+mj-lt"/>
                <a:cs typeface="Arial" pitchFamily="34" charset="0"/>
              </a:rPr>
              <a:t> </a:t>
            </a:r>
            <a:r>
              <a:rPr lang="en-US" sz="1800" dirty="0" smtClean="0">
                <a:latin typeface="+mj-lt"/>
                <a:cs typeface="Arial" pitchFamily="34" charset="0"/>
              </a:rPr>
              <a:t>player to reach elite levels (</a:t>
            </a:r>
            <a:r>
              <a:rPr lang="en-US" sz="1800" dirty="0" err="1" smtClean="0">
                <a:latin typeface="+mj-lt"/>
                <a:cs typeface="Arial" pitchFamily="34" charset="0"/>
              </a:rPr>
              <a:t>Starkes</a:t>
            </a:r>
            <a:r>
              <a:rPr lang="en-US" sz="1800" dirty="0" smtClean="0">
                <a:latin typeface="+mj-lt"/>
                <a:cs typeface="Arial" pitchFamily="34" charset="0"/>
              </a:rPr>
              <a:t> and Ericsson, 2003).  </a:t>
            </a:r>
            <a:endParaRPr lang="en-CA" sz="1800" dirty="0" smtClean="0">
              <a:latin typeface="+mj-lt"/>
              <a:cs typeface="Arial" pitchFamily="34" charset="0"/>
            </a:endParaRPr>
          </a:p>
          <a:p>
            <a:pPr marL="0" indent="0" algn="ctr">
              <a:buNone/>
            </a:pPr>
            <a:r>
              <a:rPr lang="en-US" sz="2000" dirty="0" smtClean="0">
                <a:latin typeface="+mj-lt"/>
                <a:cs typeface="Arial" pitchFamily="34" charset="0"/>
              </a:rPr>
              <a:t> </a:t>
            </a:r>
            <a:endParaRPr lang="en-CA" sz="2000" dirty="0" smtClean="0">
              <a:latin typeface="+mj-lt"/>
              <a:cs typeface="Arial" pitchFamily="34" charset="0"/>
            </a:endParaRPr>
          </a:p>
          <a:p>
            <a:pPr marL="0" indent="0" algn="ctr">
              <a:buNone/>
            </a:pPr>
            <a:r>
              <a:rPr lang="en-US" sz="2000" b="1" dirty="0" smtClean="0">
                <a:latin typeface="+mj-lt"/>
                <a:cs typeface="Arial" pitchFamily="34" charset="0"/>
              </a:rPr>
              <a:t>This means before the 10 year or 10,000 hour rule comes into play:</a:t>
            </a:r>
            <a:endParaRPr lang="en-CA" sz="2000" dirty="0" smtClean="0">
              <a:latin typeface="+mj-lt"/>
              <a:cs typeface="Arial" pitchFamily="34" charset="0"/>
            </a:endParaRPr>
          </a:p>
          <a:p>
            <a:pPr marL="0" lvl="0" indent="0" algn="ctr">
              <a:buNone/>
            </a:pPr>
            <a:r>
              <a:rPr lang="en-US" sz="1800" dirty="0" smtClean="0">
                <a:latin typeface="+mj-lt"/>
                <a:cs typeface="Arial" pitchFamily="34" charset="0"/>
              </a:rPr>
              <a:t>1) A player must have developed the fundamental skills</a:t>
            </a:r>
            <a:endParaRPr lang="en-CA" sz="1800" dirty="0" smtClean="0">
              <a:latin typeface="+mj-lt"/>
              <a:cs typeface="Arial" pitchFamily="34" charset="0"/>
            </a:endParaRPr>
          </a:p>
          <a:p>
            <a:pPr marL="0" lvl="0" indent="0" algn="ctr">
              <a:buNone/>
            </a:pPr>
            <a:r>
              <a:rPr lang="en-US" sz="1800" dirty="0" smtClean="0">
                <a:latin typeface="+mj-lt"/>
                <a:cs typeface="Arial" pitchFamily="34" charset="0"/>
              </a:rPr>
              <a:t>2) Be physically literate</a:t>
            </a:r>
            <a:endParaRPr lang="en-CA" sz="1800" dirty="0" smtClean="0">
              <a:latin typeface="+mj-lt"/>
              <a:cs typeface="Arial" pitchFamily="34" charset="0"/>
            </a:endParaRPr>
          </a:p>
          <a:p>
            <a:pPr marL="0" lvl="0" indent="0" algn="ctr">
              <a:buNone/>
            </a:pPr>
            <a:r>
              <a:rPr lang="en-CA" sz="1800" b="1" dirty="0" smtClean="0">
                <a:solidFill>
                  <a:srgbClr val="FF0000"/>
                </a:solidFill>
                <a:latin typeface="+mj-lt"/>
                <a:cs typeface="Arial" pitchFamily="34" charset="0"/>
              </a:rPr>
              <a:t>       </a:t>
            </a:r>
            <a:r>
              <a:rPr lang="en-US" sz="1800" b="1" dirty="0" smtClean="0">
                <a:solidFill>
                  <a:srgbClr val="FF0000"/>
                </a:solidFill>
                <a:latin typeface="+mj-lt"/>
                <a:cs typeface="Arial" pitchFamily="34" charset="0"/>
              </a:rPr>
              <a:t>For a player and coach this translates into slightly more than </a:t>
            </a:r>
          </a:p>
          <a:p>
            <a:pPr algn="ctr">
              <a:buNone/>
            </a:pPr>
            <a:r>
              <a:rPr lang="en-US" sz="1800" b="1" dirty="0" smtClean="0">
                <a:solidFill>
                  <a:srgbClr val="FF0000"/>
                </a:solidFill>
                <a:latin typeface="+mj-lt"/>
                <a:cs typeface="Arial" pitchFamily="34" charset="0"/>
              </a:rPr>
              <a:t>3 hours of training or competition daily for </a:t>
            </a:r>
          </a:p>
          <a:p>
            <a:pPr algn="ctr">
              <a:buNone/>
            </a:pPr>
            <a:r>
              <a:rPr lang="en-US" sz="2400" b="1" dirty="0" smtClean="0">
                <a:solidFill>
                  <a:srgbClr val="FF0000"/>
                </a:solidFill>
                <a:latin typeface="+mj-lt"/>
                <a:cs typeface="Arial" pitchFamily="34" charset="0"/>
              </a:rPr>
              <a:t>10 years. </a:t>
            </a:r>
            <a:endParaRPr lang="en-CA" sz="2400" b="1" dirty="0" smtClean="0">
              <a:solidFill>
                <a:srgbClr val="FF0000"/>
              </a:solidFill>
              <a:latin typeface="+mj-lt"/>
              <a:cs typeface="Arial" pitchFamily="34" charset="0"/>
            </a:endParaRPr>
          </a:p>
          <a:p>
            <a:pPr algn="ctr">
              <a:buNone/>
            </a:pPr>
            <a:endParaRPr lang="en-US" sz="2000" dirty="0" smtClean="0"/>
          </a:p>
          <a:p>
            <a:r>
              <a:rPr lang="en-US" sz="2000" dirty="0" smtClean="0"/>
              <a:t> </a:t>
            </a:r>
            <a:endParaRPr lang="en-CA" sz="2000" dirty="0" smtClean="0"/>
          </a:p>
        </p:txBody>
      </p:sp>
      <p:sp>
        <p:nvSpPr>
          <p:cNvPr id="5" name="Slide Number Placeholder 3"/>
          <p:cNvSpPr>
            <a:spLocks noGrp="1"/>
          </p:cNvSpPr>
          <p:nvPr>
            <p:ph type="sldNum" sz="quarter" idx="10"/>
          </p:nvPr>
        </p:nvSpPr>
        <p:spPr/>
        <p:txBody>
          <a:bodyPr/>
          <a:lstStyle/>
          <a:p>
            <a:fld id="{4BF07F54-CCA7-4912-AC8D-75373A8456EC}" type="slidenum">
              <a:rPr lang="en-US"/>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73075" y="228600"/>
            <a:ext cx="7640686" cy="1220788"/>
          </a:xfrm>
        </p:spPr>
        <p:txBody>
          <a:bodyPr/>
          <a:lstStyle/>
          <a:p>
            <a:r>
              <a:rPr lang="en-US" sz="3200" b="1" i="1" dirty="0" smtClean="0">
                <a:solidFill>
                  <a:srgbClr val="C00000"/>
                </a:solidFill>
              </a:rPr>
              <a:t>Long Term Player Development</a:t>
            </a:r>
            <a:endParaRPr lang="en-US" sz="3200" b="1" i="1" dirty="0">
              <a:solidFill>
                <a:srgbClr val="C00000"/>
              </a:solidFill>
            </a:endParaRPr>
          </a:p>
        </p:txBody>
      </p:sp>
      <p:sp>
        <p:nvSpPr>
          <p:cNvPr id="8" name="Content Placeholder 7"/>
          <p:cNvSpPr>
            <a:spLocks noGrp="1"/>
          </p:cNvSpPr>
          <p:nvPr>
            <p:ph idx="1"/>
          </p:nvPr>
        </p:nvSpPr>
        <p:spPr>
          <a:xfrm>
            <a:off x="431540" y="1448780"/>
            <a:ext cx="8172908" cy="3959832"/>
          </a:xfrm>
        </p:spPr>
        <p:txBody>
          <a:bodyPr/>
          <a:lstStyle/>
          <a:p>
            <a:pPr marL="360363" indent="-360363">
              <a:buClr>
                <a:srgbClr val="FF0000"/>
              </a:buClr>
              <a:buFont typeface="Wingdings" pitchFamily="2" charset="2"/>
              <a:buChar char="v"/>
            </a:pPr>
            <a:r>
              <a:rPr lang="en-CA" sz="2000" dirty="0" smtClean="0">
                <a:latin typeface="+mj-lt"/>
                <a:cs typeface="Arial" pitchFamily="34" charset="0"/>
              </a:rPr>
              <a:t>Is based on the physical, mental, emotional, and cognitive development of children and adolescents. Each stage reflects a different point in athlete development.</a:t>
            </a:r>
          </a:p>
          <a:p>
            <a:pPr marL="90488" indent="-90488">
              <a:buClr>
                <a:srgbClr val="FF0000"/>
              </a:buClr>
              <a:buFont typeface="Wingdings" pitchFamily="2" charset="2"/>
              <a:buChar char="v"/>
            </a:pPr>
            <a:endParaRPr lang="en-CA" sz="2000" dirty="0" smtClean="0">
              <a:latin typeface="+mj-lt"/>
              <a:cs typeface="Arial" pitchFamily="34" charset="0"/>
            </a:endParaRPr>
          </a:p>
          <a:p>
            <a:pPr>
              <a:buClr>
                <a:srgbClr val="FF0000"/>
              </a:buClr>
              <a:buFont typeface="Wingdings" pitchFamily="2" charset="2"/>
              <a:buChar char="v"/>
            </a:pPr>
            <a:r>
              <a:rPr lang="en-CA" sz="2000" dirty="0" smtClean="0">
                <a:latin typeface="+mj-lt"/>
                <a:cs typeface="Arial" pitchFamily="34" charset="0"/>
              </a:rPr>
              <a:t>Ensures physical literacy - upon which excellence can be built</a:t>
            </a:r>
          </a:p>
          <a:p>
            <a:pPr>
              <a:buClr>
                <a:srgbClr val="FF0000"/>
              </a:buClr>
              <a:buFont typeface="Wingdings" pitchFamily="2" charset="2"/>
              <a:buChar char="v"/>
            </a:pPr>
            <a:endParaRPr lang="en-CA" sz="2000" dirty="0" smtClean="0">
              <a:latin typeface="+mj-lt"/>
              <a:cs typeface="Arial" pitchFamily="34" charset="0"/>
            </a:endParaRPr>
          </a:p>
          <a:p>
            <a:pPr marL="360363" indent="-360363">
              <a:buClr>
                <a:srgbClr val="FF0000"/>
              </a:buClr>
              <a:buFont typeface="Wingdings" pitchFamily="2" charset="2"/>
              <a:buChar char="v"/>
            </a:pPr>
            <a:r>
              <a:rPr lang="en-CA" sz="2000" dirty="0" smtClean="0">
                <a:latin typeface="+mj-lt"/>
                <a:cs typeface="Arial" pitchFamily="34" charset="0"/>
              </a:rPr>
              <a:t>Ensures that optimal training, competition, and recovery programs are provided throughout an athlete’s career.</a:t>
            </a:r>
          </a:p>
          <a:p>
            <a:pPr marL="0" indent="0">
              <a:buClr>
                <a:srgbClr val="FF0000"/>
              </a:buClr>
              <a:buFont typeface="Wingdings" pitchFamily="2" charset="2"/>
              <a:buChar char="v"/>
            </a:pPr>
            <a:endParaRPr lang="en-CA" sz="2000" dirty="0" smtClean="0">
              <a:latin typeface="+mj-lt"/>
              <a:cs typeface="Arial" pitchFamily="34" charset="0"/>
            </a:endParaRPr>
          </a:p>
          <a:p>
            <a:pPr marL="360363" indent="-360363">
              <a:buClr>
                <a:srgbClr val="FF0000"/>
              </a:buClr>
              <a:buFont typeface="Wingdings" pitchFamily="2" charset="2"/>
              <a:buChar char="v"/>
            </a:pPr>
            <a:r>
              <a:rPr lang="en-CA" sz="2000" dirty="0" smtClean="0">
                <a:latin typeface="+mj-lt"/>
                <a:cs typeface="Arial" pitchFamily="34" charset="0"/>
              </a:rPr>
              <a:t>Provides an optimal competition structure for the various </a:t>
            </a:r>
          </a:p>
          <a:p>
            <a:pPr marL="360363" indent="-360363">
              <a:buClr>
                <a:srgbClr val="FF0000"/>
              </a:buClr>
              <a:buNone/>
            </a:pPr>
            <a:r>
              <a:rPr lang="en-CA" sz="2000" dirty="0" smtClean="0">
                <a:latin typeface="+mj-lt"/>
                <a:cs typeface="Arial" pitchFamily="34" charset="0"/>
              </a:rPr>
              <a:t>             stages of an athlete’s development.</a:t>
            </a:r>
            <a:endParaRPr lang="en-US" sz="2000" dirty="0" smtClean="0">
              <a:latin typeface="+mj-lt"/>
            </a:endParaRPr>
          </a:p>
        </p:txBody>
      </p:sp>
      <p:sp>
        <p:nvSpPr>
          <p:cNvPr id="5" name="Slide Number Placeholder 3"/>
          <p:cNvSpPr>
            <a:spLocks noGrp="1"/>
          </p:cNvSpPr>
          <p:nvPr>
            <p:ph type="sldNum" sz="quarter" idx="10"/>
          </p:nvPr>
        </p:nvSpPr>
        <p:spPr/>
        <p:txBody>
          <a:bodyPr/>
          <a:lstStyle/>
          <a:p>
            <a:fld id="{4BF07F54-CCA7-4912-AC8D-75373A8456EC}" type="slidenum">
              <a:rPr lang="en-US"/>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73075" y="228600"/>
            <a:ext cx="7640686" cy="1220788"/>
          </a:xfrm>
        </p:spPr>
        <p:txBody>
          <a:bodyPr/>
          <a:lstStyle/>
          <a:p>
            <a:r>
              <a:rPr lang="en-US" sz="3200" b="1" i="1" dirty="0" smtClean="0">
                <a:solidFill>
                  <a:srgbClr val="C00000"/>
                </a:solidFill>
              </a:rPr>
              <a:t>Long Term Player Development</a:t>
            </a:r>
            <a:endParaRPr lang="en-US" sz="3200" b="1" i="1" dirty="0">
              <a:solidFill>
                <a:srgbClr val="C00000"/>
              </a:solidFill>
            </a:endParaRPr>
          </a:p>
        </p:txBody>
      </p:sp>
      <p:sp>
        <p:nvSpPr>
          <p:cNvPr id="8" name="Content Placeholder 7"/>
          <p:cNvSpPr>
            <a:spLocks noGrp="1"/>
          </p:cNvSpPr>
          <p:nvPr>
            <p:ph idx="1"/>
          </p:nvPr>
        </p:nvSpPr>
        <p:spPr>
          <a:xfrm>
            <a:off x="467544" y="1449388"/>
            <a:ext cx="8460940" cy="3959832"/>
          </a:xfrm>
        </p:spPr>
        <p:txBody>
          <a:bodyPr/>
          <a:lstStyle/>
          <a:p>
            <a:pPr>
              <a:buClr>
                <a:srgbClr val="FF0000"/>
              </a:buClr>
              <a:buFont typeface="Wingdings" pitchFamily="2" charset="2"/>
              <a:buChar char="v"/>
            </a:pPr>
            <a:r>
              <a:rPr lang="en-CA" sz="1900" dirty="0" smtClean="0">
                <a:latin typeface="+mj-lt"/>
                <a:cs typeface="Arial" pitchFamily="34" charset="0"/>
              </a:rPr>
              <a:t>Has an impact on the entire sport continuum, including participants, parents, coaches</a:t>
            </a:r>
          </a:p>
          <a:p>
            <a:pPr>
              <a:buClr>
                <a:srgbClr val="FF0000"/>
              </a:buClr>
              <a:buFont typeface="Wingdings" pitchFamily="2" charset="2"/>
              <a:buChar char="v"/>
            </a:pPr>
            <a:r>
              <a:rPr lang="en-CA" sz="1900" dirty="0" smtClean="0">
                <a:latin typeface="+mj-lt"/>
                <a:cs typeface="Arial" pitchFamily="34" charset="0"/>
              </a:rPr>
              <a:t>Integrates elite sport, community sport and recreation, scholastic sport, and physical education in schools.</a:t>
            </a:r>
          </a:p>
          <a:p>
            <a:pPr>
              <a:buClr>
                <a:srgbClr val="FF0000"/>
              </a:buClr>
              <a:buFont typeface="Wingdings" pitchFamily="2" charset="2"/>
              <a:buChar char="v"/>
            </a:pPr>
            <a:r>
              <a:rPr lang="en-CA" sz="1900" dirty="0" smtClean="0">
                <a:latin typeface="+mj-lt"/>
                <a:cs typeface="Arial" pitchFamily="34" charset="0"/>
              </a:rPr>
              <a:t>Supports the four goals of the Canadian Sport Policy — </a:t>
            </a:r>
            <a:r>
              <a:rPr lang="en-CA" sz="1900" b="1" dirty="0" smtClean="0">
                <a:solidFill>
                  <a:srgbClr val="FF0000"/>
                </a:solidFill>
                <a:latin typeface="+mj-lt"/>
                <a:cs typeface="Arial" pitchFamily="34" charset="0"/>
              </a:rPr>
              <a:t>Enhanced Participation</a:t>
            </a:r>
            <a:r>
              <a:rPr lang="en-CA" sz="1900" dirty="0" smtClean="0">
                <a:latin typeface="+mj-lt"/>
                <a:cs typeface="Arial" pitchFamily="34" charset="0"/>
              </a:rPr>
              <a:t>, </a:t>
            </a:r>
            <a:r>
              <a:rPr lang="en-CA" sz="1900" b="1" dirty="0" smtClean="0">
                <a:solidFill>
                  <a:srgbClr val="0070C0"/>
                </a:solidFill>
                <a:latin typeface="+mj-lt"/>
                <a:cs typeface="Arial" pitchFamily="34" charset="0"/>
              </a:rPr>
              <a:t>Enhanced Excellence</a:t>
            </a:r>
            <a:r>
              <a:rPr lang="en-CA" sz="1900" dirty="0" smtClean="0">
                <a:latin typeface="+mj-lt"/>
                <a:cs typeface="Arial" pitchFamily="34" charset="0"/>
              </a:rPr>
              <a:t>, </a:t>
            </a:r>
            <a:r>
              <a:rPr lang="en-CA" sz="1900" b="1" dirty="0" smtClean="0">
                <a:solidFill>
                  <a:srgbClr val="7030A0"/>
                </a:solidFill>
                <a:latin typeface="+mj-lt"/>
                <a:cs typeface="Arial" pitchFamily="34" charset="0"/>
              </a:rPr>
              <a:t>Enhanced Capacity</a:t>
            </a:r>
            <a:r>
              <a:rPr lang="en-CA" sz="1900" dirty="0" smtClean="0">
                <a:latin typeface="+mj-lt"/>
                <a:cs typeface="Arial" pitchFamily="34" charset="0"/>
              </a:rPr>
              <a:t>, and </a:t>
            </a:r>
            <a:r>
              <a:rPr lang="en-CA" sz="1900" b="1" dirty="0" smtClean="0">
                <a:solidFill>
                  <a:srgbClr val="00B050"/>
                </a:solidFill>
                <a:latin typeface="+mj-lt"/>
                <a:cs typeface="Arial" pitchFamily="34" charset="0"/>
              </a:rPr>
              <a:t>Enhanced Interaction </a:t>
            </a:r>
            <a:r>
              <a:rPr lang="en-CA" sz="1900" dirty="0" smtClean="0">
                <a:latin typeface="+mj-lt"/>
                <a:cs typeface="Arial" pitchFamily="34" charset="0"/>
              </a:rPr>
              <a:t>— and reflects a commitment to contribute to the achievement of these goals.</a:t>
            </a:r>
          </a:p>
          <a:p>
            <a:pPr>
              <a:buClr>
                <a:srgbClr val="FF0000"/>
              </a:buClr>
              <a:buFont typeface="Wingdings" pitchFamily="2" charset="2"/>
              <a:buChar char="v"/>
            </a:pPr>
            <a:r>
              <a:rPr lang="en-CA" sz="1900" dirty="0" smtClean="0">
                <a:latin typeface="+mj-lt"/>
                <a:cs typeface="Arial" pitchFamily="34" charset="0"/>
              </a:rPr>
              <a:t>Promotes a healthy, physically literate nation whose citizens participate</a:t>
            </a:r>
          </a:p>
          <a:p>
            <a:pPr>
              <a:buClr>
                <a:srgbClr val="FF0000"/>
              </a:buClr>
              <a:buNone/>
            </a:pPr>
            <a:r>
              <a:rPr lang="en-CA" sz="1900" dirty="0" smtClean="0">
                <a:latin typeface="+mj-lt"/>
                <a:cs typeface="Arial" pitchFamily="34" charset="0"/>
              </a:rPr>
              <a:t>     in lifelong physical activity</a:t>
            </a:r>
            <a:endParaRPr lang="en-US" sz="1900" dirty="0" smtClean="0">
              <a:latin typeface="+mj-lt"/>
              <a:cs typeface="Arial" pitchFamily="34" charset="0"/>
            </a:endParaRPr>
          </a:p>
          <a:p>
            <a:r>
              <a:rPr lang="en-US" sz="2000" dirty="0" smtClean="0"/>
              <a:t> </a:t>
            </a:r>
            <a:endParaRPr lang="en-CA" sz="2000" dirty="0" smtClean="0"/>
          </a:p>
        </p:txBody>
      </p:sp>
      <p:sp>
        <p:nvSpPr>
          <p:cNvPr id="5" name="Slide Number Placeholder 3"/>
          <p:cNvSpPr>
            <a:spLocks noGrp="1"/>
          </p:cNvSpPr>
          <p:nvPr>
            <p:ph type="sldNum" sz="quarter" idx="10"/>
          </p:nvPr>
        </p:nvSpPr>
        <p:spPr/>
        <p:txBody>
          <a:bodyPr/>
          <a:lstStyle/>
          <a:p>
            <a:fld id="{4BF07F54-CCA7-4912-AC8D-75373A8456EC}" type="slidenum">
              <a:rPr lang="en-US"/>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73075" y="228600"/>
            <a:ext cx="7640686" cy="1220788"/>
          </a:xfrm>
        </p:spPr>
        <p:txBody>
          <a:bodyPr/>
          <a:lstStyle/>
          <a:p>
            <a:r>
              <a:rPr lang="en-US" sz="3200" b="1" i="1" dirty="0" smtClean="0">
                <a:solidFill>
                  <a:srgbClr val="C00000"/>
                </a:solidFill>
              </a:rPr>
              <a:t>Long Term Player Development</a:t>
            </a:r>
            <a:endParaRPr lang="en-US" sz="3200" b="1" i="1" dirty="0">
              <a:solidFill>
                <a:srgbClr val="C00000"/>
              </a:solidFill>
            </a:endParaRPr>
          </a:p>
        </p:txBody>
      </p:sp>
      <p:sp>
        <p:nvSpPr>
          <p:cNvPr id="23555" name="Rectangle 3"/>
          <p:cNvSpPr>
            <a:spLocks noGrp="1" noChangeArrowheads="1"/>
          </p:cNvSpPr>
          <p:nvPr>
            <p:ph idx="1"/>
          </p:nvPr>
        </p:nvSpPr>
        <p:spPr>
          <a:xfrm>
            <a:off x="811160" y="1449388"/>
            <a:ext cx="6929489" cy="3779837"/>
          </a:xfrm>
        </p:spPr>
        <p:txBody>
          <a:bodyPr/>
          <a:lstStyle/>
          <a:p>
            <a:pPr marL="609600" indent="-609600">
              <a:lnSpc>
                <a:spcPct val="80000"/>
              </a:lnSpc>
              <a:buClr>
                <a:schemeClr val="hlink"/>
              </a:buClr>
              <a:buFont typeface="Wingdings" pitchFamily="2" charset="2"/>
              <a:buAutoNum type="arabicPeriod"/>
            </a:pPr>
            <a:endParaRPr lang="en-US" sz="2200" dirty="0" smtClean="0"/>
          </a:p>
          <a:p>
            <a:pPr marL="609600" indent="-609600">
              <a:lnSpc>
                <a:spcPct val="80000"/>
              </a:lnSpc>
              <a:buClr>
                <a:schemeClr val="hlink"/>
              </a:buClr>
              <a:buFont typeface="Wingdings" pitchFamily="2" charset="2"/>
              <a:buAutoNum type="arabicPeriod"/>
            </a:pPr>
            <a:endParaRPr lang="en-US" sz="2200" dirty="0"/>
          </a:p>
        </p:txBody>
      </p:sp>
      <p:sp>
        <p:nvSpPr>
          <p:cNvPr id="5" name="Slide Number Placeholder 3"/>
          <p:cNvSpPr>
            <a:spLocks noGrp="1"/>
          </p:cNvSpPr>
          <p:nvPr>
            <p:ph type="sldNum" sz="quarter" idx="10"/>
          </p:nvPr>
        </p:nvSpPr>
        <p:spPr/>
        <p:txBody>
          <a:bodyPr/>
          <a:lstStyle/>
          <a:p>
            <a:fld id="{4BF07F54-CCA7-4912-AC8D-75373A8456EC}" type="slidenum">
              <a:rPr lang="en-US"/>
              <a:pPr/>
              <a:t>8</a:t>
            </a:fld>
            <a:endParaRPr lang="en-US"/>
          </a:p>
        </p:txBody>
      </p:sp>
      <p:sp>
        <p:nvSpPr>
          <p:cNvPr id="6" name="Rectangle 5"/>
          <p:cNvSpPr/>
          <p:nvPr/>
        </p:nvSpPr>
        <p:spPr>
          <a:xfrm>
            <a:off x="431540" y="1484784"/>
            <a:ext cx="8352928" cy="3708708"/>
          </a:xfrm>
          <a:prstGeom prst="rect">
            <a:avLst/>
          </a:prstGeom>
        </p:spPr>
        <p:txBody>
          <a:bodyPr wrap="square">
            <a:spAutoFit/>
          </a:bodyPr>
          <a:lstStyle/>
          <a:p>
            <a:r>
              <a:rPr lang="en-US" sz="2000" b="1" dirty="0" smtClean="0">
                <a:solidFill>
                  <a:schemeClr val="bg2"/>
                </a:solidFill>
                <a:latin typeface="+mj-lt"/>
                <a:cs typeface="Arial" pitchFamily="34" charset="0"/>
              </a:rPr>
              <a:t>This model for hockey has been developed based on the following principles:</a:t>
            </a:r>
            <a:endParaRPr lang="en-CA" sz="2000" dirty="0" smtClean="0">
              <a:solidFill>
                <a:schemeClr val="bg2"/>
              </a:solidFill>
              <a:latin typeface="+mj-lt"/>
              <a:cs typeface="Arial" pitchFamily="34" charset="0"/>
            </a:endParaRPr>
          </a:p>
          <a:p>
            <a:pPr marL="360363" lvl="0" indent="-360363">
              <a:buClr>
                <a:srgbClr val="FF0000"/>
              </a:buClr>
              <a:buFont typeface="Wingdings" pitchFamily="2" charset="2"/>
              <a:buChar char="v"/>
            </a:pPr>
            <a:r>
              <a:rPr lang="en-US" sz="1900" dirty="0" smtClean="0">
                <a:solidFill>
                  <a:schemeClr val="bg2"/>
                </a:solidFill>
                <a:latin typeface="+mj-lt"/>
                <a:cs typeface="Arial" pitchFamily="34" charset="0"/>
              </a:rPr>
              <a:t>Doing the right thing for the player at the right stage in their     development</a:t>
            </a:r>
          </a:p>
          <a:p>
            <a:pPr lvl="0">
              <a:buClr>
                <a:srgbClr val="FF0000"/>
              </a:buClr>
              <a:buFont typeface="Wingdings" pitchFamily="2" charset="2"/>
              <a:buChar char="v"/>
            </a:pPr>
            <a:endParaRPr lang="en-CA" sz="1900" dirty="0" smtClean="0">
              <a:solidFill>
                <a:schemeClr val="bg2"/>
              </a:solidFill>
              <a:latin typeface="+mj-lt"/>
              <a:cs typeface="Arial" pitchFamily="34" charset="0"/>
            </a:endParaRPr>
          </a:p>
          <a:p>
            <a:pPr marL="360363" lvl="0" indent="-360363">
              <a:buClr>
                <a:srgbClr val="FF0000"/>
              </a:buClr>
              <a:buFont typeface="Wingdings" pitchFamily="2" charset="2"/>
              <a:buChar char="v"/>
            </a:pPr>
            <a:r>
              <a:rPr lang="en-US" sz="1900" dirty="0" smtClean="0">
                <a:solidFill>
                  <a:schemeClr val="bg2"/>
                </a:solidFill>
                <a:latin typeface="+mj-lt"/>
                <a:cs typeface="Arial" pitchFamily="34" charset="0"/>
              </a:rPr>
              <a:t>Adopting a player-centered approach and not treating the development    of all players the same way.  </a:t>
            </a:r>
          </a:p>
          <a:p>
            <a:pPr lvl="0">
              <a:buClr>
                <a:srgbClr val="FF0000"/>
              </a:buClr>
              <a:buFont typeface="Wingdings" pitchFamily="2" charset="2"/>
              <a:buChar char="v"/>
            </a:pPr>
            <a:endParaRPr lang="en-CA" sz="1900" dirty="0" smtClean="0">
              <a:solidFill>
                <a:schemeClr val="bg2"/>
              </a:solidFill>
              <a:latin typeface="+mj-lt"/>
              <a:cs typeface="Arial" pitchFamily="34" charset="0"/>
            </a:endParaRPr>
          </a:p>
          <a:p>
            <a:pPr marL="360363" lvl="0" indent="-360363">
              <a:buClr>
                <a:srgbClr val="FF0000"/>
              </a:buClr>
              <a:buFont typeface="Wingdings" pitchFamily="2" charset="2"/>
              <a:buChar char="v"/>
            </a:pPr>
            <a:r>
              <a:rPr lang="en-US" sz="1900" dirty="0" smtClean="0">
                <a:solidFill>
                  <a:schemeClr val="bg2"/>
                </a:solidFill>
                <a:latin typeface="+mj-lt"/>
                <a:cs typeface="Arial" pitchFamily="34" charset="0"/>
              </a:rPr>
              <a:t>The broader the foundation of players the more successful the game of hockey will be in Canada</a:t>
            </a:r>
          </a:p>
          <a:p>
            <a:pPr lvl="0">
              <a:buClr>
                <a:srgbClr val="FF0000"/>
              </a:buClr>
              <a:buFont typeface="Wingdings" pitchFamily="2" charset="2"/>
              <a:buChar char="v"/>
            </a:pPr>
            <a:endParaRPr lang="en-CA" sz="1900" dirty="0" smtClean="0">
              <a:solidFill>
                <a:schemeClr val="bg2"/>
              </a:solidFill>
              <a:latin typeface="+mj-lt"/>
              <a:cs typeface="Arial" pitchFamily="34" charset="0"/>
            </a:endParaRPr>
          </a:p>
          <a:p>
            <a:pPr lvl="0">
              <a:buClr>
                <a:srgbClr val="FF0000"/>
              </a:buClr>
              <a:buFont typeface="Wingdings" pitchFamily="2" charset="2"/>
              <a:buChar char="v"/>
            </a:pPr>
            <a:r>
              <a:rPr lang="en-US" sz="1900" dirty="0" smtClean="0">
                <a:solidFill>
                  <a:schemeClr val="bg2"/>
                </a:solidFill>
                <a:latin typeface="+mj-lt"/>
                <a:cs typeface="Arial" pitchFamily="34" charset="0"/>
              </a:rPr>
              <a:t>  Viewing player development as a long term process</a:t>
            </a:r>
            <a:endParaRPr lang="en-CA" sz="1900" dirty="0" smtClean="0">
              <a:solidFill>
                <a:schemeClr val="bg2"/>
              </a:solidFill>
              <a:latin typeface="+mj-lt"/>
              <a:cs typeface="Arial" pitchFamily="34" charset="0"/>
            </a:endParaRPr>
          </a:p>
          <a:p>
            <a:endParaRPr lang="en-CA" dirty="0">
              <a:latin typeface="+mj-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73075" y="263996"/>
            <a:ext cx="7640686" cy="1220788"/>
          </a:xfrm>
        </p:spPr>
        <p:txBody>
          <a:bodyPr/>
          <a:lstStyle/>
          <a:p>
            <a:r>
              <a:rPr lang="en-US" sz="3200" b="1" i="1" dirty="0" smtClean="0">
                <a:solidFill>
                  <a:srgbClr val="C00000"/>
                </a:solidFill>
              </a:rPr>
              <a:t>Long Term Player Development</a:t>
            </a:r>
            <a:endParaRPr lang="en-US" sz="3200" b="1" i="1" dirty="0">
              <a:solidFill>
                <a:srgbClr val="C00000"/>
              </a:solidFill>
            </a:endParaRPr>
          </a:p>
        </p:txBody>
      </p:sp>
      <p:sp>
        <p:nvSpPr>
          <p:cNvPr id="5" name="Slide Number Placeholder 3"/>
          <p:cNvSpPr>
            <a:spLocks noGrp="1"/>
          </p:cNvSpPr>
          <p:nvPr>
            <p:ph type="sldNum" sz="quarter" idx="10"/>
          </p:nvPr>
        </p:nvSpPr>
        <p:spPr/>
        <p:txBody>
          <a:bodyPr/>
          <a:lstStyle/>
          <a:p>
            <a:fld id="{4BF07F54-CCA7-4912-AC8D-75373A8456EC}" type="slidenum">
              <a:rPr lang="en-US"/>
              <a:pPr/>
              <a:t>9</a:t>
            </a:fld>
            <a:endParaRPr lang="en-US"/>
          </a:p>
        </p:txBody>
      </p:sp>
      <p:sp>
        <p:nvSpPr>
          <p:cNvPr id="6" name="Rectangle 5"/>
          <p:cNvSpPr/>
          <p:nvPr/>
        </p:nvSpPr>
        <p:spPr>
          <a:xfrm>
            <a:off x="431540" y="1700808"/>
            <a:ext cx="8208912" cy="3231654"/>
          </a:xfrm>
          <a:prstGeom prst="rect">
            <a:avLst/>
          </a:prstGeom>
        </p:spPr>
        <p:txBody>
          <a:bodyPr wrap="square">
            <a:spAutoFit/>
          </a:bodyPr>
          <a:lstStyle/>
          <a:p>
            <a:r>
              <a:rPr lang="en-US" sz="2000" dirty="0" smtClean="0">
                <a:solidFill>
                  <a:schemeClr val="bg2"/>
                </a:solidFill>
                <a:latin typeface="Arial" pitchFamily="34" charset="0"/>
                <a:cs typeface="Arial" pitchFamily="34" charset="0"/>
              </a:rPr>
              <a:t> </a:t>
            </a:r>
            <a:endParaRPr lang="en-CA" sz="2000" dirty="0" smtClean="0">
              <a:solidFill>
                <a:schemeClr val="bg2"/>
              </a:solidFill>
              <a:latin typeface="Arial" pitchFamily="34" charset="0"/>
              <a:cs typeface="Arial" pitchFamily="34" charset="0"/>
            </a:endParaRPr>
          </a:p>
          <a:p>
            <a:pPr lvl="0">
              <a:buClr>
                <a:srgbClr val="FF0000"/>
              </a:buClr>
              <a:buFont typeface="Wingdings" pitchFamily="2" charset="2"/>
              <a:buChar char="v"/>
            </a:pPr>
            <a:r>
              <a:rPr lang="en-US" sz="2000" dirty="0" smtClean="0">
                <a:solidFill>
                  <a:schemeClr val="bg2"/>
                </a:solidFill>
                <a:latin typeface="Arial" pitchFamily="34" charset="0"/>
                <a:cs typeface="Arial" pitchFamily="34" charset="0"/>
              </a:rPr>
              <a:t>  </a:t>
            </a:r>
            <a:r>
              <a:rPr lang="en-US" sz="2000" dirty="0" smtClean="0">
                <a:solidFill>
                  <a:schemeClr val="bg2"/>
                </a:solidFill>
                <a:latin typeface="+mj-lt"/>
                <a:cs typeface="Arial" pitchFamily="34" charset="0"/>
              </a:rPr>
              <a:t>Aligning player development resources with the right age and ability</a:t>
            </a:r>
          </a:p>
          <a:p>
            <a:pPr lvl="0">
              <a:buClr>
                <a:srgbClr val="FF0000"/>
              </a:buClr>
            </a:pPr>
            <a:endParaRPr lang="en-US" sz="2000" dirty="0" smtClean="0">
              <a:solidFill>
                <a:schemeClr val="bg2"/>
              </a:solidFill>
              <a:latin typeface="+mj-lt"/>
              <a:cs typeface="Arial" pitchFamily="34" charset="0"/>
            </a:endParaRPr>
          </a:p>
          <a:p>
            <a:pPr marL="360363" lvl="0" indent="-360363" algn="just">
              <a:buClr>
                <a:srgbClr val="FF0000"/>
              </a:buClr>
              <a:buFont typeface="Wingdings" pitchFamily="2" charset="2"/>
              <a:buChar char="v"/>
            </a:pPr>
            <a:r>
              <a:rPr lang="en-US" sz="2000" dirty="0" smtClean="0">
                <a:solidFill>
                  <a:schemeClr val="bg2"/>
                </a:solidFill>
                <a:latin typeface="+mj-lt"/>
                <a:cs typeface="Arial" pitchFamily="34" charset="0"/>
              </a:rPr>
              <a:t>Coach development and education resources so that coaches are                                                    doing the right things at the right time. (skills manuals, DVD’s) </a:t>
            </a:r>
          </a:p>
          <a:p>
            <a:pPr lvl="0">
              <a:buClr>
                <a:srgbClr val="FF0000"/>
              </a:buClr>
              <a:buFont typeface="Wingdings" pitchFamily="2" charset="2"/>
              <a:buChar char="v"/>
            </a:pPr>
            <a:endParaRPr lang="en-CA" sz="2000" dirty="0" smtClean="0">
              <a:solidFill>
                <a:schemeClr val="bg2"/>
              </a:solidFill>
              <a:latin typeface="+mj-lt"/>
              <a:cs typeface="Arial" pitchFamily="34" charset="0"/>
            </a:endParaRPr>
          </a:p>
          <a:p>
            <a:pPr marL="360363" lvl="0" indent="-360363">
              <a:buClr>
                <a:srgbClr val="FF0000"/>
              </a:buClr>
              <a:buFont typeface="Wingdings" pitchFamily="2" charset="2"/>
              <a:buChar char="v"/>
            </a:pPr>
            <a:r>
              <a:rPr lang="en-US" sz="2000" dirty="0" smtClean="0">
                <a:solidFill>
                  <a:schemeClr val="bg2"/>
                </a:solidFill>
                <a:latin typeface="+mj-lt"/>
                <a:cs typeface="Arial" pitchFamily="34" charset="0"/>
              </a:rPr>
              <a:t> A need to better educate parents on the hockey development of                                                 their child. It is okay for parents to want their kids to get to the highest  levels but they need to know the best way to go about it.</a:t>
            </a:r>
            <a:endParaRPr lang="en-CA" sz="2000" dirty="0" smtClean="0">
              <a:solidFill>
                <a:schemeClr val="bg2"/>
              </a:solidFill>
              <a:latin typeface="+mj-lt"/>
              <a:cs typeface="Arial" pitchFamily="34" charset="0"/>
            </a:endParaRPr>
          </a:p>
          <a:p>
            <a:endParaRPr lang="en-CA" dirty="0">
              <a:latin typeface="+mj-l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usiness Plan">
  <a:themeElements>
    <a:clrScheme name="Business Plan 1">
      <a:dk1>
        <a:srgbClr val="000000"/>
      </a:dk1>
      <a:lt1>
        <a:srgbClr val="EAEAEA"/>
      </a:lt1>
      <a:dk2>
        <a:srgbClr val="00763B"/>
      </a:dk2>
      <a:lt2>
        <a:srgbClr val="FFFFCC"/>
      </a:lt2>
      <a:accent1>
        <a:srgbClr val="CC6600"/>
      </a:accent1>
      <a:accent2>
        <a:srgbClr val="FF9900"/>
      </a:accent2>
      <a:accent3>
        <a:srgbClr val="AABDAF"/>
      </a:accent3>
      <a:accent4>
        <a:srgbClr val="C8C8C8"/>
      </a:accent4>
      <a:accent5>
        <a:srgbClr val="E2B8AA"/>
      </a:accent5>
      <a:accent6>
        <a:srgbClr val="E78A00"/>
      </a:accent6>
      <a:hlink>
        <a:srgbClr val="CC3300"/>
      </a:hlink>
      <a:folHlink>
        <a:srgbClr val="71BB96"/>
      </a:folHlink>
    </a:clrScheme>
    <a:fontScheme name="Business Plan">
      <a:majorFont>
        <a:latin typeface="Berlin Sans FB"/>
        <a:ea typeface=""/>
        <a:cs typeface=""/>
      </a:majorFont>
      <a:minorFont>
        <a:latin typeface="Berlin Sans FB"/>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usiness Plan 1">
        <a:dk1>
          <a:srgbClr val="000000"/>
        </a:dk1>
        <a:lt1>
          <a:srgbClr val="EAEAEA"/>
        </a:lt1>
        <a:dk2>
          <a:srgbClr val="00763B"/>
        </a:dk2>
        <a:lt2>
          <a:srgbClr val="FFFFCC"/>
        </a:lt2>
        <a:accent1>
          <a:srgbClr val="CC6600"/>
        </a:accent1>
        <a:accent2>
          <a:srgbClr val="FF9900"/>
        </a:accent2>
        <a:accent3>
          <a:srgbClr val="AABDAF"/>
        </a:accent3>
        <a:accent4>
          <a:srgbClr val="C8C8C8"/>
        </a:accent4>
        <a:accent5>
          <a:srgbClr val="E2B8AA"/>
        </a:accent5>
        <a:accent6>
          <a:srgbClr val="E78A00"/>
        </a:accent6>
        <a:hlink>
          <a:srgbClr val="CC3300"/>
        </a:hlink>
        <a:folHlink>
          <a:srgbClr val="71BB96"/>
        </a:folHlink>
      </a:clrScheme>
      <a:clrMap bg1="dk2" tx1="lt1" bg2="dk1" tx2="lt2" accent1="accent1" accent2="accent2" accent3="accent3" accent4="accent4" accent5="accent5" accent6="accent6" hlink="hlink" folHlink="folHlink"/>
    </a:extraClrScheme>
    <a:extraClrScheme>
      <a:clrScheme name="Business Plan 2">
        <a:dk1>
          <a:srgbClr val="000000"/>
        </a:dk1>
        <a:lt1>
          <a:srgbClr val="FFFFFF"/>
        </a:lt1>
        <a:dk2>
          <a:srgbClr val="006633"/>
        </a:dk2>
        <a:lt2>
          <a:srgbClr val="FFFFFF"/>
        </a:lt2>
        <a:accent1>
          <a:srgbClr val="009999"/>
        </a:accent1>
        <a:accent2>
          <a:srgbClr val="8263A2"/>
        </a:accent2>
        <a:accent3>
          <a:srgbClr val="FFFFFF"/>
        </a:accent3>
        <a:accent4>
          <a:srgbClr val="000000"/>
        </a:accent4>
        <a:accent5>
          <a:srgbClr val="AACACA"/>
        </a:accent5>
        <a:accent6>
          <a:srgbClr val="755992"/>
        </a:accent6>
        <a:hlink>
          <a:srgbClr val="0665C6"/>
        </a:hlink>
        <a:folHlink>
          <a:srgbClr val="71BB96"/>
        </a:folHlink>
      </a:clrScheme>
      <a:clrMap bg1="lt1" tx1="dk1" bg2="lt2" tx2="dk2" accent1="accent1" accent2="accent2" accent3="accent3" accent4="accent4" accent5="accent5" accent6="accent6" hlink="hlink" folHlink="folHlink"/>
    </a:extraClrScheme>
    <a:extraClrScheme>
      <a:clrScheme name="Business Plan 3">
        <a:dk1>
          <a:srgbClr val="000000"/>
        </a:dk1>
        <a:lt1>
          <a:srgbClr val="FFFFFF"/>
        </a:lt1>
        <a:dk2>
          <a:srgbClr val="000000"/>
        </a:dk2>
        <a:lt2>
          <a:srgbClr val="FFFFFF"/>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usiness Plan 4">
        <a:dk1>
          <a:srgbClr val="271A0D"/>
        </a:dk1>
        <a:lt1>
          <a:srgbClr val="EAEAEA"/>
        </a:lt1>
        <a:dk2>
          <a:srgbClr val="996633"/>
        </a:dk2>
        <a:lt2>
          <a:srgbClr val="FFFFCC"/>
        </a:lt2>
        <a:accent1>
          <a:srgbClr val="CC6600"/>
        </a:accent1>
        <a:accent2>
          <a:srgbClr val="FF9900"/>
        </a:accent2>
        <a:accent3>
          <a:srgbClr val="CAB8AD"/>
        </a:accent3>
        <a:accent4>
          <a:srgbClr val="C8C8C8"/>
        </a:accent4>
        <a:accent5>
          <a:srgbClr val="E2B8AA"/>
        </a:accent5>
        <a:accent6>
          <a:srgbClr val="E78A00"/>
        </a:accent6>
        <a:hlink>
          <a:srgbClr val="CC3300"/>
        </a:hlink>
        <a:folHlink>
          <a:srgbClr val="CA9561"/>
        </a:folHlink>
      </a:clrScheme>
      <a:clrMap bg1="dk2" tx1="lt1" bg2="dk1" tx2="lt2" accent1="accent1" accent2="accent2" accent3="accent3" accent4="accent4" accent5="accent5" accent6="accent6" hlink="hlink" folHlink="folHlink"/>
    </a:extraClrScheme>
    <a:extraClrScheme>
      <a:clrScheme name="Business Plan 5">
        <a:dk1>
          <a:srgbClr val="001428"/>
        </a:dk1>
        <a:lt1>
          <a:srgbClr val="DDDDDD"/>
        </a:lt1>
        <a:dk2>
          <a:srgbClr val="336699"/>
        </a:dk2>
        <a:lt2>
          <a:srgbClr val="CCFFCC"/>
        </a:lt2>
        <a:accent1>
          <a:srgbClr val="009999"/>
        </a:accent1>
        <a:accent2>
          <a:srgbClr val="8263A2"/>
        </a:accent2>
        <a:accent3>
          <a:srgbClr val="ADB8CA"/>
        </a:accent3>
        <a:accent4>
          <a:srgbClr val="BDBDBD"/>
        </a:accent4>
        <a:accent5>
          <a:srgbClr val="AACACA"/>
        </a:accent5>
        <a:accent6>
          <a:srgbClr val="755992"/>
        </a:accent6>
        <a:hlink>
          <a:srgbClr val="0665C6"/>
        </a:hlink>
        <a:folHlink>
          <a:srgbClr val="699BCD"/>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2033</TotalTime>
  <Words>2007</Words>
  <Application>Microsoft Office PowerPoint</Application>
  <PresentationFormat>On-screen Show (4:3)</PresentationFormat>
  <Paragraphs>422</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Business Plan</vt:lpstr>
      <vt:lpstr>Hockey Canada  Development Programs</vt:lpstr>
      <vt:lpstr>Hockey Canada’s Mission Statement</vt:lpstr>
      <vt:lpstr>Programming Goals – Participant Centered</vt:lpstr>
      <vt:lpstr>Long Term Player Development</vt:lpstr>
      <vt:lpstr>Long Term Player Development</vt:lpstr>
      <vt:lpstr>Long Term Player Development</vt:lpstr>
      <vt:lpstr>Long Term Player Development</vt:lpstr>
      <vt:lpstr>Long Term Player Development</vt:lpstr>
      <vt:lpstr>Long Term Player Development</vt:lpstr>
      <vt:lpstr>Long Term Player Development</vt:lpstr>
      <vt:lpstr>Long Term Player Development</vt:lpstr>
      <vt:lpstr>Long Term Player Development</vt:lpstr>
      <vt:lpstr>Long Term Player Development</vt:lpstr>
      <vt:lpstr>Long Term Player Development</vt:lpstr>
      <vt:lpstr>Long Term Player Development</vt:lpstr>
      <vt:lpstr>Long Term Player Development</vt:lpstr>
      <vt:lpstr>LTPD – Initiation</vt:lpstr>
      <vt:lpstr>LTPD – Novice</vt:lpstr>
      <vt:lpstr>LTPD – Atom</vt:lpstr>
      <vt:lpstr>LTPD – Peewee</vt:lpstr>
      <vt:lpstr>LTPD – Bantam </vt:lpstr>
      <vt:lpstr>LTPD – Midget</vt:lpstr>
      <vt:lpstr>Programming Goals – MHA Centered</vt:lpstr>
      <vt:lpstr>Programming Goals – MHA Centered</vt:lpstr>
      <vt:lpstr>Programming Goals – MHA Centered</vt:lpstr>
      <vt:lpstr>Key Steps to Building a Programming Model</vt:lpstr>
      <vt:lpstr>Key Steps to Building a Programming Model</vt:lpstr>
      <vt:lpstr>FC Barcelona – Proof of a System</vt:lpstr>
      <vt:lpstr>FC Barcelona – Proof of a System</vt:lpstr>
      <vt:lpstr>FC Barcelona – Proof of a System</vt:lpstr>
      <vt:lpstr>FC Barcelona – Proof of a System</vt:lpstr>
      <vt:lpstr>FC Barcelona – Proof of a System</vt:lpstr>
      <vt:lpstr>FC Barcelona – Proof of a System</vt:lpstr>
      <vt:lpstr>Key Steps to Building  a Programming Model</vt:lpstr>
      <vt:lpstr>Resources / Programs</vt:lpstr>
      <vt:lpstr>Long Term Player Development</vt:lpstr>
      <vt:lpstr>Resources / Programs</vt:lpstr>
      <vt:lpstr>Resources / Programs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Carson</dc:creator>
  <cp:lastModifiedBy>Corey McNabb</cp:lastModifiedBy>
  <cp:revision>160</cp:revision>
  <cp:lastPrinted>1601-01-01T00:00:00Z</cp:lastPrinted>
  <dcterms:created xsi:type="dcterms:W3CDTF">1601-01-01T00:00:00Z</dcterms:created>
  <dcterms:modified xsi:type="dcterms:W3CDTF">2013-05-16T15:17:30Z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2</vt:i4>
  </property>
  <property fmtid="{D5CDD505-2E9C-101B-9397-08002B2CF9AE}" pid="3" name="LCID">
    <vt:i4>1033</vt:i4>
  </property>
</Properties>
</file>