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49"/>
  </p:notesMasterIdLst>
  <p:handoutMasterIdLst>
    <p:handoutMasterId r:id="rId50"/>
  </p:handoutMasterIdLst>
  <p:sldIdLst>
    <p:sldId id="256" r:id="rId5"/>
    <p:sldId id="261" r:id="rId6"/>
    <p:sldId id="259" r:id="rId7"/>
    <p:sldId id="319" r:id="rId8"/>
    <p:sldId id="320" r:id="rId9"/>
    <p:sldId id="262" r:id="rId10"/>
    <p:sldId id="263" r:id="rId11"/>
    <p:sldId id="325" r:id="rId12"/>
    <p:sldId id="265" r:id="rId13"/>
    <p:sldId id="267" r:id="rId14"/>
    <p:sldId id="301" r:id="rId15"/>
    <p:sldId id="303" r:id="rId16"/>
    <p:sldId id="304" r:id="rId17"/>
    <p:sldId id="305" r:id="rId18"/>
    <p:sldId id="306" r:id="rId19"/>
    <p:sldId id="272" r:id="rId20"/>
    <p:sldId id="308" r:id="rId21"/>
    <p:sldId id="309" r:id="rId22"/>
    <p:sldId id="310" r:id="rId23"/>
    <p:sldId id="311" r:id="rId24"/>
    <p:sldId id="324" r:id="rId25"/>
    <p:sldId id="278" r:id="rId26"/>
    <p:sldId id="326" r:id="rId27"/>
    <p:sldId id="323" r:id="rId28"/>
    <p:sldId id="282" r:id="rId29"/>
    <p:sldId id="283" r:id="rId30"/>
    <p:sldId id="327" r:id="rId31"/>
    <p:sldId id="289" r:id="rId32"/>
    <p:sldId id="329" r:id="rId33"/>
    <p:sldId id="285" r:id="rId34"/>
    <p:sldId id="328" r:id="rId35"/>
    <p:sldId id="286" r:id="rId36"/>
    <p:sldId id="287" r:id="rId37"/>
    <p:sldId id="288" r:id="rId38"/>
    <p:sldId id="290" r:id="rId39"/>
    <p:sldId id="291" r:id="rId40"/>
    <p:sldId id="298" r:id="rId41"/>
    <p:sldId id="292" r:id="rId42"/>
    <p:sldId id="330" r:id="rId43"/>
    <p:sldId id="293" r:id="rId44"/>
    <p:sldId id="332" r:id="rId45"/>
    <p:sldId id="331" r:id="rId46"/>
    <p:sldId id="316" r:id="rId47"/>
    <p:sldId id="296" r:id="rId48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B4F54"/>
    <a:srgbClr val="694364"/>
    <a:srgbClr val="4B3048"/>
    <a:srgbClr val="453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7945" autoAdjust="0"/>
  </p:normalViewPr>
  <p:slideViewPr>
    <p:cSldViewPr snapToGrid="0" snapToObjects="1">
      <p:cViewPr varScale="1">
        <p:scale>
          <a:sx n="124" d="100"/>
          <a:sy n="124" d="100"/>
        </p:scale>
        <p:origin x="520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235FA9-F02A-BB47-A2A5-4DDF289C81D8}" type="datetimeFigureOut">
              <a:rPr lang="en-US"/>
              <a:pPr>
                <a:defRPr/>
              </a:pPr>
              <a:t>7/22/25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FA5B7D9-187C-4F4A-AD03-C2A8F840A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469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C83D8C1-E60E-0C44-96E8-EA8A0727697F}" type="datetimeFigureOut">
              <a:rPr lang="en-US"/>
              <a:pPr>
                <a:defRPr/>
              </a:pPr>
              <a:t>7/22/25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48083E2-60FE-2649-8B39-6730BDEA4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764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E2109E44-83F9-414E-A3A3-272CE769BA37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71554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8083E2-60FE-2649-8B39-6730BDEA4E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570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8083E2-60FE-2649-8B39-6730BDEA4E6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86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8083E2-60FE-2649-8B39-6730BDEA4E6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64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8083E2-60FE-2649-8B39-6730BDEA4E6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76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8083E2-60FE-2649-8B39-6730BDEA4E6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99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8083E2-60FE-2649-8B39-6730BDEA4E6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35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8083E2-60FE-2649-8B39-6730BDEA4E6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939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8083E2-60FE-2649-8B39-6730BDEA4E6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260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8083E2-60FE-2649-8B39-6730BDEA4E6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639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8083E2-60FE-2649-8B39-6730BDEA4E6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97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8083E2-60FE-2649-8B39-6730BDEA4E6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157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8083E2-60FE-2649-8B39-6730BDEA4E6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460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8083E2-60FE-2649-8B39-6730BDEA4E6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933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9EFA3-8C3F-7DDE-DD29-B84262B0F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99AA91-3068-6E58-1B3F-39475FD164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73776F-13FB-807F-6D2B-9C0410ED1E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FE465C-0A5B-B1A9-00C0-4B78D725C5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8083E2-60FE-2649-8B39-6730BDEA4E6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332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8083E2-60FE-2649-8B39-6730BDEA4E6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660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8083E2-60FE-2649-8B39-6730BDEA4E6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843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8083E2-60FE-2649-8B39-6730BDEA4E6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320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25FC2-6ADA-529A-A084-DA54F697D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5EB7A0-CCC8-3E21-7241-E450D61C15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89C013-2688-66A7-4049-1462027E62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9CEF7-7C68-93DA-A1DA-8408DCF374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8083E2-60FE-2649-8B39-6730BDEA4E6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10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8083E2-60FE-2649-8B39-6730BDEA4E6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200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8BDB3-73CA-72DC-241E-040396A40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09092F-A553-10F2-F83C-64E9200A4D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89D1F3-2752-F15D-FCC4-80D77426E0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31844-631E-CC73-4478-FF821F8576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8083E2-60FE-2649-8B39-6730BDEA4E6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028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8083E2-60FE-2649-8B39-6730BDEA4E6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37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Angie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8083E2-60FE-2649-8B39-6730BDEA4E6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511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775E4-6119-C028-6521-F40AD789F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6F00B5-5898-BF76-086D-82237513DC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876401-E138-171C-69D4-C7C12AD8FE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F2BBE-535B-F4D0-DB95-E03DBA055B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8083E2-60FE-2649-8B39-6730BDEA4E6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538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8083E2-60FE-2649-8B39-6730BDEA4E6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114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8083E2-60FE-2649-8B39-6730BDEA4E6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591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8083E2-60FE-2649-8B39-6730BDEA4E6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928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8083E2-60FE-2649-8B39-6730BDEA4E6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244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8083E2-60FE-2649-8B39-6730BDEA4E6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050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8083E2-60FE-2649-8B39-6730BDEA4E6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217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8083E2-60FE-2649-8B39-6730BDEA4E6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30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7EFB0-6667-56FE-D54F-38F3D566E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BD0DBF-F49B-CDE1-9424-FBBA36AD39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18B05A-C39F-1CDE-B441-A5EDC8085A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31034-79E3-FC23-BAF5-39DA81132F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8083E2-60FE-2649-8B39-6730BDEA4E6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057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8083E2-60FE-2649-8B39-6730BDEA4E6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93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Angie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8083E2-60FE-2649-8B39-6730BDEA4E6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447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F12FA-4B12-A9D2-DBB2-E47D82F08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3258A6-3615-5260-093B-8E2A099464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734C10-A5B7-D8BB-90DC-8EB2E577A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028A6-9968-C572-1C25-F4BB77A2C8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8083E2-60FE-2649-8B39-6730BDEA4E6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899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DF97A-C327-D9A6-EC92-710E7101E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169114-154A-8CDC-E762-D80AD843D5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60FDCE-4FFB-7FB1-E1ED-80EC8A85C1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38340-AD03-83B1-F6C1-6B94407F12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8083E2-60FE-2649-8B39-6730BDEA4E6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097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8083E2-60FE-2649-8B39-6730BDEA4E6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283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8083E2-60FE-2649-8B39-6730BDEA4E6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41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8083E2-60FE-2649-8B39-6730BDEA4E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17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8083E2-60FE-2649-8B39-6730BDEA4E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27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B1A4A-81DB-3B93-8412-34CB81B55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B767B4-AB57-8824-188F-76686BCEC7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F99549-779F-B54D-0D3F-505B17052B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053D97-C24B-7811-2C5C-07ACA52E3D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8083E2-60FE-2649-8B39-6730BDEA4E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429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8083E2-60FE-2649-8B39-6730BDEA4E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808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8083E2-60FE-2649-8B39-6730BDEA4E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566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60338" y="4244975"/>
            <a:ext cx="9353551" cy="9779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416" b="35204"/>
          <a:stretch>
            <a:fillRect/>
          </a:stretch>
        </p:blipFill>
        <p:spPr bwMode="auto">
          <a:xfrm>
            <a:off x="5071403" y="1712474"/>
            <a:ext cx="412181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58329" y="964672"/>
            <a:ext cx="6152453" cy="719305"/>
          </a:xfrm>
        </p:spPr>
        <p:txBody>
          <a:bodyPr>
            <a:normAutofit/>
          </a:bodyPr>
          <a:lstStyle>
            <a:lvl1pPr algn="l">
              <a:defRPr sz="3200" baseline="0">
                <a:solidFill>
                  <a:srgbClr val="4B3048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58329" y="1619892"/>
            <a:ext cx="6152453" cy="399969"/>
          </a:xfrm>
        </p:spPr>
        <p:txBody>
          <a:bodyPr>
            <a:normAutofit/>
          </a:bodyPr>
          <a:lstStyle>
            <a:lvl1pPr marL="0" indent="0" algn="l">
              <a:buNone/>
              <a:defRPr sz="1800" b="0" i="1" u="none" cap="none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088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="">
      <p:transition spd="slow" advClick="0" advTm="3000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417639"/>
            <a:ext cx="8229600" cy="283968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8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="">
      <p:transition spd="slow" advClick="0" advTm="3000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58329" y="2035035"/>
            <a:ext cx="6152453" cy="719305"/>
          </a:xfrm>
        </p:spPr>
        <p:txBody>
          <a:bodyPr>
            <a:normAutofit/>
          </a:bodyPr>
          <a:lstStyle>
            <a:lvl1pPr algn="l">
              <a:defRPr sz="2800" baseline="0">
                <a:solidFill>
                  <a:srgbClr val="4B3048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58329" y="2690255"/>
            <a:ext cx="6152453" cy="399969"/>
          </a:xfrm>
        </p:spPr>
        <p:txBody>
          <a:bodyPr>
            <a:noAutofit/>
          </a:bodyPr>
          <a:lstStyle>
            <a:lvl1pPr marL="0" indent="0" algn="l">
              <a:buNone/>
              <a:defRPr sz="1800" b="0" i="1" u="none" cap="none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8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="">
      <p:transition spd="slow" advClick="0" advTm="3000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B30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09371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09371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41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="">
      <p:transition spd="slow" advClick="0" advTm="3000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653571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653571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26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="">
      <p:transition spd="slow" advClick="0" advTm="3000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780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="">
      <p:transition spd="slow" advClick="0" advTm="3000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772400" y="444855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>
                <a:solidFill>
                  <a:schemeClr val="bg1"/>
                </a:solidFill>
                <a:latin typeface="Calendas Plus" panose="02000503000000020003" pitchFamily="50" charset="0"/>
              </a:rPr>
              <a:t>2021</a:t>
            </a:r>
            <a:endParaRPr lang="en-US" b="0" dirty="0">
              <a:solidFill>
                <a:schemeClr val="bg1"/>
              </a:solidFill>
              <a:latin typeface="Calendas Plus" panose="02000503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87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="">
      <p:transition spd="slow" advClick="0" advTm="3000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6168717" y="3370431"/>
            <a:ext cx="2518083" cy="638944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514897" y="455247"/>
            <a:ext cx="5515585" cy="3554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2927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="">
      <p:transition spd="slow" advClick="0" advTm="3000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303" y="3781382"/>
            <a:ext cx="8294997" cy="307860"/>
          </a:xfrm>
          <a:prstGeom prst="rect">
            <a:avLst/>
          </a:prstGeom>
        </p:spPr>
        <p:txBody>
          <a:bodyPr anchor="b"/>
          <a:lstStyle>
            <a:lvl1pPr algn="l">
              <a:defRPr sz="12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5303" y="622971"/>
            <a:ext cx="8294997" cy="31584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5887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="">
      <p:transition spd="slow" advClick="0" advTm="3000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17638"/>
            <a:ext cx="8229600" cy="283051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56357" y="4405313"/>
            <a:ext cx="9256713" cy="738187"/>
          </a:xfrm>
          <a:prstGeom prst="rect">
            <a:avLst/>
          </a:prstGeom>
          <a:solidFill>
            <a:srgbClr val="4B304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4B3048"/>
              </a:solidFill>
            </a:endParaRPr>
          </a:p>
        </p:txBody>
      </p:sp>
      <p:pic>
        <p:nvPicPr>
          <p:cNvPr id="1029" name="Picture 1"/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" y="4529797"/>
            <a:ext cx="1410019" cy="45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540" r:id="rId1"/>
    <p:sldLayoutId id="2147493532" r:id="rId2"/>
    <p:sldLayoutId id="2147493533" r:id="rId3"/>
    <p:sldLayoutId id="2147493534" r:id="rId4"/>
    <p:sldLayoutId id="2147493535" r:id="rId5"/>
    <p:sldLayoutId id="2147493536" r:id="rId6"/>
    <p:sldLayoutId id="2147493537" r:id="rId7"/>
    <p:sldLayoutId id="2147493538" r:id="rId8"/>
    <p:sldLayoutId id="2147493539" r:id="rId9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="">
      <p:transition spd="slow" advClick="0" advTm="3000">
        <p:dissolve/>
      </p:transition>
    </mc:Fallback>
  </mc:AlternateConten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4B3048"/>
          </a:solidFill>
          <a:latin typeface="Georgia"/>
          <a:ea typeface="ＭＳ Ｐゴシック" charset="0"/>
          <a:cs typeface="Georgi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4B3048"/>
          </a:solidFill>
          <a:latin typeface="Georgia" charset="0"/>
          <a:ea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4B3048"/>
          </a:solidFill>
          <a:latin typeface="Georgia" charset="0"/>
          <a:ea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4B3048"/>
          </a:solidFill>
          <a:latin typeface="Georgia" charset="0"/>
          <a:ea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4B3048"/>
          </a:solidFill>
          <a:latin typeface="Georgia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4B3048"/>
          </a:solidFill>
          <a:latin typeface="Georgia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4B3048"/>
          </a:solidFill>
          <a:latin typeface="Georgia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4B3048"/>
          </a:solidFill>
          <a:latin typeface="Georgia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4B3048"/>
          </a:solidFill>
          <a:latin typeface="Georgia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95959"/>
          </a:solidFill>
          <a:latin typeface="Georgia"/>
          <a:ea typeface="ＭＳ Ｐゴシック" charset="0"/>
          <a:cs typeface="Georg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i="1" kern="1200">
          <a:solidFill>
            <a:srgbClr val="595959"/>
          </a:solidFill>
          <a:latin typeface="Georgia"/>
          <a:ea typeface="ＭＳ Ｐゴシック" charset="0"/>
          <a:cs typeface="Georg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595959"/>
          </a:solidFill>
          <a:latin typeface="Georgia"/>
          <a:ea typeface="ＭＳ Ｐゴシック" charset="0"/>
          <a:cs typeface="Georgi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i="1" kern="1200">
          <a:solidFill>
            <a:srgbClr val="595959"/>
          </a:solidFill>
          <a:latin typeface="Georgia"/>
          <a:ea typeface="ＭＳ Ｐゴシック" charset="0"/>
          <a:cs typeface="Georgi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595959"/>
          </a:solidFill>
          <a:latin typeface="Georgia"/>
          <a:ea typeface="ＭＳ Ｐゴシック" charset="0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558800" y="965200"/>
            <a:ext cx="7241922" cy="7191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>
                <a:latin typeface="Georgia" panose="02040502050405020303" pitchFamily="18" charset="0"/>
              </a:rPr>
              <a:t>2025 Residency Placement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800" y="1619250"/>
            <a:ext cx="6151563" cy="40005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en-US" sz="2000" dirty="0">
                <a:latin typeface="Georgia" panose="02040502050405020303" pitchFamily="18" charset="0"/>
              </a:rPr>
              <a:t>Department of Career and Residency Placement Advising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1001F-62AD-40C7-8BCE-2B97EB246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92" y="222188"/>
            <a:ext cx="8229600" cy="673171"/>
          </a:xfrm>
        </p:spPr>
        <p:txBody>
          <a:bodyPr/>
          <a:lstStyle/>
          <a:p>
            <a:r>
              <a:rPr lang="en-US" dirty="0"/>
              <a:t>2025 Emergency Medicine Placements - </a:t>
            </a:r>
            <a:r>
              <a:rPr lang="en-US" sz="2400" dirty="0"/>
              <a:t>continued</a:t>
            </a:r>
            <a:endParaRPr lang="en-US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761B290-93F8-435C-9795-4AF18C567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856796"/>
              </p:ext>
            </p:extLst>
          </p:nvPr>
        </p:nvGraphicFramePr>
        <p:xfrm>
          <a:off x="665570" y="833115"/>
          <a:ext cx="7812859" cy="3383280"/>
        </p:xfrm>
        <a:graphic>
          <a:graphicData uri="http://schemas.openxmlformats.org/drawingml/2006/table">
            <a:tbl>
              <a:tblPr/>
              <a:tblGrid>
                <a:gridCol w="3928682">
                  <a:extLst>
                    <a:ext uri="{9D8B030D-6E8A-4147-A177-3AD203B41FA5}">
                      <a16:colId xmlns:a16="http://schemas.microsoft.com/office/drawing/2014/main" val="710748009"/>
                    </a:ext>
                  </a:extLst>
                </a:gridCol>
                <a:gridCol w="1982549">
                  <a:extLst>
                    <a:ext uri="{9D8B030D-6E8A-4147-A177-3AD203B41FA5}">
                      <a16:colId xmlns:a16="http://schemas.microsoft.com/office/drawing/2014/main" val="893167683"/>
                    </a:ext>
                  </a:extLst>
                </a:gridCol>
                <a:gridCol w="778071">
                  <a:extLst>
                    <a:ext uri="{9D8B030D-6E8A-4147-A177-3AD203B41FA5}">
                      <a16:colId xmlns:a16="http://schemas.microsoft.com/office/drawing/2014/main" val="1638969839"/>
                    </a:ext>
                  </a:extLst>
                </a:gridCol>
                <a:gridCol w="1123557">
                  <a:extLst>
                    <a:ext uri="{9D8B030D-6E8A-4147-A177-3AD203B41FA5}">
                      <a16:colId xmlns:a16="http://schemas.microsoft.com/office/drawing/2014/main" val="63711937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 Institution Name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City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State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# of Students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527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Henry Ford Jackson Hospital-MI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Jackson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1474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KCU-GME Consortium-MO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Joplin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4232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Univ of Missouri-KC Programs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Kansas City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95349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University of Nebraska Med Ctr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Omaha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8392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Jefferson Health New Jersey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Stratford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NJ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2849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Garnet Health Med Ctr-NY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Middletown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49380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Maimonides Med Ctr-NY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Brooklyn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2112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St Barnabas Hosp-NY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Bronx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2957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SUNY HSC Brooklyn-NY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Brooklyn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38922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Akron General Med Ctr-OH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Akron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62778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Aultman Hospital/NEOMED-OH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Canton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42809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Case Western/Univ Hosps Cleveland Med Ctr-OH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Cleveland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96769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Integris Health-OK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Oklahoma City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20212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Oklahoma State U Ctr for Health Sci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Norman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91227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Oklahoma COM-Tulsa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Tulsa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2228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JHME-Jefferson Einstein Philadelphia-PA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Philadelphia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PA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9188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St Lukes Hosp-Bethlehem-PA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Bethlehem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PA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4375765"/>
                  </a:ext>
                </a:extLst>
              </a:tr>
            </a:tbl>
          </a:graphicData>
        </a:graphic>
      </p:graphicFrame>
      <p:grpSp>
        <p:nvGrpSpPr>
          <p:cNvPr id="9218" name="Group 4"/>
          <p:cNvGrpSpPr>
            <a:grpSpLocks/>
          </p:cNvGrpSpPr>
          <p:nvPr/>
        </p:nvGrpSpPr>
        <p:grpSpPr bwMode="auto">
          <a:xfrm>
            <a:off x="0" y="200025"/>
            <a:ext cx="5724525" cy="0"/>
            <a:chOff x="0" y="0"/>
            <a:chExt cx="9430" cy="12"/>
          </a:xfrm>
        </p:grpSpPr>
      </p:grpSp>
    </p:spTree>
    <p:extLst>
      <p:ext uri="{BB962C8B-B14F-4D97-AF65-F5344CB8AC3E}">
        <p14:creationId xmlns:p14="http://schemas.microsoft.com/office/powerpoint/2010/main" val="402976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="">
      <p:transition spd="slow" advClick="0" advTm="3000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1001F-62AD-40C7-8BCE-2B97EB246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92" y="222188"/>
            <a:ext cx="8229600" cy="673171"/>
          </a:xfrm>
        </p:spPr>
        <p:txBody>
          <a:bodyPr/>
          <a:lstStyle/>
          <a:p>
            <a:r>
              <a:rPr lang="en-US" dirty="0"/>
              <a:t>2025 Emergency Medicine Placements - </a:t>
            </a:r>
            <a:r>
              <a:rPr lang="en-US" sz="2400" dirty="0"/>
              <a:t>continued</a:t>
            </a:r>
            <a:endParaRPr lang="en-US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761B290-93F8-435C-9795-4AF18C567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137168"/>
              </p:ext>
            </p:extLst>
          </p:nvPr>
        </p:nvGraphicFramePr>
        <p:xfrm>
          <a:off x="665570" y="833115"/>
          <a:ext cx="7812859" cy="1554480"/>
        </p:xfrm>
        <a:graphic>
          <a:graphicData uri="http://schemas.openxmlformats.org/drawingml/2006/table">
            <a:tbl>
              <a:tblPr/>
              <a:tblGrid>
                <a:gridCol w="3928682">
                  <a:extLst>
                    <a:ext uri="{9D8B030D-6E8A-4147-A177-3AD203B41FA5}">
                      <a16:colId xmlns:a16="http://schemas.microsoft.com/office/drawing/2014/main" val="710748009"/>
                    </a:ext>
                  </a:extLst>
                </a:gridCol>
                <a:gridCol w="1982549">
                  <a:extLst>
                    <a:ext uri="{9D8B030D-6E8A-4147-A177-3AD203B41FA5}">
                      <a16:colId xmlns:a16="http://schemas.microsoft.com/office/drawing/2014/main" val="893167683"/>
                    </a:ext>
                  </a:extLst>
                </a:gridCol>
                <a:gridCol w="778071">
                  <a:extLst>
                    <a:ext uri="{9D8B030D-6E8A-4147-A177-3AD203B41FA5}">
                      <a16:colId xmlns:a16="http://schemas.microsoft.com/office/drawing/2014/main" val="1638969839"/>
                    </a:ext>
                  </a:extLst>
                </a:gridCol>
                <a:gridCol w="1123557">
                  <a:extLst>
                    <a:ext uri="{9D8B030D-6E8A-4147-A177-3AD203B41FA5}">
                      <a16:colId xmlns:a16="http://schemas.microsoft.com/office/drawing/2014/main" val="63711937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 Institution Name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City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State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# of Students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527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Prisma Health-U of SC SOM Columbia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Columbia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1474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Texas Tech U Affil-Lubbock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Lubbock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4232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Texas at Austin Dell Medical School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Austin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95349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Texas Med Branch-Galveston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Galveston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8392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EVMS Old Dominion University-VA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Norfolk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VA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2849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Navy Medical Center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Portsmouth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VA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49380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Wisconsin Hospital and Clinics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Madison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WI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211202"/>
                  </a:ext>
                </a:extLst>
              </a:tr>
            </a:tbl>
          </a:graphicData>
        </a:graphic>
      </p:graphicFrame>
      <p:grpSp>
        <p:nvGrpSpPr>
          <p:cNvPr id="9218" name="Group 4"/>
          <p:cNvGrpSpPr>
            <a:grpSpLocks/>
          </p:cNvGrpSpPr>
          <p:nvPr/>
        </p:nvGrpSpPr>
        <p:grpSpPr bwMode="auto">
          <a:xfrm>
            <a:off x="0" y="200025"/>
            <a:ext cx="5724525" cy="0"/>
            <a:chOff x="0" y="0"/>
            <a:chExt cx="9430" cy="12"/>
          </a:xfrm>
        </p:grpSpPr>
      </p:grpSp>
    </p:spTree>
    <p:extLst>
      <p:ext uri="{BB962C8B-B14F-4D97-AF65-F5344CB8AC3E}">
        <p14:creationId xmlns:p14="http://schemas.microsoft.com/office/powerpoint/2010/main" val="49282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="">
      <p:transition spd="slow" advClick="0" advTm="3000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1001F-62AD-40C7-8BCE-2B97EB246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92" y="222188"/>
            <a:ext cx="8229600" cy="673171"/>
          </a:xfrm>
        </p:spPr>
        <p:txBody>
          <a:bodyPr/>
          <a:lstStyle/>
          <a:p>
            <a:r>
              <a:rPr lang="en-US" dirty="0"/>
              <a:t>2025 Family Medicine Placements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761B290-93F8-435C-9795-4AF18C567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707179"/>
              </p:ext>
            </p:extLst>
          </p:nvPr>
        </p:nvGraphicFramePr>
        <p:xfrm>
          <a:off x="665795" y="828748"/>
          <a:ext cx="7812859" cy="3383280"/>
        </p:xfrm>
        <a:graphic>
          <a:graphicData uri="http://schemas.openxmlformats.org/drawingml/2006/table">
            <a:tbl>
              <a:tblPr/>
              <a:tblGrid>
                <a:gridCol w="3928682">
                  <a:extLst>
                    <a:ext uri="{9D8B030D-6E8A-4147-A177-3AD203B41FA5}">
                      <a16:colId xmlns:a16="http://schemas.microsoft.com/office/drawing/2014/main" val="710748009"/>
                    </a:ext>
                  </a:extLst>
                </a:gridCol>
                <a:gridCol w="1982549">
                  <a:extLst>
                    <a:ext uri="{9D8B030D-6E8A-4147-A177-3AD203B41FA5}">
                      <a16:colId xmlns:a16="http://schemas.microsoft.com/office/drawing/2014/main" val="893167683"/>
                    </a:ext>
                  </a:extLst>
                </a:gridCol>
                <a:gridCol w="778071">
                  <a:extLst>
                    <a:ext uri="{9D8B030D-6E8A-4147-A177-3AD203B41FA5}">
                      <a16:colId xmlns:a16="http://schemas.microsoft.com/office/drawing/2014/main" val="1638969839"/>
                    </a:ext>
                  </a:extLst>
                </a:gridCol>
                <a:gridCol w="1123557">
                  <a:extLst>
                    <a:ext uri="{9D8B030D-6E8A-4147-A177-3AD203B41FA5}">
                      <a16:colId xmlns:a16="http://schemas.microsoft.com/office/drawing/2014/main" val="63711937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 Institution Name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City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State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# of Students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527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South Alabama Hospitals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Mobile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2262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Baptist Health-AR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North Little Rock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588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Adventist Health White Memorial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Los Angeles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76659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Morehouse Sch of Med-GA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Santa Cruz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3988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Sutter Health-CA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Sacramento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6684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St Joseph Hospital SCL Health-CO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Denver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6934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Northeast Georgia Med Ctr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Gainesville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GA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8309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Hilo Medical Center-HI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Hilo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HI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997546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Genesis Quad Cities-IA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Davenport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59560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Eastern Idaho Reg Med Ctr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Idaho Falls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ID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9774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Hinsdale Hospital-IL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Hinsdale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9768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Northwestern McGaw/NMH/VA-IL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Geneva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60407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Illinois COM-Peoria OSF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Peoria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4968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Ascension St Vincent Hosp-IN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Indianapolis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IN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23102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Memorial Hospital-IN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South Bend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IN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1474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Kansas SOM-Kansas City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Kansas City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KS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4232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Kansas SOM-Kansas City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Olathe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KS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9534941"/>
                  </a:ext>
                </a:extLst>
              </a:tr>
            </a:tbl>
          </a:graphicData>
        </a:graphic>
      </p:graphicFrame>
      <p:grpSp>
        <p:nvGrpSpPr>
          <p:cNvPr id="10242" name="Group 4"/>
          <p:cNvGrpSpPr>
            <a:grpSpLocks/>
          </p:cNvGrpSpPr>
          <p:nvPr/>
        </p:nvGrpSpPr>
        <p:grpSpPr bwMode="auto">
          <a:xfrm>
            <a:off x="0" y="200025"/>
            <a:ext cx="5724525" cy="0"/>
            <a:chOff x="0" y="0"/>
            <a:chExt cx="9430" cy="12"/>
          </a:xfrm>
        </p:grpSpPr>
      </p:grpSp>
    </p:spTree>
    <p:extLst>
      <p:ext uri="{BB962C8B-B14F-4D97-AF65-F5344CB8AC3E}">
        <p14:creationId xmlns:p14="http://schemas.microsoft.com/office/powerpoint/2010/main" val="273355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="">
      <p:transition spd="slow" advClick="0" advTm="3000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1001F-62AD-40C7-8BCE-2B97EB246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92" y="222188"/>
            <a:ext cx="8229600" cy="673171"/>
          </a:xfrm>
        </p:spPr>
        <p:txBody>
          <a:bodyPr/>
          <a:lstStyle/>
          <a:p>
            <a:r>
              <a:rPr lang="en-US" dirty="0"/>
              <a:t>2025 Family Medicine Placements - </a:t>
            </a:r>
            <a:r>
              <a:rPr lang="en-US" sz="2400" dirty="0"/>
              <a:t>continued</a:t>
            </a:r>
            <a:endParaRPr lang="en-US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761B290-93F8-435C-9795-4AF18C567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053257"/>
              </p:ext>
            </p:extLst>
          </p:nvPr>
        </p:nvGraphicFramePr>
        <p:xfrm>
          <a:off x="659875" y="833233"/>
          <a:ext cx="7812859" cy="3383280"/>
        </p:xfrm>
        <a:graphic>
          <a:graphicData uri="http://schemas.openxmlformats.org/drawingml/2006/table">
            <a:tbl>
              <a:tblPr/>
              <a:tblGrid>
                <a:gridCol w="3928682">
                  <a:extLst>
                    <a:ext uri="{9D8B030D-6E8A-4147-A177-3AD203B41FA5}">
                      <a16:colId xmlns:a16="http://schemas.microsoft.com/office/drawing/2014/main" val="710748009"/>
                    </a:ext>
                  </a:extLst>
                </a:gridCol>
                <a:gridCol w="1982549">
                  <a:extLst>
                    <a:ext uri="{9D8B030D-6E8A-4147-A177-3AD203B41FA5}">
                      <a16:colId xmlns:a16="http://schemas.microsoft.com/office/drawing/2014/main" val="893167683"/>
                    </a:ext>
                  </a:extLst>
                </a:gridCol>
                <a:gridCol w="778071">
                  <a:extLst>
                    <a:ext uri="{9D8B030D-6E8A-4147-A177-3AD203B41FA5}">
                      <a16:colId xmlns:a16="http://schemas.microsoft.com/office/drawing/2014/main" val="1638969839"/>
                    </a:ext>
                  </a:extLst>
                </a:gridCol>
                <a:gridCol w="1123557">
                  <a:extLst>
                    <a:ext uri="{9D8B030D-6E8A-4147-A177-3AD203B41FA5}">
                      <a16:colId xmlns:a16="http://schemas.microsoft.com/office/drawing/2014/main" val="63711937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 Institution Name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City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State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# of Students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527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Kansas SOM-Wichita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Wichita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KS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2262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Meritus Medical Center-MD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Hagerstown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588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Henry Ford Hospital-MI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Detroit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76659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Allina Health-MN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St Paul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3988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Minnesota Med School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St Paul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6684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CoxHealth-MO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Springfield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6934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HCA Healthcare Kansas City-MO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Kansas City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8309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HCA Healthcare Kansas City-MO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Lee Summit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997546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Mercy Hospital St Louis-MO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St Louis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64907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SSM Health/St Louis Univ SOM-MO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St Louis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59560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SW Missouri Consortium GME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Springfield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9774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Novant Health-NC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Cornelius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9768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Clarkson Family Med Res-NE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Omaha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60407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Virtua Health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Voorhees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NJ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4968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New Mexico SOM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Albuquerque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23102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Nellis Air Force Base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Las Vegas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1474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Christ Hospital-OH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Cincinnati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423256"/>
                  </a:ext>
                </a:extLst>
              </a:tr>
            </a:tbl>
          </a:graphicData>
        </a:graphic>
      </p:graphicFrame>
      <p:grpSp>
        <p:nvGrpSpPr>
          <p:cNvPr id="11266" name="Group 4"/>
          <p:cNvGrpSpPr>
            <a:grpSpLocks/>
          </p:cNvGrpSpPr>
          <p:nvPr/>
        </p:nvGrpSpPr>
        <p:grpSpPr bwMode="auto">
          <a:xfrm>
            <a:off x="0" y="200025"/>
            <a:ext cx="5724525" cy="0"/>
            <a:chOff x="0" y="0"/>
            <a:chExt cx="9430" cy="12"/>
          </a:xfrm>
        </p:grpSpPr>
      </p:grpSp>
    </p:spTree>
    <p:extLst>
      <p:ext uri="{BB962C8B-B14F-4D97-AF65-F5344CB8AC3E}">
        <p14:creationId xmlns:p14="http://schemas.microsoft.com/office/powerpoint/2010/main" val="128723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="">
      <p:transition spd="slow" advClick="0" advTm="3000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1001F-62AD-40C7-8BCE-2B97EB246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92" y="222188"/>
            <a:ext cx="8229600" cy="673171"/>
          </a:xfrm>
        </p:spPr>
        <p:txBody>
          <a:bodyPr/>
          <a:lstStyle/>
          <a:p>
            <a:r>
              <a:rPr lang="en-US" dirty="0"/>
              <a:t>2025 Family Medicine Placements - </a:t>
            </a:r>
            <a:r>
              <a:rPr lang="en-US" sz="2400" dirty="0"/>
              <a:t>continued</a:t>
            </a:r>
            <a:endParaRPr lang="en-US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761B290-93F8-435C-9795-4AF18C567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161787"/>
              </p:ext>
            </p:extLst>
          </p:nvPr>
        </p:nvGraphicFramePr>
        <p:xfrm>
          <a:off x="660103" y="825398"/>
          <a:ext cx="7812859" cy="3579357"/>
        </p:xfrm>
        <a:graphic>
          <a:graphicData uri="http://schemas.openxmlformats.org/drawingml/2006/table">
            <a:tbl>
              <a:tblPr/>
              <a:tblGrid>
                <a:gridCol w="3928682">
                  <a:extLst>
                    <a:ext uri="{9D8B030D-6E8A-4147-A177-3AD203B41FA5}">
                      <a16:colId xmlns:a16="http://schemas.microsoft.com/office/drawing/2014/main" val="710748009"/>
                    </a:ext>
                  </a:extLst>
                </a:gridCol>
                <a:gridCol w="1982549">
                  <a:extLst>
                    <a:ext uri="{9D8B030D-6E8A-4147-A177-3AD203B41FA5}">
                      <a16:colId xmlns:a16="http://schemas.microsoft.com/office/drawing/2014/main" val="893167683"/>
                    </a:ext>
                  </a:extLst>
                </a:gridCol>
                <a:gridCol w="778071">
                  <a:extLst>
                    <a:ext uri="{9D8B030D-6E8A-4147-A177-3AD203B41FA5}">
                      <a16:colId xmlns:a16="http://schemas.microsoft.com/office/drawing/2014/main" val="1638969839"/>
                    </a:ext>
                  </a:extLst>
                </a:gridCol>
                <a:gridCol w="1123557">
                  <a:extLst>
                    <a:ext uri="{9D8B030D-6E8A-4147-A177-3AD203B41FA5}">
                      <a16:colId xmlns:a16="http://schemas.microsoft.com/office/drawing/2014/main" val="63711937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 Institution Name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City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State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# of Students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52729"/>
                  </a:ext>
                </a:extLst>
              </a:tr>
              <a:tr h="183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Kettering Health Network-OH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Dayton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226232"/>
                  </a:ext>
                </a:extLst>
              </a:tr>
              <a:tr h="183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The MetroHealth Sys/Case Western-OH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Cleveland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58896"/>
                  </a:ext>
                </a:extLst>
              </a:tr>
              <a:tr h="183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In His Image Family Med-OK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Tulsa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766599"/>
                  </a:ext>
                </a:extLst>
              </a:tr>
              <a:tr h="183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Oklahoma State University Center for Health Sciences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McAlester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398864"/>
                  </a:ext>
                </a:extLst>
              </a:tr>
              <a:tr h="183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OMECO-OK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Tahlequah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668475"/>
                  </a:ext>
                </a:extLst>
              </a:tr>
              <a:tr h="183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OMECO-OK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Tulsa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717240"/>
                  </a:ext>
                </a:extLst>
              </a:tr>
              <a:tr h="183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Oregon Health &amp; Science Univ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Hillsboro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693474"/>
                  </a:ext>
                </a:extLst>
              </a:tr>
              <a:tr h="183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University of Pennsylvania Health System Program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Springfield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PA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830994"/>
                  </a:ext>
                </a:extLst>
              </a:tr>
              <a:tr h="183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UPMC Presbyterian Shadyside-PA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Pittsburgh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PA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9975461"/>
                  </a:ext>
                </a:extLst>
              </a:tr>
              <a:tr h="183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Campbell University-NC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Conway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5956021"/>
                  </a:ext>
                </a:extLst>
              </a:tr>
              <a:tr h="183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CHRISTUS Health-TX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Corpus Christi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977414"/>
                  </a:ext>
                </a:extLst>
              </a:tr>
              <a:tr h="183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Texas Tech U Affil-Amarillo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Amarillo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976828"/>
                  </a:ext>
                </a:extLst>
              </a:tr>
              <a:tr h="183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Texas Tech U Affil-Lubbock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Lubbock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604073"/>
                  </a:ext>
                </a:extLst>
              </a:tr>
              <a:tr h="183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Texas Southwestern Med Sch-Dallas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Dallas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496821"/>
                  </a:ext>
                </a:extLst>
              </a:tr>
              <a:tr h="183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HCA Healthcare LGH-Montgomery/VCOM-VA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Blacksburg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VA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2310224"/>
                  </a:ext>
                </a:extLst>
              </a:tr>
              <a:tr h="183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MultiCare Health System-WA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Puyallup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WA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147496"/>
                  </a:ext>
                </a:extLst>
              </a:tr>
              <a:tr h="183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Virginia Mason Franciscan Health-WA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Bremerton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WA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423256"/>
                  </a:ext>
                </a:extLst>
              </a:tr>
              <a:tr h="183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Aurora St Lukes Medical Ctr-WI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Milwaukee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WI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4650057"/>
                  </a:ext>
                </a:extLst>
              </a:tr>
            </a:tbl>
          </a:graphicData>
        </a:graphic>
      </p:graphicFrame>
      <p:grpSp>
        <p:nvGrpSpPr>
          <p:cNvPr id="12290" name="Group 4"/>
          <p:cNvGrpSpPr>
            <a:grpSpLocks/>
          </p:cNvGrpSpPr>
          <p:nvPr/>
        </p:nvGrpSpPr>
        <p:grpSpPr bwMode="auto">
          <a:xfrm>
            <a:off x="0" y="200025"/>
            <a:ext cx="5724525" cy="0"/>
            <a:chOff x="0" y="0"/>
            <a:chExt cx="9430" cy="12"/>
          </a:xfrm>
        </p:grpSpPr>
      </p:grpSp>
    </p:spTree>
    <p:extLst>
      <p:ext uri="{BB962C8B-B14F-4D97-AF65-F5344CB8AC3E}">
        <p14:creationId xmlns:p14="http://schemas.microsoft.com/office/powerpoint/2010/main" val="169521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="">
      <p:transition spd="slow" advClick="0" advTm="3000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1001F-62AD-40C7-8BCE-2B97EB246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92" y="222188"/>
            <a:ext cx="8229600" cy="673171"/>
          </a:xfrm>
        </p:spPr>
        <p:txBody>
          <a:bodyPr/>
          <a:lstStyle/>
          <a:p>
            <a:r>
              <a:rPr lang="en-US" dirty="0"/>
              <a:t>2025 Family Medicine Placements - </a:t>
            </a:r>
            <a:r>
              <a:rPr lang="en-US" sz="2400" dirty="0"/>
              <a:t>continued</a:t>
            </a:r>
            <a:endParaRPr lang="en-US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761B290-93F8-435C-9795-4AF18C567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887587"/>
              </p:ext>
            </p:extLst>
          </p:nvPr>
        </p:nvGraphicFramePr>
        <p:xfrm>
          <a:off x="651408" y="821250"/>
          <a:ext cx="7812859" cy="822960"/>
        </p:xfrm>
        <a:graphic>
          <a:graphicData uri="http://schemas.openxmlformats.org/drawingml/2006/table">
            <a:tbl>
              <a:tblPr/>
              <a:tblGrid>
                <a:gridCol w="3928682">
                  <a:extLst>
                    <a:ext uri="{9D8B030D-6E8A-4147-A177-3AD203B41FA5}">
                      <a16:colId xmlns:a16="http://schemas.microsoft.com/office/drawing/2014/main" val="710748009"/>
                    </a:ext>
                  </a:extLst>
                </a:gridCol>
                <a:gridCol w="1982549">
                  <a:extLst>
                    <a:ext uri="{9D8B030D-6E8A-4147-A177-3AD203B41FA5}">
                      <a16:colId xmlns:a16="http://schemas.microsoft.com/office/drawing/2014/main" val="893167683"/>
                    </a:ext>
                  </a:extLst>
                </a:gridCol>
                <a:gridCol w="778071">
                  <a:extLst>
                    <a:ext uri="{9D8B030D-6E8A-4147-A177-3AD203B41FA5}">
                      <a16:colId xmlns:a16="http://schemas.microsoft.com/office/drawing/2014/main" val="1638969839"/>
                    </a:ext>
                  </a:extLst>
                </a:gridCol>
                <a:gridCol w="1123557">
                  <a:extLst>
                    <a:ext uri="{9D8B030D-6E8A-4147-A177-3AD203B41FA5}">
                      <a16:colId xmlns:a16="http://schemas.microsoft.com/office/drawing/2014/main" val="63711937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 Institution Name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30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City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30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State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30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# of Students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30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527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Wisconsin SOM and Public Health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Madison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WI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2262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WiNC GME Consortium-WI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Appleton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WI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588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WiNC GME Consortium-WI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Wausau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WI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766599"/>
                  </a:ext>
                </a:extLst>
              </a:tr>
            </a:tbl>
          </a:graphicData>
        </a:graphic>
      </p:graphicFrame>
      <p:grpSp>
        <p:nvGrpSpPr>
          <p:cNvPr id="13314" name="Group 4"/>
          <p:cNvGrpSpPr>
            <a:grpSpLocks/>
          </p:cNvGrpSpPr>
          <p:nvPr/>
        </p:nvGrpSpPr>
        <p:grpSpPr bwMode="auto">
          <a:xfrm>
            <a:off x="0" y="200025"/>
            <a:ext cx="5724525" cy="0"/>
            <a:chOff x="0" y="0"/>
            <a:chExt cx="9430" cy="12"/>
          </a:xfrm>
        </p:grpSpPr>
      </p:grpSp>
    </p:spTree>
    <p:extLst>
      <p:ext uri="{BB962C8B-B14F-4D97-AF65-F5344CB8AC3E}">
        <p14:creationId xmlns:p14="http://schemas.microsoft.com/office/powerpoint/2010/main" val="68332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="">
      <p:transition spd="slow" advClick="0" advTm="3000">
        <p:dissolv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1001F-62AD-40C7-8BCE-2B97EB246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92" y="273039"/>
            <a:ext cx="8229600" cy="535604"/>
          </a:xfrm>
        </p:spPr>
        <p:txBody>
          <a:bodyPr/>
          <a:lstStyle/>
          <a:p>
            <a:r>
              <a:rPr lang="en-US" dirty="0"/>
              <a:t>2025 Internal Medicine Placements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761B290-93F8-435C-9795-4AF18C567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261848"/>
              </p:ext>
            </p:extLst>
          </p:nvPr>
        </p:nvGraphicFramePr>
        <p:xfrm>
          <a:off x="651408" y="812777"/>
          <a:ext cx="7812859" cy="3387955"/>
        </p:xfrm>
        <a:graphic>
          <a:graphicData uri="http://schemas.openxmlformats.org/drawingml/2006/table">
            <a:tbl>
              <a:tblPr/>
              <a:tblGrid>
                <a:gridCol w="3928682">
                  <a:extLst>
                    <a:ext uri="{9D8B030D-6E8A-4147-A177-3AD203B41FA5}">
                      <a16:colId xmlns:a16="http://schemas.microsoft.com/office/drawing/2014/main" val="710748009"/>
                    </a:ext>
                  </a:extLst>
                </a:gridCol>
                <a:gridCol w="1982549">
                  <a:extLst>
                    <a:ext uri="{9D8B030D-6E8A-4147-A177-3AD203B41FA5}">
                      <a16:colId xmlns:a16="http://schemas.microsoft.com/office/drawing/2014/main" val="893167683"/>
                    </a:ext>
                  </a:extLst>
                </a:gridCol>
                <a:gridCol w="778071">
                  <a:extLst>
                    <a:ext uri="{9D8B030D-6E8A-4147-A177-3AD203B41FA5}">
                      <a16:colId xmlns:a16="http://schemas.microsoft.com/office/drawing/2014/main" val="1638969839"/>
                    </a:ext>
                  </a:extLst>
                </a:gridCol>
                <a:gridCol w="1123557">
                  <a:extLst>
                    <a:ext uri="{9D8B030D-6E8A-4147-A177-3AD203B41FA5}">
                      <a16:colId xmlns:a16="http://schemas.microsoft.com/office/drawing/2014/main" val="63711937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 Institution Name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City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State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# of Students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52729"/>
                  </a:ext>
                </a:extLst>
              </a:tr>
              <a:tr h="1831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South Alabama Hospitals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Mobile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226232"/>
                  </a:ext>
                </a:extLst>
              </a:tr>
              <a:tr h="1831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Arkansas COM-Little Rock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Little Rock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614623"/>
                  </a:ext>
                </a:extLst>
              </a:tr>
              <a:tr h="1831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Midwestern University OPTI-AZ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Mesa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AZ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44820"/>
                  </a:ext>
                </a:extLst>
              </a:tr>
              <a:tr h="1831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Community Mem Health Sys-CA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Ventura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719170"/>
                  </a:ext>
                </a:extLst>
              </a:tr>
              <a:tr h="18315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Santa Clara Valley Med Ctr-CA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San Jose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257428"/>
                  </a:ext>
                </a:extLst>
              </a:tr>
              <a:tr h="1831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Scripps Clinic/Green Hospital-CA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La Jolla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279428"/>
                  </a:ext>
                </a:extLst>
              </a:tr>
              <a:tr h="1831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St Josephs Med Ctr-CA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Stockton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367633"/>
                  </a:ext>
                </a:extLst>
              </a:tr>
              <a:tr h="1831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Sutter Health-CA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Oakland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911896"/>
                  </a:ext>
                </a:extLst>
              </a:tr>
              <a:tr h="1831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SW Healthcare Med Ed Consortium-CA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Temecula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58896"/>
                  </a:ext>
                </a:extLst>
              </a:tr>
              <a:tr h="1831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UC Riverside SOM-CA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San Bernardino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766599"/>
                  </a:ext>
                </a:extLst>
              </a:tr>
              <a:tr h="1831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UC San Francisco-Fresno-CA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Fresno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398864"/>
                  </a:ext>
                </a:extLst>
              </a:tr>
              <a:tr h="1831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Colorado SOM-Denver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Denver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668475"/>
                  </a:ext>
                </a:extLst>
              </a:tr>
              <a:tr h="1831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Nuvance Health Consortium-NY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Norwalk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693474"/>
                  </a:ext>
                </a:extLst>
              </a:tr>
              <a:tr h="1831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Cleveland Clinic Florida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Weston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FL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233195"/>
                  </a:ext>
                </a:extLst>
              </a:tr>
              <a:tr h="1831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Florida State University COM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Cape Coral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FL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5729106"/>
                  </a:ext>
                </a:extLst>
              </a:tr>
              <a:tr h="18315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HCA Florida JFK Hosp-U Miami-FL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Atlantis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FL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4026117"/>
                  </a:ext>
                </a:extLst>
              </a:tr>
              <a:tr h="1831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HCA Healthcare/USF Morsani GME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Largo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FL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175478"/>
                  </a:ext>
                </a:extLst>
              </a:tr>
            </a:tbl>
          </a:graphicData>
        </a:graphic>
      </p:graphicFrame>
      <p:grpSp>
        <p:nvGrpSpPr>
          <p:cNvPr id="14338" name="Group 4"/>
          <p:cNvGrpSpPr>
            <a:grpSpLocks/>
          </p:cNvGrpSpPr>
          <p:nvPr/>
        </p:nvGrpSpPr>
        <p:grpSpPr bwMode="auto">
          <a:xfrm>
            <a:off x="0" y="200025"/>
            <a:ext cx="5724525" cy="0"/>
            <a:chOff x="0" y="0"/>
            <a:chExt cx="9430" cy="12"/>
          </a:xfrm>
        </p:grpSpPr>
      </p:grpSp>
    </p:spTree>
    <p:extLst>
      <p:ext uri="{BB962C8B-B14F-4D97-AF65-F5344CB8AC3E}">
        <p14:creationId xmlns:p14="http://schemas.microsoft.com/office/powerpoint/2010/main" val="182225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="">
      <p:transition spd="slow" advClick="0" advTm="3000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1001F-62AD-40C7-8BCE-2B97EB246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92" y="273039"/>
            <a:ext cx="8229600" cy="535604"/>
          </a:xfrm>
        </p:spPr>
        <p:txBody>
          <a:bodyPr/>
          <a:lstStyle/>
          <a:p>
            <a:r>
              <a:rPr lang="en-US" dirty="0"/>
              <a:t>2025 Internal Medicine Placements - </a:t>
            </a:r>
            <a:r>
              <a:rPr lang="en-US" sz="2400" dirty="0"/>
              <a:t>continued</a:t>
            </a:r>
            <a:endParaRPr lang="en-US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761B290-93F8-435C-9795-4AF18C567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50746"/>
              </p:ext>
            </p:extLst>
          </p:nvPr>
        </p:nvGraphicFramePr>
        <p:xfrm>
          <a:off x="651408" y="812772"/>
          <a:ext cx="7812859" cy="3379013"/>
        </p:xfrm>
        <a:graphic>
          <a:graphicData uri="http://schemas.openxmlformats.org/drawingml/2006/table">
            <a:tbl>
              <a:tblPr/>
              <a:tblGrid>
                <a:gridCol w="3928682">
                  <a:extLst>
                    <a:ext uri="{9D8B030D-6E8A-4147-A177-3AD203B41FA5}">
                      <a16:colId xmlns:a16="http://schemas.microsoft.com/office/drawing/2014/main" val="710748009"/>
                    </a:ext>
                  </a:extLst>
                </a:gridCol>
                <a:gridCol w="1982549">
                  <a:extLst>
                    <a:ext uri="{9D8B030D-6E8A-4147-A177-3AD203B41FA5}">
                      <a16:colId xmlns:a16="http://schemas.microsoft.com/office/drawing/2014/main" val="893167683"/>
                    </a:ext>
                  </a:extLst>
                </a:gridCol>
                <a:gridCol w="778071">
                  <a:extLst>
                    <a:ext uri="{9D8B030D-6E8A-4147-A177-3AD203B41FA5}">
                      <a16:colId xmlns:a16="http://schemas.microsoft.com/office/drawing/2014/main" val="1638969839"/>
                    </a:ext>
                  </a:extLst>
                </a:gridCol>
                <a:gridCol w="1123557">
                  <a:extLst>
                    <a:ext uri="{9D8B030D-6E8A-4147-A177-3AD203B41FA5}">
                      <a16:colId xmlns:a16="http://schemas.microsoft.com/office/drawing/2014/main" val="63711937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 Institution Name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City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State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# of Students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52729"/>
                  </a:ext>
                </a:extLst>
              </a:tr>
              <a:tr h="18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HCA Healthcare/USF Morsani GME-Oak Hill-FL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Brooksville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FL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614623"/>
                  </a:ext>
                </a:extLst>
              </a:tr>
              <a:tr h="18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Mayo Clinic School of Grad Med Educ-FL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Jacksonville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FL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44820"/>
                  </a:ext>
                </a:extLst>
              </a:tr>
              <a:tr h="18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Miami/Jackson Health System-FL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Miami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FL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083793"/>
                  </a:ext>
                </a:extLst>
              </a:tr>
              <a:tr h="18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Kaiser Permanente Hawaii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Honolulu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HI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719170"/>
                  </a:ext>
                </a:extLst>
              </a:tr>
              <a:tr h="18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University of Hawaii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Honolulu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HI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257428"/>
                  </a:ext>
                </a:extLst>
              </a:tr>
              <a:tr h="18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Central Iowa Health System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Des Moines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279428"/>
                  </a:ext>
                </a:extLst>
              </a:tr>
              <a:tr h="18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Washington Boise-ID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Boise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ID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58896"/>
                  </a:ext>
                </a:extLst>
              </a:tr>
              <a:tr h="18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Loyola Univ Med Ctr-IL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Maywood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766599"/>
                  </a:ext>
                </a:extLst>
              </a:tr>
              <a:tr h="18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Mercyhealth GME Consortium-IL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Rockford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398864"/>
                  </a:ext>
                </a:extLst>
              </a:tr>
              <a:tr h="18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HCA Healthcare Kansas City-MO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Overland Park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KS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668475"/>
                  </a:ext>
                </a:extLst>
              </a:tr>
              <a:tr h="18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Kansas SOM-Kansas City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Kansas City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KS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693474"/>
                  </a:ext>
                </a:extLst>
              </a:tr>
              <a:tr h="18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Kansas SOM-Kansas City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Olathe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KS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830994"/>
                  </a:ext>
                </a:extLst>
              </a:tr>
              <a:tr h="18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Kansas SOM-Wichita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Wichita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KS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9975461"/>
                  </a:ext>
                </a:extLst>
              </a:tr>
              <a:tr h="18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Ochsner Clinic Foundation-LA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New Orleans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977414"/>
                  </a:ext>
                </a:extLst>
              </a:tr>
              <a:tr h="18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Corewell Health-MI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Farmington Hills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136279"/>
                  </a:ext>
                </a:extLst>
              </a:tr>
              <a:tr h="18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Henry Ford Genesys Hospital-MI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Grand Blanc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1050657"/>
                  </a:ext>
                </a:extLst>
              </a:tr>
              <a:tr h="18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McLaren Health Care Corp-MI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Lansing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74709"/>
                  </a:ext>
                </a:extLst>
              </a:tr>
            </a:tbl>
          </a:graphicData>
        </a:graphic>
      </p:graphicFrame>
      <p:grpSp>
        <p:nvGrpSpPr>
          <p:cNvPr id="15362" name="Group 4"/>
          <p:cNvGrpSpPr>
            <a:grpSpLocks/>
          </p:cNvGrpSpPr>
          <p:nvPr/>
        </p:nvGrpSpPr>
        <p:grpSpPr bwMode="auto">
          <a:xfrm>
            <a:off x="0" y="200025"/>
            <a:ext cx="5724525" cy="0"/>
            <a:chOff x="0" y="0"/>
            <a:chExt cx="9430" cy="12"/>
          </a:xfrm>
        </p:grpSpPr>
      </p:grpSp>
    </p:spTree>
    <p:extLst>
      <p:ext uri="{BB962C8B-B14F-4D97-AF65-F5344CB8AC3E}">
        <p14:creationId xmlns:p14="http://schemas.microsoft.com/office/powerpoint/2010/main" val="285377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="">
      <p:transition spd="slow" advClick="0" advTm="3000"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1001F-62AD-40C7-8BCE-2B97EB246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92" y="273039"/>
            <a:ext cx="8229600" cy="535604"/>
          </a:xfrm>
        </p:spPr>
        <p:txBody>
          <a:bodyPr/>
          <a:lstStyle/>
          <a:p>
            <a:r>
              <a:rPr lang="en-US" dirty="0"/>
              <a:t>2025 Internal Medicine Placements - </a:t>
            </a:r>
            <a:r>
              <a:rPr lang="en-US" sz="2400" dirty="0"/>
              <a:t>continued</a:t>
            </a:r>
            <a:endParaRPr lang="en-US" sz="180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761B290-93F8-435C-9795-4AF18C567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425092"/>
              </p:ext>
            </p:extLst>
          </p:nvPr>
        </p:nvGraphicFramePr>
        <p:xfrm>
          <a:off x="651408" y="812775"/>
          <a:ext cx="7812859" cy="3379013"/>
        </p:xfrm>
        <a:graphic>
          <a:graphicData uri="http://schemas.openxmlformats.org/drawingml/2006/table">
            <a:tbl>
              <a:tblPr/>
              <a:tblGrid>
                <a:gridCol w="3928682">
                  <a:extLst>
                    <a:ext uri="{9D8B030D-6E8A-4147-A177-3AD203B41FA5}">
                      <a16:colId xmlns:a16="http://schemas.microsoft.com/office/drawing/2014/main" val="710748009"/>
                    </a:ext>
                  </a:extLst>
                </a:gridCol>
                <a:gridCol w="1982549">
                  <a:extLst>
                    <a:ext uri="{9D8B030D-6E8A-4147-A177-3AD203B41FA5}">
                      <a16:colId xmlns:a16="http://schemas.microsoft.com/office/drawing/2014/main" val="893167683"/>
                    </a:ext>
                  </a:extLst>
                </a:gridCol>
                <a:gridCol w="778071">
                  <a:extLst>
                    <a:ext uri="{9D8B030D-6E8A-4147-A177-3AD203B41FA5}">
                      <a16:colId xmlns:a16="http://schemas.microsoft.com/office/drawing/2014/main" val="1638969839"/>
                    </a:ext>
                  </a:extLst>
                </a:gridCol>
                <a:gridCol w="1123557">
                  <a:extLst>
                    <a:ext uri="{9D8B030D-6E8A-4147-A177-3AD203B41FA5}">
                      <a16:colId xmlns:a16="http://schemas.microsoft.com/office/drawing/2014/main" val="63711937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 Institution Name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City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State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# of Students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52729"/>
                  </a:ext>
                </a:extLst>
              </a:tr>
              <a:tr h="18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Trinity Health Ann Arbor Hosp-MI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Ann Arbor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083793"/>
                  </a:ext>
                </a:extLst>
              </a:tr>
              <a:tr h="18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Michigan Health-West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Wyoming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719170"/>
                  </a:ext>
                </a:extLst>
              </a:tr>
              <a:tr h="18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Western Michigan Univ Stryker SOM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Kalamazoo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257428"/>
                  </a:ext>
                </a:extLst>
              </a:tr>
              <a:tr h="18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Minnesota Med School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Minneapolis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279428"/>
                  </a:ext>
                </a:extLst>
              </a:tr>
              <a:tr h="18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HCA Healthcare Kansas City-MO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Independence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367633"/>
                  </a:ext>
                </a:extLst>
              </a:tr>
              <a:tr h="18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KCU-GME Consortium-MO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Joplin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911896"/>
                  </a:ext>
                </a:extLst>
              </a:tr>
              <a:tr h="18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University Hosps-Columbia-MO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Columbia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58896"/>
                  </a:ext>
                </a:extLst>
              </a:tr>
              <a:tr h="18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Creighton University-NE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Omaha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766599"/>
                  </a:ext>
                </a:extLst>
              </a:tr>
              <a:tr h="18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New York-Presbyterian/Queens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Flushing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398864"/>
                  </a:ext>
                </a:extLst>
              </a:tr>
              <a:tr h="18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Stony Brook Teach Hosps-NY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Stony Brook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668475"/>
                  </a:ext>
                </a:extLst>
              </a:tr>
              <a:tr h="18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University at Buffalo SOM-NY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Buffalo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693474"/>
                  </a:ext>
                </a:extLst>
              </a:tr>
              <a:tr h="18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Adena Health System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Chillicothe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830994"/>
                  </a:ext>
                </a:extLst>
              </a:tr>
              <a:tr h="18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Case Western/Univ Hosps Cleveland Med Ctr-OH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Cleveland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9975461"/>
                  </a:ext>
                </a:extLst>
              </a:tr>
              <a:tr h="18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Kettering Health Network-OH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Dayton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5956021"/>
                  </a:ext>
                </a:extLst>
              </a:tr>
              <a:tr h="18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Mercy Health Fairfield Hospital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Fairfield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3756764"/>
                  </a:ext>
                </a:extLst>
              </a:tr>
              <a:tr h="18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OhioHealth-Doctors Hosp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Columbus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75946"/>
                  </a:ext>
                </a:extLst>
              </a:tr>
              <a:tr h="18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OhioHealth-Riverside Methodist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Columbus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60279"/>
                  </a:ext>
                </a:extLst>
              </a:tr>
            </a:tbl>
          </a:graphicData>
        </a:graphic>
      </p:graphicFrame>
      <p:grpSp>
        <p:nvGrpSpPr>
          <p:cNvPr id="15362" name="Group 4"/>
          <p:cNvGrpSpPr>
            <a:grpSpLocks/>
          </p:cNvGrpSpPr>
          <p:nvPr/>
        </p:nvGrpSpPr>
        <p:grpSpPr bwMode="auto">
          <a:xfrm>
            <a:off x="0" y="200025"/>
            <a:ext cx="5724525" cy="0"/>
            <a:chOff x="0" y="0"/>
            <a:chExt cx="9430" cy="12"/>
          </a:xfrm>
        </p:grpSpPr>
      </p:grpSp>
    </p:spTree>
    <p:extLst>
      <p:ext uri="{BB962C8B-B14F-4D97-AF65-F5344CB8AC3E}">
        <p14:creationId xmlns:p14="http://schemas.microsoft.com/office/powerpoint/2010/main" val="404475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="">
      <p:transition spd="slow" advClick="0" advTm="3000">
        <p:dissolv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1001F-62AD-40C7-8BCE-2B97EB246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92" y="273039"/>
            <a:ext cx="8229600" cy="535604"/>
          </a:xfrm>
        </p:spPr>
        <p:txBody>
          <a:bodyPr/>
          <a:lstStyle/>
          <a:p>
            <a:r>
              <a:rPr lang="en-US" dirty="0"/>
              <a:t>2025 Internal Medicine Placements - </a:t>
            </a:r>
            <a:r>
              <a:rPr lang="en-US" sz="2400" dirty="0"/>
              <a:t>continued</a:t>
            </a:r>
            <a:endParaRPr lang="en-US" sz="180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761B290-93F8-435C-9795-4AF18C567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487575"/>
              </p:ext>
            </p:extLst>
          </p:nvPr>
        </p:nvGraphicFramePr>
        <p:xfrm>
          <a:off x="651408" y="812773"/>
          <a:ext cx="7812859" cy="3379013"/>
        </p:xfrm>
        <a:graphic>
          <a:graphicData uri="http://schemas.openxmlformats.org/drawingml/2006/table">
            <a:tbl>
              <a:tblPr/>
              <a:tblGrid>
                <a:gridCol w="3928682">
                  <a:extLst>
                    <a:ext uri="{9D8B030D-6E8A-4147-A177-3AD203B41FA5}">
                      <a16:colId xmlns:a16="http://schemas.microsoft.com/office/drawing/2014/main" val="710748009"/>
                    </a:ext>
                  </a:extLst>
                </a:gridCol>
                <a:gridCol w="1982549">
                  <a:extLst>
                    <a:ext uri="{9D8B030D-6E8A-4147-A177-3AD203B41FA5}">
                      <a16:colId xmlns:a16="http://schemas.microsoft.com/office/drawing/2014/main" val="893167683"/>
                    </a:ext>
                  </a:extLst>
                </a:gridCol>
                <a:gridCol w="778071">
                  <a:extLst>
                    <a:ext uri="{9D8B030D-6E8A-4147-A177-3AD203B41FA5}">
                      <a16:colId xmlns:a16="http://schemas.microsoft.com/office/drawing/2014/main" val="1638969839"/>
                    </a:ext>
                  </a:extLst>
                </a:gridCol>
                <a:gridCol w="1123557">
                  <a:extLst>
                    <a:ext uri="{9D8B030D-6E8A-4147-A177-3AD203B41FA5}">
                      <a16:colId xmlns:a16="http://schemas.microsoft.com/office/drawing/2014/main" val="63711937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 Institution Name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City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State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# of Students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52729"/>
                  </a:ext>
                </a:extLst>
              </a:tr>
              <a:tr h="18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Western Reserve Hosp-OH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Cuyahoga Falls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083793"/>
                  </a:ext>
                </a:extLst>
              </a:tr>
              <a:tr h="18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Wright State Univ Boonshoft SOM-OH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Dayton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719170"/>
                  </a:ext>
                </a:extLst>
              </a:tr>
              <a:tr h="18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Oklahoma State U Ctr for Health Sci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Tulsa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257428"/>
                  </a:ext>
                </a:extLst>
              </a:tr>
              <a:tr h="18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Oklahoma COM-OK City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Oklahoma City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279428"/>
                  </a:ext>
                </a:extLst>
              </a:tr>
              <a:tr h="18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Oklahoma COM-Tulsa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Tulsa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367633"/>
                  </a:ext>
                </a:extLst>
              </a:tr>
              <a:tr h="18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Legacy Emanuel/Good Samaritan-OR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Portland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911896"/>
                  </a:ext>
                </a:extLst>
              </a:tr>
              <a:tr h="18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JHME-Jefferson Einstein Montgomery-PA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East Norriton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PA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58896"/>
                  </a:ext>
                </a:extLst>
              </a:tr>
              <a:tr h="18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Brown Univ/Kent Hospital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Warwick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RI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766599"/>
                  </a:ext>
                </a:extLst>
              </a:tr>
              <a:tr h="18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Baylor S&amp;W All Saints Med Ctr-TX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Fort Worth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398864"/>
                  </a:ext>
                </a:extLst>
              </a:tr>
              <a:tr h="18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Baylor S&amp;W-Baylor COM Temple-TX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Temple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668475"/>
                  </a:ext>
                </a:extLst>
              </a:tr>
              <a:tr h="18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CHRISTUS Health-TX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Longview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693474"/>
                  </a:ext>
                </a:extLst>
              </a:tr>
              <a:tr h="18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HCA Medical City Healthcare-TX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Arlington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830994"/>
                  </a:ext>
                </a:extLst>
              </a:tr>
              <a:tr h="18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Methodist Healthcare Sys-San Antonio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San Antonio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9975461"/>
                  </a:ext>
                </a:extLst>
              </a:tr>
              <a:tr h="18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Texas Health Resources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Bedford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5956021"/>
                  </a:ext>
                </a:extLst>
              </a:tr>
              <a:tr h="18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Texas Health Resources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Fort Worth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1395372"/>
                  </a:ext>
                </a:extLst>
              </a:tr>
              <a:tr h="18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Texas Med Branch-Galveston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Galveston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663817"/>
                  </a:ext>
                </a:extLst>
              </a:tr>
              <a:tr h="18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Texas Med Sch-Houston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Houston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981063"/>
                  </a:ext>
                </a:extLst>
              </a:tr>
            </a:tbl>
          </a:graphicData>
        </a:graphic>
      </p:graphicFrame>
      <p:grpSp>
        <p:nvGrpSpPr>
          <p:cNvPr id="15362" name="Group 4"/>
          <p:cNvGrpSpPr>
            <a:grpSpLocks/>
          </p:cNvGrpSpPr>
          <p:nvPr/>
        </p:nvGrpSpPr>
        <p:grpSpPr bwMode="auto">
          <a:xfrm>
            <a:off x="0" y="200025"/>
            <a:ext cx="5724525" cy="0"/>
            <a:chOff x="0" y="0"/>
            <a:chExt cx="9430" cy="12"/>
          </a:xfrm>
        </p:grpSpPr>
      </p:grpSp>
    </p:spTree>
    <p:extLst>
      <p:ext uri="{BB962C8B-B14F-4D97-AF65-F5344CB8AC3E}">
        <p14:creationId xmlns:p14="http://schemas.microsoft.com/office/powerpoint/2010/main" val="280558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="">
      <p:transition spd="slow" advClick="0" advTm="3000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DEC4E-45D5-4614-A678-0E8A3AFF4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4679"/>
            <a:ext cx="8229600" cy="1143000"/>
          </a:xfrm>
        </p:spPr>
        <p:txBody>
          <a:bodyPr/>
          <a:lstStyle/>
          <a:p>
            <a:r>
              <a:rPr lang="en-US" dirty="0"/>
              <a:t>COM 2025 </a:t>
            </a:r>
            <a:br>
              <a:rPr lang="en-US" dirty="0"/>
            </a:br>
            <a:r>
              <a:rPr lang="en-US" dirty="0"/>
              <a:t>Placement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140F7-5655-4691-8841-20F215E40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5412"/>
            <a:ext cx="3767667" cy="216041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/>
              <a:t>417</a:t>
            </a:r>
            <a:r>
              <a:rPr lang="en-US" dirty="0"/>
              <a:t> graduates</a:t>
            </a:r>
          </a:p>
          <a:p>
            <a:pPr>
              <a:lnSpc>
                <a:spcPct val="150000"/>
              </a:lnSpc>
            </a:pPr>
            <a:r>
              <a:rPr lang="en-US" dirty="0"/>
              <a:t>Placement Rate </a:t>
            </a:r>
            <a:r>
              <a:rPr lang="en-US" b="1" dirty="0"/>
              <a:t>99.3%</a:t>
            </a:r>
          </a:p>
          <a:p>
            <a:pPr>
              <a:lnSpc>
                <a:spcPct val="150000"/>
              </a:lnSpc>
            </a:pPr>
            <a:r>
              <a:rPr lang="en-US" b="1" dirty="0"/>
              <a:t>48.2% </a:t>
            </a:r>
            <a:r>
              <a:rPr lang="en-US" dirty="0"/>
              <a:t>Primary Care</a:t>
            </a:r>
          </a:p>
          <a:p>
            <a:pPr>
              <a:lnSpc>
                <a:spcPct val="150000"/>
              </a:lnSpc>
            </a:pPr>
            <a:r>
              <a:rPr lang="en-US" b="1" dirty="0"/>
              <a:t>9.1% </a:t>
            </a:r>
            <a:r>
              <a:rPr lang="en-US" dirty="0"/>
              <a:t>staying in Missouri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7" name="Picture 6" descr="A pie chart of medical placements&#10;&#10;AI-generated content may be incorrect.">
            <a:extLst>
              <a:ext uri="{FF2B5EF4-FFF2-40B4-BE49-F238E27FC236}">
                <a16:creationId xmlns:a16="http://schemas.microsoft.com/office/drawing/2014/main" id="{A0EBB8DE-6E04-3ECB-4E1C-654DD155A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724" y="575352"/>
            <a:ext cx="4320409" cy="365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4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="">
      <p:transition spd="slow" advClick="0" advTm="3000">
        <p:dissolv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1001F-62AD-40C7-8BCE-2B97EB246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92" y="273039"/>
            <a:ext cx="8229600" cy="535604"/>
          </a:xfrm>
        </p:spPr>
        <p:txBody>
          <a:bodyPr/>
          <a:lstStyle/>
          <a:p>
            <a:r>
              <a:rPr lang="en-US" dirty="0"/>
              <a:t>2025 Internal Medicine Placements - </a:t>
            </a:r>
            <a:r>
              <a:rPr lang="en-US" sz="2400" dirty="0"/>
              <a:t>continued</a:t>
            </a:r>
            <a:endParaRPr lang="en-US" sz="180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761B290-93F8-435C-9795-4AF18C567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180968"/>
              </p:ext>
            </p:extLst>
          </p:nvPr>
        </p:nvGraphicFramePr>
        <p:xfrm>
          <a:off x="651408" y="812775"/>
          <a:ext cx="7812859" cy="1004836"/>
        </p:xfrm>
        <a:graphic>
          <a:graphicData uri="http://schemas.openxmlformats.org/drawingml/2006/table">
            <a:tbl>
              <a:tblPr/>
              <a:tblGrid>
                <a:gridCol w="3928682">
                  <a:extLst>
                    <a:ext uri="{9D8B030D-6E8A-4147-A177-3AD203B41FA5}">
                      <a16:colId xmlns:a16="http://schemas.microsoft.com/office/drawing/2014/main" val="710748009"/>
                    </a:ext>
                  </a:extLst>
                </a:gridCol>
                <a:gridCol w="1982549">
                  <a:extLst>
                    <a:ext uri="{9D8B030D-6E8A-4147-A177-3AD203B41FA5}">
                      <a16:colId xmlns:a16="http://schemas.microsoft.com/office/drawing/2014/main" val="893167683"/>
                    </a:ext>
                  </a:extLst>
                </a:gridCol>
                <a:gridCol w="778071">
                  <a:extLst>
                    <a:ext uri="{9D8B030D-6E8A-4147-A177-3AD203B41FA5}">
                      <a16:colId xmlns:a16="http://schemas.microsoft.com/office/drawing/2014/main" val="1638969839"/>
                    </a:ext>
                  </a:extLst>
                </a:gridCol>
                <a:gridCol w="1123557">
                  <a:extLst>
                    <a:ext uri="{9D8B030D-6E8A-4147-A177-3AD203B41FA5}">
                      <a16:colId xmlns:a16="http://schemas.microsoft.com/office/drawing/2014/main" val="63711937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 Institution Name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City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State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# of Students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52729"/>
                  </a:ext>
                </a:extLst>
              </a:tr>
              <a:tr h="18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Johnston Memorial Hospital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Abingdon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VA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719170"/>
                  </a:ext>
                </a:extLst>
              </a:tr>
              <a:tr h="18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Elson S Floyd COM WSU-WA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Spokane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WA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257428"/>
                  </a:ext>
                </a:extLst>
              </a:tr>
              <a:tr h="18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Madigan Army Medical Center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Tacoma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WA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279428"/>
                  </a:ext>
                </a:extLst>
              </a:tr>
              <a:tr h="18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Spokane Teaching Health Ctr-WA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Spokane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WA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367633"/>
                  </a:ext>
                </a:extLst>
              </a:tr>
            </a:tbl>
          </a:graphicData>
        </a:graphic>
      </p:graphicFrame>
      <p:grpSp>
        <p:nvGrpSpPr>
          <p:cNvPr id="15362" name="Group 4"/>
          <p:cNvGrpSpPr>
            <a:grpSpLocks/>
          </p:cNvGrpSpPr>
          <p:nvPr/>
        </p:nvGrpSpPr>
        <p:grpSpPr bwMode="auto">
          <a:xfrm>
            <a:off x="0" y="200025"/>
            <a:ext cx="5724525" cy="0"/>
            <a:chOff x="0" y="0"/>
            <a:chExt cx="9430" cy="12"/>
          </a:xfrm>
        </p:grpSpPr>
      </p:grpSp>
    </p:spTree>
    <p:extLst>
      <p:ext uri="{BB962C8B-B14F-4D97-AF65-F5344CB8AC3E}">
        <p14:creationId xmlns:p14="http://schemas.microsoft.com/office/powerpoint/2010/main" val="228845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="">
      <p:transition spd="slow" advClick="0" advTm="3000">
        <p:dissolv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1001F-62AD-40C7-8BCE-2B97EB246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92" y="256101"/>
            <a:ext cx="8229600" cy="535604"/>
          </a:xfrm>
        </p:spPr>
        <p:txBody>
          <a:bodyPr/>
          <a:lstStyle/>
          <a:p>
            <a:r>
              <a:rPr lang="en-US" dirty="0"/>
              <a:t>2025 Internal Medicine - Primary Placements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761B290-93F8-435C-9795-4AF18C567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779823"/>
              </p:ext>
            </p:extLst>
          </p:nvPr>
        </p:nvGraphicFramePr>
        <p:xfrm>
          <a:off x="651408" y="836479"/>
          <a:ext cx="7812859" cy="1009684"/>
        </p:xfrm>
        <a:graphic>
          <a:graphicData uri="http://schemas.openxmlformats.org/drawingml/2006/table">
            <a:tbl>
              <a:tblPr/>
              <a:tblGrid>
                <a:gridCol w="3928682">
                  <a:extLst>
                    <a:ext uri="{9D8B030D-6E8A-4147-A177-3AD203B41FA5}">
                      <a16:colId xmlns:a16="http://schemas.microsoft.com/office/drawing/2014/main" val="710748009"/>
                    </a:ext>
                  </a:extLst>
                </a:gridCol>
                <a:gridCol w="1982549">
                  <a:extLst>
                    <a:ext uri="{9D8B030D-6E8A-4147-A177-3AD203B41FA5}">
                      <a16:colId xmlns:a16="http://schemas.microsoft.com/office/drawing/2014/main" val="893167683"/>
                    </a:ext>
                  </a:extLst>
                </a:gridCol>
                <a:gridCol w="778071">
                  <a:extLst>
                    <a:ext uri="{9D8B030D-6E8A-4147-A177-3AD203B41FA5}">
                      <a16:colId xmlns:a16="http://schemas.microsoft.com/office/drawing/2014/main" val="1638969839"/>
                    </a:ext>
                  </a:extLst>
                </a:gridCol>
                <a:gridCol w="1123557">
                  <a:extLst>
                    <a:ext uri="{9D8B030D-6E8A-4147-A177-3AD203B41FA5}">
                      <a16:colId xmlns:a16="http://schemas.microsoft.com/office/drawing/2014/main" val="63711937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 Institution Name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City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State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# of Students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52729"/>
                  </a:ext>
                </a:extLst>
              </a:tr>
              <a:tr h="183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Alameda Health Sys-Highland Hosp-CA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Oakland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226232"/>
                  </a:ext>
                </a:extLst>
              </a:tr>
              <a:tr h="183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Mercy Med Ctr-Des Moines-IA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Des Moines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7947053"/>
                  </a:ext>
                </a:extLst>
              </a:tr>
              <a:tr h="183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Kentucky Med Ctr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Lexington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KY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614623"/>
                  </a:ext>
                </a:extLst>
              </a:tr>
              <a:tr h="183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TIGMER-TX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Laredo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6506985"/>
                  </a:ext>
                </a:extLst>
              </a:tr>
            </a:tbl>
          </a:graphicData>
        </a:graphic>
      </p:graphicFrame>
      <p:grpSp>
        <p:nvGrpSpPr>
          <p:cNvPr id="15362" name="Group 4"/>
          <p:cNvGrpSpPr>
            <a:grpSpLocks/>
          </p:cNvGrpSpPr>
          <p:nvPr/>
        </p:nvGrpSpPr>
        <p:grpSpPr bwMode="auto">
          <a:xfrm>
            <a:off x="0" y="200025"/>
            <a:ext cx="5724525" cy="0"/>
            <a:chOff x="0" y="0"/>
            <a:chExt cx="9430" cy="12"/>
          </a:xfrm>
        </p:grpSpPr>
      </p:grpSp>
    </p:spTree>
    <p:extLst>
      <p:ext uri="{BB962C8B-B14F-4D97-AF65-F5344CB8AC3E}">
        <p14:creationId xmlns:p14="http://schemas.microsoft.com/office/powerpoint/2010/main" val="414318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="">
      <p:transition spd="slow" advClick="0" advTm="3000">
        <p:dissolv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1001F-62AD-40C7-8BCE-2B97EB246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92" y="264572"/>
            <a:ext cx="8229600" cy="535604"/>
          </a:xfrm>
        </p:spPr>
        <p:txBody>
          <a:bodyPr/>
          <a:lstStyle/>
          <a:p>
            <a:r>
              <a:rPr lang="en-US" dirty="0"/>
              <a:t>2025 Internal Medicine - Pediatrics Placement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761B290-93F8-435C-9795-4AF18C567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092063"/>
              </p:ext>
            </p:extLst>
          </p:nvPr>
        </p:nvGraphicFramePr>
        <p:xfrm>
          <a:off x="651408" y="812777"/>
          <a:ext cx="7812859" cy="827286"/>
        </p:xfrm>
        <a:graphic>
          <a:graphicData uri="http://schemas.openxmlformats.org/drawingml/2006/table">
            <a:tbl>
              <a:tblPr/>
              <a:tblGrid>
                <a:gridCol w="3928682">
                  <a:extLst>
                    <a:ext uri="{9D8B030D-6E8A-4147-A177-3AD203B41FA5}">
                      <a16:colId xmlns:a16="http://schemas.microsoft.com/office/drawing/2014/main" val="710748009"/>
                    </a:ext>
                  </a:extLst>
                </a:gridCol>
                <a:gridCol w="1982549">
                  <a:extLst>
                    <a:ext uri="{9D8B030D-6E8A-4147-A177-3AD203B41FA5}">
                      <a16:colId xmlns:a16="http://schemas.microsoft.com/office/drawing/2014/main" val="893167683"/>
                    </a:ext>
                  </a:extLst>
                </a:gridCol>
                <a:gridCol w="778071">
                  <a:extLst>
                    <a:ext uri="{9D8B030D-6E8A-4147-A177-3AD203B41FA5}">
                      <a16:colId xmlns:a16="http://schemas.microsoft.com/office/drawing/2014/main" val="1638969839"/>
                    </a:ext>
                  </a:extLst>
                </a:gridCol>
                <a:gridCol w="1123557">
                  <a:extLst>
                    <a:ext uri="{9D8B030D-6E8A-4147-A177-3AD203B41FA5}">
                      <a16:colId xmlns:a16="http://schemas.microsoft.com/office/drawing/2014/main" val="63711937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 Institution Name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City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State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# of Students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52729"/>
                  </a:ext>
                </a:extLst>
              </a:tr>
              <a:tr h="184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Arizona COM-Phoenix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Phoenix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AZ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226232"/>
                  </a:ext>
                </a:extLst>
              </a:tr>
              <a:tr h="184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Geisinger Health System-PA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Danville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PA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9482758"/>
                  </a:ext>
                </a:extLst>
              </a:tr>
              <a:tr h="184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Med Coll Wisconsin Affil Hosps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Milwaukee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WI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6542558"/>
                  </a:ext>
                </a:extLst>
              </a:tr>
            </a:tbl>
          </a:graphicData>
        </a:graphic>
      </p:graphicFrame>
      <p:grpSp>
        <p:nvGrpSpPr>
          <p:cNvPr id="15362" name="Group 4"/>
          <p:cNvGrpSpPr>
            <a:grpSpLocks/>
          </p:cNvGrpSpPr>
          <p:nvPr/>
        </p:nvGrpSpPr>
        <p:grpSpPr bwMode="auto">
          <a:xfrm>
            <a:off x="0" y="200025"/>
            <a:ext cx="5724525" cy="0"/>
            <a:chOff x="0" y="0"/>
            <a:chExt cx="9430" cy="12"/>
          </a:xfrm>
        </p:grpSpPr>
      </p:grpSp>
    </p:spTree>
    <p:extLst>
      <p:ext uri="{BB962C8B-B14F-4D97-AF65-F5344CB8AC3E}">
        <p14:creationId xmlns:p14="http://schemas.microsoft.com/office/powerpoint/2010/main" val="156537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="">
      <p:transition spd="slow" advClick="0" advTm="3000">
        <p:dissolv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87E2E-F2F9-B61A-7831-974C54B24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0A35D-5F27-4545-0830-331B976BE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92" y="264572"/>
            <a:ext cx="8229600" cy="535604"/>
          </a:xfrm>
        </p:spPr>
        <p:txBody>
          <a:bodyPr/>
          <a:lstStyle/>
          <a:p>
            <a:r>
              <a:rPr lang="en-US" dirty="0"/>
              <a:t>2025 Interventional Radiology (</a:t>
            </a:r>
            <a:r>
              <a:rPr lang="en-US" dirty="0" err="1"/>
              <a:t>Integ</a:t>
            </a:r>
            <a:r>
              <a:rPr lang="en-US" dirty="0"/>
              <a:t>) Placement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5DDBC21-80E0-E6FF-ECE2-0A65BA5F3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34610"/>
              </p:ext>
            </p:extLst>
          </p:nvPr>
        </p:nvGraphicFramePr>
        <p:xfrm>
          <a:off x="651408" y="812777"/>
          <a:ext cx="7812859" cy="458642"/>
        </p:xfrm>
        <a:graphic>
          <a:graphicData uri="http://schemas.openxmlformats.org/drawingml/2006/table">
            <a:tbl>
              <a:tblPr/>
              <a:tblGrid>
                <a:gridCol w="3928682">
                  <a:extLst>
                    <a:ext uri="{9D8B030D-6E8A-4147-A177-3AD203B41FA5}">
                      <a16:colId xmlns:a16="http://schemas.microsoft.com/office/drawing/2014/main" val="710748009"/>
                    </a:ext>
                  </a:extLst>
                </a:gridCol>
                <a:gridCol w="1982549">
                  <a:extLst>
                    <a:ext uri="{9D8B030D-6E8A-4147-A177-3AD203B41FA5}">
                      <a16:colId xmlns:a16="http://schemas.microsoft.com/office/drawing/2014/main" val="893167683"/>
                    </a:ext>
                  </a:extLst>
                </a:gridCol>
                <a:gridCol w="778071">
                  <a:extLst>
                    <a:ext uri="{9D8B030D-6E8A-4147-A177-3AD203B41FA5}">
                      <a16:colId xmlns:a16="http://schemas.microsoft.com/office/drawing/2014/main" val="1638969839"/>
                    </a:ext>
                  </a:extLst>
                </a:gridCol>
                <a:gridCol w="1123557">
                  <a:extLst>
                    <a:ext uri="{9D8B030D-6E8A-4147-A177-3AD203B41FA5}">
                      <a16:colId xmlns:a16="http://schemas.microsoft.com/office/drawing/2014/main" val="63711937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 Institution Name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City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State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# of Students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52729"/>
                  </a:ext>
                </a:extLst>
              </a:tr>
              <a:tr h="184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Medical University of SC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Charleston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226232"/>
                  </a:ext>
                </a:extLst>
              </a:tr>
            </a:tbl>
          </a:graphicData>
        </a:graphic>
      </p:graphicFrame>
      <p:grpSp>
        <p:nvGrpSpPr>
          <p:cNvPr id="15362" name="Group 4">
            <a:extLst>
              <a:ext uri="{FF2B5EF4-FFF2-40B4-BE49-F238E27FC236}">
                <a16:creationId xmlns:a16="http://schemas.microsoft.com/office/drawing/2014/main" id="{93A90869-099E-9B7F-1959-9BE9BA58FC03}"/>
              </a:ext>
            </a:extLst>
          </p:cNvPr>
          <p:cNvGrpSpPr>
            <a:grpSpLocks/>
          </p:cNvGrpSpPr>
          <p:nvPr/>
        </p:nvGrpSpPr>
        <p:grpSpPr bwMode="auto">
          <a:xfrm>
            <a:off x="0" y="200025"/>
            <a:ext cx="5724525" cy="0"/>
            <a:chOff x="0" y="0"/>
            <a:chExt cx="9430" cy="12"/>
          </a:xfrm>
        </p:grpSpPr>
      </p:grpSp>
    </p:spTree>
    <p:extLst>
      <p:ext uri="{BB962C8B-B14F-4D97-AF65-F5344CB8AC3E}">
        <p14:creationId xmlns:p14="http://schemas.microsoft.com/office/powerpoint/2010/main" val="130829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="">
      <p:transition spd="slow" advClick="0" advTm="3000">
        <p:dissolv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1001F-62AD-40C7-8BCE-2B97EB246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92" y="256101"/>
            <a:ext cx="8229600" cy="535604"/>
          </a:xfrm>
        </p:spPr>
        <p:txBody>
          <a:bodyPr/>
          <a:lstStyle/>
          <a:p>
            <a:r>
              <a:rPr lang="en-US" dirty="0"/>
              <a:t>2025 Medicine - Preliminary Placements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761B290-93F8-435C-9795-4AF18C567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321971"/>
              </p:ext>
            </p:extLst>
          </p:nvPr>
        </p:nvGraphicFramePr>
        <p:xfrm>
          <a:off x="651408" y="804310"/>
          <a:ext cx="7812859" cy="1373520"/>
        </p:xfrm>
        <a:graphic>
          <a:graphicData uri="http://schemas.openxmlformats.org/drawingml/2006/table">
            <a:tbl>
              <a:tblPr/>
              <a:tblGrid>
                <a:gridCol w="3928682">
                  <a:extLst>
                    <a:ext uri="{9D8B030D-6E8A-4147-A177-3AD203B41FA5}">
                      <a16:colId xmlns:a16="http://schemas.microsoft.com/office/drawing/2014/main" val="710748009"/>
                    </a:ext>
                  </a:extLst>
                </a:gridCol>
                <a:gridCol w="1982549">
                  <a:extLst>
                    <a:ext uri="{9D8B030D-6E8A-4147-A177-3AD203B41FA5}">
                      <a16:colId xmlns:a16="http://schemas.microsoft.com/office/drawing/2014/main" val="893167683"/>
                    </a:ext>
                  </a:extLst>
                </a:gridCol>
                <a:gridCol w="778071">
                  <a:extLst>
                    <a:ext uri="{9D8B030D-6E8A-4147-A177-3AD203B41FA5}">
                      <a16:colId xmlns:a16="http://schemas.microsoft.com/office/drawing/2014/main" val="1638969839"/>
                    </a:ext>
                  </a:extLst>
                </a:gridCol>
                <a:gridCol w="1123557">
                  <a:extLst>
                    <a:ext uri="{9D8B030D-6E8A-4147-A177-3AD203B41FA5}">
                      <a16:colId xmlns:a16="http://schemas.microsoft.com/office/drawing/2014/main" val="63711937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 Institution Name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City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State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# of Students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52729"/>
                  </a:ext>
                </a:extLst>
              </a:tr>
              <a:tr h="18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Creighton University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Phoenix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AZ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226232"/>
                  </a:ext>
                </a:extLst>
              </a:tr>
              <a:tr h="18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Advocate Health Care-IL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Park Ridge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7947053"/>
                  </a:ext>
                </a:extLst>
              </a:tr>
              <a:tr h="18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Kansas SOM-Kansas City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Kansas City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KS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614623"/>
                  </a:ext>
                </a:extLst>
              </a:tr>
              <a:tr h="18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Rutgers-Newark Beth Israel Med Ctr-NJ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Newark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NJ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44820"/>
                  </a:ext>
                </a:extLst>
              </a:tr>
              <a:tr h="18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Baylor S&amp;W-Baylor COM Temple-TX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Temple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083793"/>
                  </a:ext>
                </a:extLst>
              </a:tr>
              <a:tr h="18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Eastern Virginia MS at Old Dominion University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Norfolk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VA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719170"/>
                  </a:ext>
                </a:extLst>
              </a:tr>
            </a:tbl>
          </a:graphicData>
        </a:graphic>
      </p:graphicFrame>
      <p:grpSp>
        <p:nvGrpSpPr>
          <p:cNvPr id="15362" name="Group 4"/>
          <p:cNvGrpSpPr>
            <a:grpSpLocks/>
          </p:cNvGrpSpPr>
          <p:nvPr/>
        </p:nvGrpSpPr>
        <p:grpSpPr bwMode="auto">
          <a:xfrm>
            <a:off x="0" y="200025"/>
            <a:ext cx="5724525" cy="0"/>
            <a:chOff x="0" y="0"/>
            <a:chExt cx="9430" cy="12"/>
          </a:xfrm>
        </p:grpSpPr>
      </p:grpSp>
    </p:spTree>
    <p:extLst>
      <p:ext uri="{BB962C8B-B14F-4D97-AF65-F5344CB8AC3E}">
        <p14:creationId xmlns:p14="http://schemas.microsoft.com/office/powerpoint/2010/main" val="341589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="">
      <p:transition spd="slow" advClick="0" advTm="3000">
        <p:dissolv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1001F-62AD-40C7-8BCE-2B97EB246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92" y="256101"/>
            <a:ext cx="8229600" cy="535604"/>
          </a:xfrm>
        </p:spPr>
        <p:txBody>
          <a:bodyPr/>
          <a:lstStyle/>
          <a:p>
            <a:r>
              <a:rPr lang="en-US" dirty="0"/>
              <a:t>2025 Neurology Placements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761B290-93F8-435C-9795-4AF18C567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439719"/>
              </p:ext>
            </p:extLst>
          </p:nvPr>
        </p:nvGraphicFramePr>
        <p:xfrm>
          <a:off x="651408" y="804310"/>
          <a:ext cx="7812859" cy="2470800"/>
        </p:xfrm>
        <a:graphic>
          <a:graphicData uri="http://schemas.openxmlformats.org/drawingml/2006/table">
            <a:tbl>
              <a:tblPr/>
              <a:tblGrid>
                <a:gridCol w="3928682">
                  <a:extLst>
                    <a:ext uri="{9D8B030D-6E8A-4147-A177-3AD203B41FA5}">
                      <a16:colId xmlns:a16="http://schemas.microsoft.com/office/drawing/2014/main" val="710748009"/>
                    </a:ext>
                  </a:extLst>
                </a:gridCol>
                <a:gridCol w="1982549">
                  <a:extLst>
                    <a:ext uri="{9D8B030D-6E8A-4147-A177-3AD203B41FA5}">
                      <a16:colId xmlns:a16="http://schemas.microsoft.com/office/drawing/2014/main" val="893167683"/>
                    </a:ext>
                  </a:extLst>
                </a:gridCol>
                <a:gridCol w="778071">
                  <a:extLst>
                    <a:ext uri="{9D8B030D-6E8A-4147-A177-3AD203B41FA5}">
                      <a16:colId xmlns:a16="http://schemas.microsoft.com/office/drawing/2014/main" val="1638969839"/>
                    </a:ext>
                  </a:extLst>
                </a:gridCol>
                <a:gridCol w="1123557">
                  <a:extLst>
                    <a:ext uri="{9D8B030D-6E8A-4147-A177-3AD203B41FA5}">
                      <a16:colId xmlns:a16="http://schemas.microsoft.com/office/drawing/2014/main" val="63711937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 Institution Name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City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State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# of Students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52729"/>
                  </a:ext>
                </a:extLst>
              </a:tr>
              <a:tr h="18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Illinois COM-Chicago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Chicago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226232"/>
                  </a:ext>
                </a:extLst>
              </a:tr>
              <a:tr h="18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Corewell Health-MI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Farmington Hills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614623"/>
                  </a:ext>
                </a:extLst>
              </a:tr>
              <a:tr h="18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Detroit Med Ctr/WSU-MI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Detroit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44820"/>
                  </a:ext>
                </a:extLst>
              </a:tr>
              <a:tr h="18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Henry Ford Hospital-MI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Detroit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083793"/>
                  </a:ext>
                </a:extLst>
              </a:tr>
              <a:tr h="18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Minnesota Med School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Minneapolis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719170"/>
                  </a:ext>
                </a:extLst>
              </a:tr>
              <a:tr h="18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Rutgers-R W Johnson Medical School-NJ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New Brunswick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NJ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257428"/>
                  </a:ext>
                </a:extLst>
              </a:tr>
              <a:tr h="18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Cleveland Clinic Fdn-OH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Cleveland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279428"/>
                  </a:ext>
                </a:extLst>
              </a:tr>
              <a:tr h="18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Kettering Health Network-OH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Dayton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367633"/>
                  </a:ext>
                </a:extLst>
              </a:tr>
              <a:tr h="18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St Lukes Hosp-Anderson-PA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Easton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PA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793389"/>
                  </a:ext>
                </a:extLst>
              </a:tr>
              <a:tr h="18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Tower Health/Reading Hospital-PA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West Reading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PA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0270542"/>
                  </a:ext>
                </a:extLst>
              </a:tr>
              <a:tr h="18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UPMC Medical Education-PA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Pittsburgh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PA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8118753"/>
                  </a:ext>
                </a:extLst>
              </a:tr>
              <a:tr h="18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Prisma Health-U of SC SOM Greenville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Greer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10882"/>
                  </a:ext>
                </a:extLst>
              </a:tr>
            </a:tbl>
          </a:graphicData>
        </a:graphic>
      </p:graphicFrame>
      <p:grpSp>
        <p:nvGrpSpPr>
          <p:cNvPr id="15362" name="Group 4"/>
          <p:cNvGrpSpPr>
            <a:grpSpLocks/>
          </p:cNvGrpSpPr>
          <p:nvPr/>
        </p:nvGrpSpPr>
        <p:grpSpPr bwMode="auto">
          <a:xfrm>
            <a:off x="0" y="200025"/>
            <a:ext cx="5724525" cy="0"/>
            <a:chOff x="0" y="0"/>
            <a:chExt cx="9430" cy="12"/>
          </a:xfrm>
        </p:grpSpPr>
      </p:grpSp>
    </p:spTree>
    <p:extLst>
      <p:ext uri="{BB962C8B-B14F-4D97-AF65-F5344CB8AC3E}">
        <p14:creationId xmlns:p14="http://schemas.microsoft.com/office/powerpoint/2010/main" val="390383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="">
      <p:transition spd="slow" advClick="0" advTm="3000">
        <p:dissolv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1001F-62AD-40C7-8BCE-2B97EB246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92" y="247636"/>
            <a:ext cx="8229600" cy="535604"/>
          </a:xfrm>
        </p:spPr>
        <p:txBody>
          <a:bodyPr/>
          <a:lstStyle/>
          <a:p>
            <a:r>
              <a:rPr lang="en-US" dirty="0"/>
              <a:t>2025 Obstetrics &amp; Gynecology Placements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761B290-93F8-435C-9795-4AF18C567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731391"/>
              </p:ext>
            </p:extLst>
          </p:nvPr>
        </p:nvGraphicFramePr>
        <p:xfrm>
          <a:off x="651408" y="804305"/>
          <a:ext cx="7812859" cy="3385728"/>
        </p:xfrm>
        <a:graphic>
          <a:graphicData uri="http://schemas.openxmlformats.org/drawingml/2006/table">
            <a:tbl>
              <a:tblPr/>
              <a:tblGrid>
                <a:gridCol w="3928682">
                  <a:extLst>
                    <a:ext uri="{9D8B030D-6E8A-4147-A177-3AD203B41FA5}">
                      <a16:colId xmlns:a16="http://schemas.microsoft.com/office/drawing/2014/main" val="710748009"/>
                    </a:ext>
                  </a:extLst>
                </a:gridCol>
                <a:gridCol w="1982549">
                  <a:extLst>
                    <a:ext uri="{9D8B030D-6E8A-4147-A177-3AD203B41FA5}">
                      <a16:colId xmlns:a16="http://schemas.microsoft.com/office/drawing/2014/main" val="893167683"/>
                    </a:ext>
                  </a:extLst>
                </a:gridCol>
                <a:gridCol w="778071">
                  <a:extLst>
                    <a:ext uri="{9D8B030D-6E8A-4147-A177-3AD203B41FA5}">
                      <a16:colId xmlns:a16="http://schemas.microsoft.com/office/drawing/2014/main" val="1638969839"/>
                    </a:ext>
                  </a:extLst>
                </a:gridCol>
                <a:gridCol w="1123557">
                  <a:extLst>
                    <a:ext uri="{9D8B030D-6E8A-4147-A177-3AD203B41FA5}">
                      <a16:colId xmlns:a16="http://schemas.microsoft.com/office/drawing/2014/main" val="63711937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 Institution Name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City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State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# of Students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52729"/>
                  </a:ext>
                </a:extLst>
              </a:tr>
              <a:tr h="183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HCA Healthcare/USF Morsani GME-Brandon-FL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Brandon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FL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226232"/>
                  </a:ext>
                </a:extLst>
              </a:tr>
              <a:tr h="183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Orlando Health-FL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Orlando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FL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614623"/>
                  </a:ext>
                </a:extLst>
              </a:tr>
              <a:tr h="183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Illinois COM-Peoria OSF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Peoria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44820"/>
                  </a:ext>
                </a:extLst>
              </a:tr>
              <a:tr h="183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HCA Healthcare Kansas City-MO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Overland Park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KS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083793"/>
                  </a:ext>
                </a:extLst>
              </a:tr>
              <a:tr h="183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Kansas SOM-Wichita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Wichita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KS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719170"/>
                  </a:ext>
                </a:extLst>
              </a:tr>
              <a:tr h="183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UMass Chan Medical School-MA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Worcester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257428"/>
                  </a:ext>
                </a:extLst>
              </a:tr>
              <a:tr h="183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Henry Ford Providence Hosp-MI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Southfield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279428"/>
                  </a:ext>
                </a:extLst>
              </a:tr>
              <a:tr h="183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Henry Ford Warren Hosp-MI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Warren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367633"/>
                  </a:ext>
                </a:extLst>
              </a:tr>
              <a:tr h="183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SSM Health/St Louis Univ SOM-MO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St Louis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911896"/>
                  </a:ext>
                </a:extLst>
              </a:tr>
              <a:tr h="183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Creighton University-NE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Omaha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214847"/>
                  </a:ext>
                </a:extLst>
              </a:tr>
              <a:tr h="183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Flushing Hospital Med Ctr-NY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Flushing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428888"/>
                  </a:ext>
                </a:extLst>
              </a:tr>
              <a:tr h="183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NYP Brooklyn Methodist Hosp-NY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Brooklyn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452957"/>
                  </a:ext>
                </a:extLst>
              </a:tr>
              <a:tr h="183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Rochester Gen Hosp-NY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Rochester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7095915"/>
                  </a:ext>
                </a:extLst>
              </a:tr>
              <a:tr h="183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University at Buffalo SOM-NY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Buffalo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456687"/>
                  </a:ext>
                </a:extLst>
              </a:tr>
              <a:tr h="183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Akron General Med Ctr-OH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Akron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266058"/>
                  </a:ext>
                </a:extLst>
              </a:tr>
              <a:tr h="183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OMECO-OK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Tulsa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552160"/>
                  </a:ext>
                </a:extLst>
              </a:tr>
              <a:tr h="183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St Anthony Hospital-OK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Oklahoma City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538218"/>
                  </a:ext>
                </a:extLst>
              </a:tr>
            </a:tbl>
          </a:graphicData>
        </a:graphic>
      </p:graphicFrame>
      <p:grpSp>
        <p:nvGrpSpPr>
          <p:cNvPr id="15362" name="Group 4"/>
          <p:cNvGrpSpPr>
            <a:grpSpLocks/>
          </p:cNvGrpSpPr>
          <p:nvPr/>
        </p:nvGrpSpPr>
        <p:grpSpPr bwMode="auto">
          <a:xfrm>
            <a:off x="0" y="200025"/>
            <a:ext cx="5724525" cy="0"/>
            <a:chOff x="0" y="0"/>
            <a:chExt cx="9430" cy="12"/>
          </a:xfrm>
        </p:grpSpPr>
      </p:grpSp>
    </p:spTree>
    <p:extLst>
      <p:ext uri="{BB962C8B-B14F-4D97-AF65-F5344CB8AC3E}">
        <p14:creationId xmlns:p14="http://schemas.microsoft.com/office/powerpoint/2010/main" val="88685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="">
      <p:transition spd="slow" advClick="0" advTm="3000">
        <p:dissolv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29B34-B6EF-19A5-51B7-CF94C2555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8270E-50B7-2059-B40F-02E408B4A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91" y="247636"/>
            <a:ext cx="8573437" cy="535604"/>
          </a:xfrm>
        </p:spPr>
        <p:txBody>
          <a:bodyPr/>
          <a:lstStyle/>
          <a:p>
            <a:r>
              <a:rPr lang="en-US" dirty="0"/>
              <a:t>2025 Obstetrics &amp; Gynecology Placements - </a:t>
            </a:r>
            <a:r>
              <a:rPr lang="en-US" sz="2400" dirty="0"/>
              <a:t>continued</a:t>
            </a:r>
            <a:endParaRPr lang="en-US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816A105-1286-66CA-8095-066A2FF705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976421"/>
              </p:ext>
            </p:extLst>
          </p:nvPr>
        </p:nvGraphicFramePr>
        <p:xfrm>
          <a:off x="651408" y="804305"/>
          <a:ext cx="7812859" cy="1189440"/>
        </p:xfrm>
        <a:graphic>
          <a:graphicData uri="http://schemas.openxmlformats.org/drawingml/2006/table">
            <a:tbl>
              <a:tblPr/>
              <a:tblGrid>
                <a:gridCol w="3928682">
                  <a:extLst>
                    <a:ext uri="{9D8B030D-6E8A-4147-A177-3AD203B41FA5}">
                      <a16:colId xmlns:a16="http://schemas.microsoft.com/office/drawing/2014/main" val="710748009"/>
                    </a:ext>
                  </a:extLst>
                </a:gridCol>
                <a:gridCol w="1982549">
                  <a:extLst>
                    <a:ext uri="{9D8B030D-6E8A-4147-A177-3AD203B41FA5}">
                      <a16:colId xmlns:a16="http://schemas.microsoft.com/office/drawing/2014/main" val="893167683"/>
                    </a:ext>
                  </a:extLst>
                </a:gridCol>
                <a:gridCol w="778071">
                  <a:extLst>
                    <a:ext uri="{9D8B030D-6E8A-4147-A177-3AD203B41FA5}">
                      <a16:colId xmlns:a16="http://schemas.microsoft.com/office/drawing/2014/main" val="1638969839"/>
                    </a:ext>
                  </a:extLst>
                </a:gridCol>
                <a:gridCol w="1123557">
                  <a:extLst>
                    <a:ext uri="{9D8B030D-6E8A-4147-A177-3AD203B41FA5}">
                      <a16:colId xmlns:a16="http://schemas.microsoft.com/office/drawing/2014/main" val="63711937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 Institution Name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City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State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# of Students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52729"/>
                  </a:ext>
                </a:extLst>
              </a:tr>
              <a:tr h="183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Tower Health/Reading Hospital-PA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Reading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PA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226232"/>
                  </a:ext>
                </a:extLst>
              </a:tr>
              <a:tr h="183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UPMC Harrisburg-PA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Harrisburg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PA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614623"/>
                  </a:ext>
                </a:extLst>
              </a:tr>
              <a:tr h="183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Methodist Health System Dallas-TX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Dallas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44820"/>
                  </a:ext>
                </a:extLst>
              </a:tr>
              <a:tr h="183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Texas Tech U Affil-Amarillo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Amarillo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083793"/>
                  </a:ext>
                </a:extLst>
              </a:tr>
              <a:tr h="183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Inova Fairfax Hospital-VA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Falls Church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VA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719170"/>
                  </a:ext>
                </a:extLst>
              </a:tr>
            </a:tbl>
          </a:graphicData>
        </a:graphic>
      </p:graphicFrame>
      <p:grpSp>
        <p:nvGrpSpPr>
          <p:cNvPr id="15362" name="Group 4">
            <a:extLst>
              <a:ext uri="{FF2B5EF4-FFF2-40B4-BE49-F238E27FC236}">
                <a16:creationId xmlns:a16="http://schemas.microsoft.com/office/drawing/2014/main" id="{B19EA65F-8B2F-BC67-F3B8-90A07624CCB6}"/>
              </a:ext>
            </a:extLst>
          </p:cNvPr>
          <p:cNvGrpSpPr>
            <a:grpSpLocks/>
          </p:cNvGrpSpPr>
          <p:nvPr/>
        </p:nvGrpSpPr>
        <p:grpSpPr bwMode="auto">
          <a:xfrm>
            <a:off x="0" y="200025"/>
            <a:ext cx="5724525" cy="0"/>
            <a:chOff x="0" y="0"/>
            <a:chExt cx="9430" cy="12"/>
          </a:xfrm>
        </p:grpSpPr>
      </p:grpSp>
    </p:spTree>
    <p:extLst>
      <p:ext uri="{BB962C8B-B14F-4D97-AF65-F5344CB8AC3E}">
        <p14:creationId xmlns:p14="http://schemas.microsoft.com/office/powerpoint/2010/main" val="203851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="">
      <p:transition spd="slow" advClick="0" advTm="3000">
        <p:dissolv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1001F-62AD-40C7-8BCE-2B97EB246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92" y="247637"/>
            <a:ext cx="8698128" cy="535604"/>
          </a:xfrm>
        </p:spPr>
        <p:txBody>
          <a:bodyPr/>
          <a:lstStyle/>
          <a:p>
            <a:r>
              <a:rPr lang="en-US" dirty="0"/>
              <a:t>2025 Occupational &amp; Environmental Med Placement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761B290-93F8-435C-9795-4AF18C567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205440"/>
              </p:ext>
            </p:extLst>
          </p:nvPr>
        </p:nvGraphicFramePr>
        <p:xfrm>
          <a:off x="651408" y="804305"/>
          <a:ext cx="7812859" cy="453240"/>
        </p:xfrm>
        <a:graphic>
          <a:graphicData uri="http://schemas.openxmlformats.org/drawingml/2006/table">
            <a:tbl>
              <a:tblPr/>
              <a:tblGrid>
                <a:gridCol w="3928682">
                  <a:extLst>
                    <a:ext uri="{9D8B030D-6E8A-4147-A177-3AD203B41FA5}">
                      <a16:colId xmlns:a16="http://schemas.microsoft.com/office/drawing/2014/main" val="710748009"/>
                    </a:ext>
                  </a:extLst>
                </a:gridCol>
                <a:gridCol w="1982549">
                  <a:extLst>
                    <a:ext uri="{9D8B030D-6E8A-4147-A177-3AD203B41FA5}">
                      <a16:colId xmlns:a16="http://schemas.microsoft.com/office/drawing/2014/main" val="893167683"/>
                    </a:ext>
                  </a:extLst>
                </a:gridCol>
                <a:gridCol w="778071">
                  <a:extLst>
                    <a:ext uri="{9D8B030D-6E8A-4147-A177-3AD203B41FA5}">
                      <a16:colId xmlns:a16="http://schemas.microsoft.com/office/drawing/2014/main" val="1638969839"/>
                    </a:ext>
                  </a:extLst>
                </a:gridCol>
                <a:gridCol w="1123557">
                  <a:extLst>
                    <a:ext uri="{9D8B030D-6E8A-4147-A177-3AD203B41FA5}">
                      <a16:colId xmlns:a16="http://schemas.microsoft.com/office/drawing/2014/main" val="637119375"/>
                    </a:ext>
                  </a:extLst>
                </a:gridCol>
              </a:tblGrid>
              <a:tr h="2703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 Institution Name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City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State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# of Students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527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Texas HSC-Tyler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Tyler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226232"/>
                  </a:ext>
                </a:extLst>
              </a:tr>
            </a:tbl>
          </a:graphicData>
        </a:graphic>
      </p:graphicFrame>
      <p:grpSp>
        <p:nvGrpSpPr>
          <p:cNvPr id="15362" name="Group 4"/>
          <p:cNvGrpSpPr>
            <a:grpSpLocks/>
          </p:cNvGrpSpPr>
          <p:nvPr/>
        </p:nvGrpSpPr>
        <p:grpSpPr bwMode="auto">
          <a:xfrm>
            <a:off x="0" y="200025"/>
            <a:ext cx="5724525" cy="0"/>
            <a:chOff x="0" y="0"/>
            <a:chExt cx="9430" cy="12"/>
          </a:xfrm>
        </p:grpSpPr>
      </p:grpSp>
    </p:spTree>
    <p:extLst>
      <p:ext uri="{BB962C8B-B14F-4D97-AF65-F5344CB8AC3E}">
        <p14:creationId xmlns:p14="http://schemas.microsoft.com/office/powerpoint/2010/main" val="398395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="">
      <p:transition spd="slow" advClick="0" advTm="3000">
        <p:dissolv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B0423-B884-9AD7-BF54-36D4C56A3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F9A90-1DE9-C5A1-EACF-ABF5ACD06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91" y="247636"/>
            <a:ext cx="8573437" cy="535604"/>
          </a:xfrm>
        </p:spPr>
        <p:txBody>
          <a:bodyPr/>
          <a:lstStyle/>
          <a:p>
            <a:r>
              <a:rPr lang="en-US" dirty="0"/>
              <a:t>2025 Ophthalmology Placements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7501838-F30A-C595-45D5-F8EC2FFD3D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478613"/>
              </p:ext>
            </p:extLst>
          </p:nvPr>
        </p:nvGraphicFramePr>
        <p:xfrm>
          <a:off x="651408" y="804305"/>
          <a:ext cx="7812859" cy="640368"/>
        </p:xfrm>
        <a:graphic>
          <a:graphicData uri="http://schemas.openxmlformats.org/drawingml/2006/table">
            <a:tbl>
              <a:tblPr/>
              <a:tblGrid>
                <a:gridCol w="3928682">
                  <a:extLst>
                    <a:ext uri="{9D8B030D-6E8A-4147-A177-3AD203B41FA5}">
                      <a16:colId xmlns:a16="http://schemas.microsoft.com/office/drawing/2014/main" val="710748009"/>
                    </a:ext>
                  </a:extLst>
                </a:gridCol>
                <a:gridCol w="1982549">
                  <a:extLst>
                    <a:ext uri="{9D8B030D-6E8A-4147-A177-3AD203B41FA5}">
                      <a16:colId xmlns:a16="http://schemas.microsoft.com/office/drawing/2014/main" val="893167683"/>
                    </a:ext>
                  </a:extLst>
                </a:gridCol>
                <a:gridCol w="778071">
                  <a:extLst>
                    <a:ext uri="{9D8B030D-6E8A-4147-A177-3AD203B41FA5}">
                      <a16:colId xmlns:a16="http://schemas.microsoft.com/office/drawing/2014/main" val="1638969839"/>
                    </a:ext>
                  </a:extLst>
                </a:gridCol>
                <a:gridCol w="1123557">
                  <a:extLst>
                    <a:ext uri="{9D8B030D-6E8A-4147-A177-3AD203B41FA5}">
                      <a16:colId xmlns:a16="http://schemas.microsoft.com/office/drawing/2014/main" val="63711937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 Institution Name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City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State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# of Students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52729"/>
                  </a:ext>
                </a:extLst>
              </a:tr>
              <a:tr h="183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University of Minnesota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Minneapolis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226232"/>
                  </a:ext>
                </a:extLst>
              </a:tr>
              <a:tr h="183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Eastern Virginia MS at Old Dominion University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Norfolk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VA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614623"/>
                  </a:ext>
                </a:extLst>
              </a:tr>
            </a:tbl>
          </a:graphicData>
        </a:graphic>
      </p:graphicFrame>
      <p:grpSp>
        <p:nvGrpSpPr>
          <p:cNvPr id="15362" name="Group 4">
            <a:extLst>
              <a:ext uri="{FF2B5EF4-FFF2-40B4-BE49-F238E27FC236}">
                <a16:creationId xmlns:a16="http://schemas.microsoft.com/office/drawing/2014/main" id="{998EA40F-466A-E146-43D9-7623209DB489}"/>
              </a:ext>
            </a:extLst>
          </p:cNvPr>
          <p:cNvGrpSpPr>
            <a:grpSpLocks/>
          </p:cNvGrpSpPr>
          <p:nvPr/>
        </p:nvGrpSpPr>
        <p:grpSpPr bwMode="auto">
          <a:xfrm>
            <a:off x="0" y="200025"/>
            <a:ext cx="5724525" cy="0"/>
            <a:chOff x="0" y="0"/>
            <a:chExt cx="9430" cy="12"/>
          </a:xfrm>
        </p:grpSpPr>
      </p:grpSp>
    </p:spTree>
    <p:extLst>
      <p:ext uri="{BB962C8B-B14F-4D97-AF65-F5344CB8AC3E}">
        <p14:creationId xmlns:p14="http://schemas.microsoft.com/office/powerpoint/2010/main" val="8014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="">
      <p:transition spd="slow" advClick="0" advTm="3000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56CF94-C1BD-4674-A57B-337EE832C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47" y="274638"/>
            <a:ext cx="8229600" cy="575026"/>
          </a:xfrm>
        </p:spPr>
        <p:txBody>
          <a:bodyPr/>
          <a:lstStyle/>
          <a:p>
            <a:r>
              <a:rPr lang="en-US" dirty="0"/>
              <a:t>COM 2025 Placement Results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574A73F-B50B-416B-9327-A172DCFD1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611529"/>
              </p:ext>
            </p:extLst>
          </p:nvPr>
        </p:nvGraphicFramePr>
        <p:xfrm>
          <a:off x="1269788" y="1002898"/>
          <a:ext cx="6604423" cy="3740160"/>
        </p:xfrm>
        <a:graphic>
          <a:graphicData uri="http://schemas.openxmlformats.org/drawingml/2006/table">
            <a:tbl>
              <a:tblPr/>
              <a:tblGrid>
                <a:gridCol w="4105304">
                  <a:extLst>
                    <a:ext uri="{9D8B030D-6E8A-4147-A177-3AD203B41FA5}">
                      <a16:colId xmlns:a16="http://schemas.microsoft.com/office/drawing/2014/main" val="635897377"/>
                    </a:ext>
                  </a:extLst>
                </a:gridCol>
                <a:gridCol w="1269129">
                  <a:extLst>
                    <a:ext uri="{9D8B030D-6E8A-4147-A177-3AD203B41FA5}">
                      <a16:colId xmlns:a16="http://schemas.microsoft.com/office/drawing/2014/main" val="1109641379"/>
                    </a:ext>
                  </a:extLst>
                </a:gridCol>
                <a:gridCol w="1229990">
                  <a:extLst>
                    <a:ext uri="{9D8B030D-6E8A-4147-A177-3AD203B41FA5}">
                      <a16:colId xmlns:a16="http://schemas.microsoft.com/office/drawing/2014/main" val="1806610431"/>
                    </a:ext>
                  </a:extLst>
                </a:gridCol>
              </a:tblGrid>
              <a:tr h="2152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 RESULTS</a:t>
                      </a:r>
                    </a:p>
                  </a:txBody>
                  <a:tcPr marL="5984" marR="5984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30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# of Students</a:t>
                      </a:r>
                    </a:p>
                  </a:txBody>
                  <a:tcPr marL="5984" marR="5984" marT="9144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30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% of Total</a:t>
                      </a:r>
                    </a:p>
                  </a:txBody>
                  <a:tcPr marL="5984" marR="5984" marT="9144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30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299645"/>
                  </a:ext>
                </a:extLst>
              </a:tr>
              <a:tr h="215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  Categorical &amp; M-Primary</a:t>
                      </a: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4B4F54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984" marR="5984" marT="5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88.49%</a:t>
                      </a:r>
                    </a:p>
                  </a:txBody>
                  <a:tcPr marL="5984" marR="5984" marT="5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7117494"/>
                  </a:ext>
                </a:extLst>
              </a:tr>
              <a:tr h="1652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          AUA</a:t>
                      </a:r>
                    </a:p>
                  </a:txBody>
                  <a:tcPr marL="5984" marR="5984" marT="18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5984" marR="5984" marT="1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5984" marR="5984" marT="1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6615051"/>
                  </a:ext>
                </a:extLst>
              </a:tr>
              <a:tr h="1735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          Military</a:t>
                      </a:r>
                    </a:p>
                  </a:txBody>
                  <a:tcPr marL="5984" marR="5984" marT="18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5</a:t>
                      </a:r>
                    </a:p>
                  </a:txBody>
                  <a:tcPr marL="5984" marR="5984" marT="1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4B4F54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984" marR="5984" marT="1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084843"/>
                  </a:ext>
                </a:extLst>
              </a:tr>
              <a:tr h="1735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          NRMP &amp; SOAP</a:t>
                      </a:r>
                    </a:p>
                  </a:txBody>
                  <a:tcPr marL="5984" marR="5984" marT="18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358</a:t>
                      </a:r>
                    </a:p>
                  </a:txBody>
                  <a:tcPr marL="5984" marR="5984" marT="1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5984" marR="5984" marT="1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9075812"/>
                  </a:ext>
                </a:extLst>
              </a:tr>
              <a:tr h="1596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          Post SOAP</a:t>
                      </a:r>
                    </a:p>
                  </a:txBody>
                  <a:tcPr marL="5984" marR="5984" marT="18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4</a:t>
                      </a:r>
                    </a:p>
                  </a:txBody>
                  <a:tcPr marL="5984" marR="5984" marT="1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4B4F54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984" marR="5984" marT="1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5234"/>
                  </a:ext>
                </a:extLst>
              </a:tr>
              <a:tr h="215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  Transitional/Preliminary Only (PGY1)</a:t>
                      </a: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4B4F54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984" marR="5984" marT="5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4.32%</a:t>
                      </a:r>
                    </a:p>
                  </a:txBody>
                  <a:tcPr marL="5984" marR="5984" marT="5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7999061"/>
                  </a:ext>
                </a:extLst>
              </a:tr>
              <a:tr h="163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          Military</a:t>
                      </a:r>
                    </a:p>
                  </a:txBody>
                  <a:tcPr marL="5984" marR="5984" marT="18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marL="5984" marR="5984" marT="1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5984" marR="5984" marT="1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5540000"/>
                  </a:ext>
                </a:extLst>
              </a:tr>
              <a:tr h="165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          NRMP &amp; SOAP</a:t>
                      </a:r>
                    </a:p>
                  </a:txBody>
                  <a:tcPr marL="5984" marR="5984" marT="18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15</a:t>
                      </a:r>
                    </a:p>
                  </a:txBody>
                  <a:tcPr marL="5984" marR="5984" marT="1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5984" marR="5984" marT="1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661178"/>
                  </a:ext>
                </a:extLst>
              </a:tr>
              <a:tr h="215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  Preliminary (PGY1) and Advanced (PGY2)</a:t>
                      </a: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4B4F54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984" marR="5984" marT="5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6.23%</a:t>
                      </a:r>
                    </a:p>
                  </a:txBody>
                  <a:tcPr marL="5984" marR="5984" marT="5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883955"/>
                  </a:ext>
                </a:extLst>
              </a:tr>
              <a:tr h="171287">
                <a:tc>
                  <a:txBody>
                    <a:bodyPr/>
                    <a:lstStyle/>
                    <a:p>
                      <a:pPr marL="0" lvl="1" indent="0" algn="l" fontAlgn="b"/>
                      <a:r>
                        <a:rPr lang="en-US" sz="10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          Military</a:t>
                      </a:r>
                    </a:p>
                  </a:txBody>
                  <a:tcPr marL="5984" marR="5984" marT="18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5984" marR="5984" marT="1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4B4F54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984" marR="5984" marT="1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249931"/>
                  </a:ext>
                </a:extLst>
              </a:tr>
              <a:tr h="171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          NRMP &amp; SOAP</a:t>
                      </a:r>
                    </a:p>
                  </a:txBody>
                  <a:tcPr marL="5984" marR="5984" marT="18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22</a:t>
                      </a:r>
                    </a:p>
                  </a:txBody>
                  <a:tcPr marL="5984" marR="5984" marT="1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5984" marR="5984" marT="1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1558012"/>
                  </a:ext>
                </a:extLst>
              </a:tr>
              <a:tr h="171287">
                <a:tc>
                  <a:txBody>
                    <a:bodyPr/>
                    <a:lstStyle/>
                    <a:p>
                      <a:pPr marL="0" lvl="1" indent="0" algn="l" fontAlgn="b"/>
                      <a:r>
                        <a:rPr lang="en-US" sz="10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          Pre-Match &amp; SOAP</a:t>
                      </a:r>
                    </a:p>
                  </a:txBody>
                  <a:tcPr marL="5984" marR="5984" marT="18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5984" marR="5984" marT="1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4B4F54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984" marR="5984" marT="1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943500"/>
                  </a:ext>
                </a:extLst>
              </a:tr>
              <a:tr h="171287">
                <a:tc>
                  <a:txBody>
                    <a:bodyPr/>
                    <a:lstStyle/>
                    <a:p>
                      <a:pPr marL="0" lvl="1" indent="0" algn="l" fontAlgn="b"/>
                      <a:r>
                        <a:rPr lang="en-US" sz="10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          SF Match</a:t>
                      </a:r>
                    </a:p>
                  </a:txBody>
                  <a:tcPr marL="5984" marR="5984" marT="18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5984" marR="5984" marT="1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4B4F54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984" marR="5984" marT="1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859660"/>
                  </a:ext>
                </a:extLst>
              </a:tr>
              <a:tr h="171287">
                <a:tc>
                  <a:txBody>
                    <a:bodyPr/>
                    <a:lstStyle/>
                    <a:p>
                      <a:pPr marL="0" lvl="1" indent="0" algn="l" fontAlgn="b"/>
                      <a:r>
                        <a:rPr lang="en-US" sz="10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          SF Match &amp; NRMP</a:t>
                      </a:r>
                    </a:p>
                  </a:txBody>
                  <a:tcPr marL="5984" marR="5984" marT="18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5984" marR="5984" marT="1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4B4F54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984" marR="5984" marT="1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037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 Total Placed</a:t>
                      </a:r>
                    </a:p>
                  </a:txBody>
                  <a:tcPr marL="5984" marR="5984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30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984" marR="5984" marT="914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30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99.04%</a:t>
                      </a:r>
                    </a:p>
                  </a:txBody>
                  <a:tcPr marL="5984" marR="5984" marT="9144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30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073560"/>
                  </a:ext>
                </a:extLst>
              </a:tr>
              <a:tr h="215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  Research</a:t>
                      </a:r>
                    </a:p>
                  </a:txBody>
                  <a:tcPr marL="5984" marR="5984" marT="18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5984" marR="5984" marT="1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.24%</a:t>
                      </a:r>
                    </a:p>
                  </a:txBody>
                  <a:tcPr marL="5984" marR="5984" marT="1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2657418"/>
                  </a:ext>
                </a:extLst>
              </a:tr>
              <a:tr h="215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  Not Placed</a:t>
                      </a:r>
                    </a:p>
                  </a:txBody>
                  <a:tcPr marL="5984" marR="5984" marT="18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marL="5984" marR="5984" marT="1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.72%</a:t>
                      </a:r>
                    </a:p>
                  </a:txBody>
                  <a:tcPr marL="5984" marR="5984" marT="18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1851023"/>
                  </a:ext>
                </a:extLst>
              </a:tr>
              <a:tr h="2291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 Grand Total</a:t>
                      </a: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30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984" marR="5984" marT="59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30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100%</a:t>
                      </a:r>
                    </a:p>
                  </a:txBody>
                  <a:tcPr marL="5984" marR="5984" marT="59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30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917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800762"/>
      </p:ext>
    </p:extLst>
  </p:cSld>
  <p:clrMapOvr>
    <a:masterClrMapping/>
  </p:clrMapOvr>
  <p:transition spd="slow" advClick="0" advTm="3000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1001F-62AD-40C7-8BCE-2B97EB246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92" y="247638"/>
            <a:ext cx="8229600" cy="535604"/>
          </a:xfrm>
        </p:spPr>
        <p:txBody>
          <a:bodyPr/>
          <a:lstStyle/>
          <a:p>
            <a:r>
              <a:rPr lang="en-US" dirty="0"/>
              <a:t>2025 </a:t>
            </a:r>
            <a:r>
              <a:rPr lang="en-US" dirty="0" err="1"/>
              <a:t>Orthopaedic</a:t>
            </a:r>
            <a:r>
              <a:rPr lang="en-US" dirty="0"/>
              <a:t> Surgery Placements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761B290-93F8-435C-9795-4AF18C567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154202"/>
              </p:ext>
            </p:extLst>
          </p:nvPr>
        </p:nvGraphicFramePr>
        <p:xfrm>
          <a:off x="651408" y="804310"/>
          <a:ext cx="7812859" cy="1922094"/>
        </p:xfrm>
        <a:graphic>
          <a:graphicData uri="http://schemas.openxmlformats.org/drawingml/2006/table">
            <a:tbl>
              <a:tblPr/>
              <a:tblGrid>
                <a:gridCol w="3928682">
                  <a:extLst>
                    <a:ext uri="{9D8B030D-6E8A-4147-A177-3AD203B41FA5}">
                      <a16:colId xmlns:a16="http://schemas.microsoft.com/office/drawing/2014/main" val="710748009"/>
                    </a:ext>
                  </a:extLst>
                </a:gridCol>
                <a:gridCol w="1982549">
                  <a:extLst>
                    <a:ext uri="{9D8B030D-6E8A-4147-A177-3AD203B41FA5}">
                      <a16:colId xmlns:a16="http://schemas.microsoft.com/office/drawing/2014/main" val="893167683"/>
                    </a:ext>
                  </a:extLst>
                </a:gridCol>
                <a:gridCol w="778071">
                  <a:extLst>
                    <a:ext uri="{9D8B030D-6E8A-4147-A177-3AD203B41FA5}">
                      <a16:colId xmlns:a16="http://schemas.microsoft.com/office/drawing/2014/main" val="1638969839"/>
                    </a:ext>
                  </a:extLst>
                </a:gridCol>
                <a:gridCol w="1123557">
                  <a:extLst>
                    <a:ext uri="{9D8B030D-6E8A-4147-A177-3AD203B41FA5}">
                      <a16:colId xmlns:a16="http://schemas.microsoft.com/office/drawing/2014/main" val="63711937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 Institution Name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City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State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# of Students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52729"/>
                  </a:ext>
                </a:extLst>
              </a:tr>
              <a:tr h="183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UC San Francisco-Fresno-CA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Fresno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226232"/>
                  </a:ext>
                </a:extLst>
              </a:tr>
              <a:tr h="183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Henry Ford Genesys Hospital-MI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Grand Blanc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614623"/>
                  </a:ext>
                </a:extLst>
              </a:tr>
              <a:tr h="183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Henry Ford Macomb Hospital-MI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Clinton Township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44820"/>
                  </a:ext>
                </a:extLst>
              </a:tr>
              <a:tr h="183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KCU-GME Consortium-MO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Kansas City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083793"/>
                  </a:ext>
                </a:extLst>
              </a:tr>
              <a:tr h="183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University Hosps-Columbia-MO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Columbia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719170"/>
                  </a:ext>
                </a:extLst>
              </a:tr>
              <a:tr h="183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Rutgers-Jersey City Med Ctr-NJ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Jersey City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NJ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86881"/>
                  </a:ext>
                </a:extLst>
              </a:tr>
              <a:tr h="183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Valley Hosp Med Ctr-NV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Las Vegas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643589"/>
                  </a:ext>
                </a:extLst>
              </a:tr>
              <a:tr h="183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Zucker SOM-Northwell Huntington Hosp-NY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Huntington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813645"/>
                  </a:ext>
                </a:extLst>
              </a:tr>
              <a:tr h="183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OhioHealth-Doctors Hosp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Columbus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683015"/>
                  </a:ext>
                </a:extLst>
              </a:tr>
            </a:tbl>
          </a:graphicData>
        </a:graphic>
      </p:graphicFrame>
      <p:grpSp>
        <p:nvGrpSpPr>
          <p:cNvPr id="15362" name="Group 4"/>
          <p:cNvGrpSpPr>
            <a:grpSpLocks/>
          </p:cNvGrpSpPr>
          <p:nvPr/>
        </p:nvGrpSpPr>
        <p:grpSpPr bwMode="auto">
          <a:xfrm>
            <a:off x="0" y="200025"/>
            <a:ext cx="5724525" cy="0"/>
            <a:chOff x="0" y="0"/>
            <a:chExt cx="9430" cy="12"/>
          </a:xfrm>
        </p:grpSpPr>
      </p:grpSp>
    </p:spTree>
    <p:extLst>
      <p:ext uri="{BB962C8B-B14F-4D97-AF65-F5344CB8AC3E}">
        <p14:creationId xmlns:p14="http://schemas.microsoft.com/office/powerpoint/2010/main" val="180025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="">
      <p:transition spd="slow" advClick="0" advTm="3000">
        <p:dissolv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86684-5F34-C952-7506-48C838622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8E2C1-E857-2D15-600D-4196FD32A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92" y="247637"/>
            <a:ext cx="8229600" cy="535604"/>
          </a:xfrm>
        </p:spPr>
        <p:txBody>
          <a:bodyPr/>
          <a:lstStyle/>
          <a:p>
            <a:r>
              <a:rPr lang="en-US" dirty="0"/>
              <a:t>2025 Otolaryngology Placement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94985A7-B294-001E-65FF-FAC5B08F71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378823"/>
              </p:ext>
            </p:extLst>
          </p:nvPr>
        </p:nvGraphicFramePr>
        <p:xfrm>
          <a:off x="651408" y="804305"/>
          <a:ext cx="7812859" cy="819000"/>
        </p:xfrm>
        <a:graphic>
          <a:graphicData uri="http://schemas.openxmlformats.org/drawingml/2006/table">
            <a:tbl>
              <a:tblPr/>
              <a:tblGrid>
                <a:gridCol w="3928682">
                  <a:extLst>
                    <a:ext uri="{9D8B030D-6E8A-4147-A177-3AD203B41FA5}">
                      <a16:colId xmlns:a16="http://schemas.microsoft.com/office/drawing/2014/main" val="710748009"/>
                    </a:ext>
                  </a:extLst>
                </a:gridCol>
                <a:gridCol w="1982549">
                  <a:extLst>
                    <a:ext uri="{9D8B030D-6E8A-4147-A177-3AD203B41FA5}">
                      <a16:colId xmlns:a16="http://schemas.microsoft.com/office/drawing/2014/main" val="893167683"/>
                    </a:ext>
                  </a:extLst>
                </a:gridCol>
                <a:gridCol w="778071">
                  <a:extLst>
                    <a:ext uri="{9D8B030D-6E8A-4147-A177-3AD203B41FA5}">
                      <a16:colId xmlns:a16="http://schemas.microsoft.com/office/drawing/2014/main" val="1638969839"/>
                    </a:ext>
                  </a:extLst>
                </a:gridCol>
                <a:gridCol w="1123557">
                  <a:extLst>
                    <a:ext uri="{9D8B030D-6E8A-4147-A177-3AD203B41FA5}">
                      <a16:colId xmlns:a16="http://schemas.microsoft.com/office/drawing/2014/main" val="637119375"/>
                    </a:ext>
                  </a:extLst>
                </a:gridCol>
              </a:tblGrid>
              <a:tr h="2703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 Institution Name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City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State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# of Students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527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Detroit Med Ctr/WSU-MI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Detroit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2262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KCU-GME Consortium-MO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Joplin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738759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Oklahoma State U Ctr for Health Sci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Tulsa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833466"/>
                  </a:ext>
                </a:extLst>
              </a:tr>
            </a:tbl>
          </a:graphicData>
        </a:graphic>
      </p:graphicFrame>
      <p:grpSp>
        <p:nvGrpSpPr>
          <p:cNvPr id="15362" name="Group 4">
            <a:extLst>
              <a:ext uri="{FF2B5EF4-FFF2-40B4-BE49-F238E27FC236}">
                <a16:creationId xmlns:a16="http://schemas.microsoft.com/office/drawing/2014/main" id="{C34B0C81-A82A-BD6B-92AF-06F409164284}"/>
              </a:ext>
            </a:extLst>
          </p:cNvPr>
          <p:cNvGrpSpPr>
            <a:grpSpLocks/>
          </p:cNvGrpSpPr>
          <p:nvPr/>
        </p:nvGrpSpPr>
        <p:grpSpPr bwMode="auto">
          <a:xfrm>
            <a:off x="0" y="200025"/>
            <a:ext cx="5724525" cy="0"/>
            <a:chOff x="0" y="0"/>
            <a:chExt cx="9430" cy="12"/>
          </a:xfrm>
        </p:grpSpPr>
      </p:grpSp>
    </p:spTree>
    <p:extLst>
      <p:ext uri="{BB962C8B-B14F-4D97-AF65-F5344CB8AC3E}">
        <p14:creationId xmlns:p14="http://schemas.microsoft.com/office/powerpoint/2010/main" val="75403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="">
      <p:transition spd="slow" advClick="0" advTm="3000">
        <p:dissolv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1001F-62AD-40C7-8BCE-2B97EB246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92" y="247638"/>
            <a:ext cx="8229600" cy="535604"/>
          </a:xfrm>
        </p:spPr>
        <p:txBody>
          <a:bodyPr/>
          <a:lstStyle/>
          <a:p>
            <a:r>
              <a:rPr lang="en-US" dirty="0"/>
              <a:t>2025 Pathology Placements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761B290-93F8-435C-9795-4AF18C567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382557"/>
              </p:ext>
            </p:extLst>
          </p:nvPr>
        </p:nvGraphicFramePr>
        <p:xfrm>
          <a:off x="651408" y="812777"/>
          <a:ext cx="7812859" cy="1190160"/>
        </p:xfrm>
        <a:graphic>
          <a:graphicData uri="http://schemas.openxmlformats.org/drawingml/2006/table">
            <a:tbl>
              <a:tblPr/>
              <a:tblGrid>
                <a:gridCol w="3928682">
                  <a:extLst>
                    <a:ext uri="{9D8B030D-6E8A-4147-A177-3AD203B41FA5}">
                      <a16:colId xmlns:a16="http://schemas.microsoft.com/office/drawing/2014/main" val="710748009"/>
                    </a:ext>
                  </a:extLst>
                </a:gridCol>
                <a:gridCol w="1982549">
                  <a:extLst>
                    <a:ext uri="{9D8B030D-6E8A-4147-A177-3AD203B41FA5}">
                      <a16:colId xmlns:a16="http://schemas.microsoft.com/office/drawing/2014/main" val="893167683"/>
                    </a:ext>
                  </a:extLst>
                </a:gridCol>
                <a:gridCol w="778071">
                  <a:extLst>
                    <a:ext uri="{9D8B030D-6E8A-4147-A177-3AD203B41FA5}">
                      <a16:colId xmlns:a16="http://schemas.microsoft.com/office/drawing/2014/main" val="1638969839"/>
                    </a:ext>
                  </a:extLst>
                </a:gridCol>
                <a:gridCol w="1123557">
                  <a:extLst>
                    <a:ext uri="{9D8B030D-6E8A-4147-A177-3AD203B41FA5}">
                      <a16:colId xmlns:a16="http://schemas.microsoft.com/office/drawing/2014/main" val="63711937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 Institution Name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City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State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# of Students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52729"/>
                  </a:ext>
                </a:extLst>
              </a:tr>
              <a:tr h="183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Loyola Univ Med Ctr-IL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Maywood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226232"/>
                  </a:ext>
                </a:extLst>
              </a:tr>
              <a:tr h="183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Kansas SOM-Kansas City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Kansas City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KS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614623"/>
                  </a:ext>
                </a:extLst>
              </a:tr>
              <a:tr h="183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Corewell Health-MI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Royal Oak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44820"/>
                  </a:ext>
                </a:extLst>
              </a:tr>
              <a:tr h="183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UPMC Medical Education-PA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Pittsburgh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PA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083793"/>
                  </a:ext>
                </a:extLst>
              </a:tr>
              <a:tr h="183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University of Utah Health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Salt Lake City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719170"/>
                  </a:ext>
                </a:extLst>
              </a:tr>
            </a:tbl>
          </a:graphicData>
        </a:graphic>
      </p:graphicFrame>
      <p:grpSp>
        <p:nvGrpSpPr>
          <p:cNvPr id="15362" name="Group 4"/>
          <p:cNvGrpSpPr>
            <a:grpSpLocks/>
          </p:cNvGrpSpPr>
          <p:nvPr/>
        </p:nvGrpSpPr>
        <p:grpSpPr bwMode="auto">
          <a:xfrm>
            <a:off x="0" y="200025"/>
            <a:ext cx="5724525" cy="0"/>
            <a:chOff x="0" y="0"/>
            <a:chExt cx="9430" cy="12"/>
          </a:xfrm>
        </p:grpSpPr>
      </p:grpSp>
    </p:spTree>
    <p:extLst>
      <p:ext uri="{BB962C8B-B14F-4D97-AF65-F5344CB8AC3E}">
        <p14:creationId xmlns:p14="http://schemas.microsoft.com/office/powerpoint/2010/main" val="263352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="">
      <p:transition spd="slow" advClick="0" advTm="3000">
        <p:dissolv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1001F-62AD-40C7-8BCE-2B97EB246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92" y="239171"/>
            <a:ext cx="8229600" cy="535604"/>
          </a:xfrm>
        </p:spPr>
        <p:txBody>
          <a:bodyPr/>
          <a:lstStyle/>
          <a:p>
            <a:r>
              <a:rPr lang="en-US" dirty="0"/>
              <a:t>2025 Pediatrics Placements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761B290-93F8-435C-9795-4AF18C567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035277"/>
              </p:ext>
            </p:extLst>
          </p:nvPr>
        </p:nvGraphicFramePr>
        <p:xfrm>
          <a:off x="651408" y="812773"/>
          <a:ext cx="7812859" cy="3383280"/>
        </p:xfrm>
        <a:graphic>
          <a:graphicData uri="http://schemas.openxmlformats.org/drawingml/2006/table">
            <a:tbl>
              <a:tblPr/>
              <a:tblGrid>
                <a:gridCol w="3928682">
                  <a:extLst>
                    <a:ext uri="{9D8B030D-6E8A-4147-A177-3AD203B41FA5}">
                      <a16:colId xmlns:a16="http://schemas.microsoft.com/office/drawing/2014/main" val="710748009"/>
                    </a:ext>
                  </a:extLst>
                </a:gridCol>
                <a:gridCol w="1982549">
                  <a:extLst>
                    <a:ext uri="{9D8B030D-6E8A-4147-A177-3AD203B41FA5}">
                      <a16:colId xmlns:a16="http://schemas.microsoft.com/office/drawing/2014/main" val="893167683"/>
                    </a:ext>
                  </a:extLst>
                </a:gridCol>
                <a:gridCol w="778071">
                  <a:extLst>
                    <a:ext uri="{9D8B030D-6E8A-4147-A177-3AD203B41FA5}">
                      <a16:colId xmlns:a16="http://schemas.microsoft.com/office/drawing/2014/main" val="1638969839"/>
                    </a:ext>
                  </a:extLst>
                </a:gridCol>
                <a:gridCol w="1123557">
                  <a:extLst>
                    <a:ext uri="{9D8B030D-6E8A-4147-A177-3AD203B41FA5}">
                      <a16:colId xmlns:a16="http://schemas.microsoft.com/office/drawing/2014/main" val="63711937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 Institution Name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City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State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# of Students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527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UCLA Med Ctr-CA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Los Angeles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2262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Valley Childrens Healthcare-CA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Madera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6146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TJU/Nemours Childrens Health-PA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Wilmington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DE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448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Orlando Health-FL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Orlando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FL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0837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Emory Univ SOM-GA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Atlanta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GA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7191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Medical College of Georgia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Augusta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GA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2574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Tripler Army Medical Center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Tripler AMC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HI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2794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Central Iowa Health System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Des Moines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3676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Iowa Hospitals &amp; Clinics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Iowa City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9118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Advocate Health Care-IL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Oak Lawn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588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Advocate Health Care-IL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Park Ridge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76659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Childrens Mercy Hospital-MO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Kansas City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3988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ECU Health Med Ctr-NC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Greenville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6684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University of Nebraska Med Ctr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Omaha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6934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New Mexico SOM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Albuquerque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8309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Akron Children's-OH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Akron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997546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Case Western/Univ Hosps Cleveland Med Ctr-OH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Cleveland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5956021"/>
                  </a:ext>
                </a:extLst>
              </a:tr>
            </a:tbl>
          </a:graphicData>
        </a:graphic>
      </p:graphicFrame>
      <p:grpSp>
        <p:nvGrpSpPr>
          <p:cNvPr id="15362" name="Group 4"/>
          <p:cNvGrpSpPr>
            <a:grpSpLocks/>
          </p:cNvGrpSpPr>
          <p:nvPr/>
        </p:nvGrpSpPr>
        <p:grpSpPr bwMode="auto">
          <a:xfrm>
            <a:off x="0" y="200025"/>
            <a:ext cx="5724525" cy="0"/>
            <a:chOff x="0" y="0"/>
            <a:chExt cx="9430" cy="12"/>
          </a:xfrm>
        </p:grpSpPr>
      </p:grpSp>
    </p:spTree>
    <p:extLst>
      <p:ext uri="{BB962C8B-B14F-4D97-AF65-F5344CB8AC3E}">
        <p14:creationId xmlns:p14="http://schemas.microsoft.com/office/powerpoint/2010/main" val="154136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="">
      <p:transition spd="slow" advClick="0" advTm="3000">
        <p:dissolv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1001F-62AD-40C7-8BCE-2B97EB246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92" y="247638"/>
            <a:ext cx="8229600" cy="535604"/>
          </a:xfrm>
        </p:spPr>
        <p:txBody>
          <a:bodyPr/>
          <a:lstStyle/>
          <a:p>
            <a:r>
              <a:rPr lang="en-US" dirty="0"/>
              <a:t>2025 Pediatrics Placements - </a:t>
            </a:r>
            <a:r>
              <a:rPr lang="en-US" sz="2400" dirty="0"/>
              <a:t>continued</a:t>
            </a:r>
            <a:endParaRPr lang="en-US" sz="180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761B290-93F8-435C-9795-4AF18C567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992628"/>
              </p:ext>
            </p:extLst>
          </p:nvPr>
        </p:nvGraphicFramePr>
        <p:xfrm>
          <a:off x="651408" y="812777"/>
          <a:ext cx="7812859" cy="1915952"/>
        </p:xfrm>
        <a:graphic>
          <a:graphicData uri="http://schemas.openxmlformats.org/drawingml/2006/table">
            <a:tbl>
              <a:tblPr/>
              <a:tblGrid>
                <a:gridCol w="3928682">
                  <a:extLst>
                    <a:ext uri="{9D8B030D-6E8A-4147-A177-3AD203B41FA5}">
                      <a16:colId xmlns:a16="http://schemas.microsoft.com/office/drawing/2014/main" val="710748009"/>
                    </a:ext>
                  </a:extLst>
                </a:gridCol>
                <a:gridCol w="1982549">
                  <a:extLst>
                    <a:ext uri="{9D8B030D-6E8A-4147-A177-3AD203B41FA5}">
                      <a16:colId xmlns:a16="http://schemas.microsoft.com/office/drawing/2014/main" val="893167683"/>
                    </a:ext>
                  </a:extLst>
                </a:gridCol>
                <a:gridCol w="778071">
                  <a:extLst>
                    <a:ext uri="{9D8B030D-6E8A-4147-A177-3AD203B41FA5}">
                      <a16:colId xmlns:a16="http://schemas.microsoft.com/office/drawing/2014/main" val="1638969839"/>
                    </a:ext>
                  </a:extLst>
                </a:gridCol>
                <a:gridCol w="1123557">
                  <a:extLst>
                    <a:ext uri="{9D8B030D-6E8A-4147-A177-3AD203B41FA5}">
                      <a16:colId xmlns:a16="http://schemas.microsoft.com/office/drawing/2014/main" val="637119375"/>
                    </a:ext>
                  </a:extLst>
                </a:gridCol>
              </a:tblGrid>
              <a:tr h="270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 Institution Name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City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State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# of Students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527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OMECO-OK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Tulsa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4393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Prisma Health-U of SC SOM Greenville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Greenville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2262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Tennessee Health Sci Ctr-Memphis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Memphis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6146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Baylor Coll Med-Houston-TX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San Antonio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448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Texas at Austin Dell Medical School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Austin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0837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Texas Med Sch-Houston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Houston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5148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EVMS Old Dominion University-VA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Norfolk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VA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8758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Marshfield Clinic-WI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Marshfield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WI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2931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Med Coll Wisconsin Affil Hosps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Milwaukee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WI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848597"/>
                  </a:ext>
                </a:extLst>
              </a:tr>
            </a:tbl>
          </a:graphicData>
        </a:graphic>
      </p:graphicFrame>
      <p:grpSp>
        <p:nvGrpSpPr>
          <p:cNvPr id="15362" name="Group 4"/>
          <p:cNvGrpSpPr>
            <a:grpSpLocks/>
          </p:cNvGrpSpPr>
          <p:nvPr/>
        </p:nvGrpSpPr>
        <p:grpSpPr bwMode="auto">
          <a:xfrm>
            <a:off x="0" y="200025"/>
            <a:ext cx="5724525" cy="0"/>
            <a:chOff x="0" y="0"/>
            <a:chExt cx="9430" cy="12"/>
          </a:xfrm>
        </p:grpSpPr>
      </p:grpSp>
    </p:spTree>
    <p:extLst>
      <p:ext uri="{BB962C8B-B14F-4D97-AF65-F5344CB8AC3E}">
        <p14:creationId xmlns:p14="http://schemas.microsoft.com/office/powerpoint/2010/main" val="296373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="">
      <p:transition spd="slow" advClick="0" advTm="3000">
        <p:dissolv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1001F-62AD-40C7-8BCE-2B97EB246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91" y="239169"/>
            <a:ext cx="8630155" cy="535604"/>
          </a:xfrm>
        </p:spPr>
        <p:txBody>
          <a:bodyPr/>
          <a:lstStyle/>
          <a:p>
            <a:r>
              <a:rPr lang="en-US" dirty="0"/>
              <a:t>2025 Physical Medicine &amp; Rehabilitation Placements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761B290-93F8-435C-9795-4AF18C567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647241"/>
              </p:ext>
            </p:extLst>
          </p:nvPr>
        </p:nvGraphicFramePr>
        <p:xfrm>
          <a:off x="665570" y="819961"/>
          <a:ext cx="7812859" cy="1738512"/>
        </p:xfrm>
        <a:graphic>
          <a:graphicData uri="http://schemas.openxmlformats.org/drawingml/2006/table">
            <a:tbl>
              <a:tblPr/>
              <a:tblGrid>
                <a:gridCol w="3928682">
                  <a:extLst>
                    <a:ext uri="{9D8B030D-6E8A-4147-A177-3AD203B41FA5}">
                      <a16:colId xmlns:a16="http://schemas.microsoft.com/office/drawing/2014/main" val="710748009"/>
                    </a:ext>
                  </a:extLst>
                </a:gridCol>
                <a:gridCol w="1982549">
                  <a:extLst>
                    <a:ext uri="{9D8B030D-6E8A-4147-A177-3AD203B41FA5}">
                      <a16:colId xmlns:a16="http://schemas.microsoft.com/office/drawing/2014/main" val="893167683"/>
                    </a:ext>
                  </a:extLst>
                </a:gridCol>
                <a:gridCol w="778071">
                  <a:extLst>
                    <a:ext uri="{9D8B030D-6E8A-4147-A177-3AD203B41FA5}">
                      <a16:colId xmlns:a16="http://schemas.microsoft.com/office/drawing/2014/main" val="1638969839"/>
                    </a:ext>
                  </a:extLst>
                </a:gridCol>
                <a:gridCol w="1123557">
                  <a:extLst>
                    <a:ext uri="{9D8B030D-6E8A-4147-A177-3AD203B41FA5}">
                      <a16:colId xmlns:a16="http://schemas.microsoft.com/office/drawing/2014/main" val="63711937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 Institution Name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City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State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# of Students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52729"/>
                  </a:ext>
                </a:extLst>
              </a:tr>
              <a:tr h="183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Arkansas COM-Little Rock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Little Rock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226232"/>
                  </a:ext>
                </a:extLst>
              </a:tr>
              <a:tr h="183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Schwab Rehab Hosp-IL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Chicago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614623"/>
                  </a:ext>
                </a:extLst>
              </a:tr>
              <a:tr h="183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Kansas SOM-Kansas City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Kansas City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KS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44820"/>
                  </a:ext>
                </a:extLst>
              </a:tr>
              <a:tr h="183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Johns Hopkins Hospital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Baltimore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083793"/>
                  </a:ext>
                </a:extLst>
              </a:tr>
              <a:tr h="183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Detroit Med Ctr/WSU-MI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Detroit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719170"/>
                  </a:ext>
                </a:extLst>
              </a:tr>
              <a:tr h="183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New Mexico SOM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Albuquerque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257428"/>
                  </a:ext>
                </a:extLst>
              </a:tr>
              <a:tr h="183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Good Samaritan Univ Hosp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Rockville Centre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279428"/>
                  </a:ext>
                </a:extLst>
              </a:tr>
              <a:tr h="183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Temple Univ Hosp-PA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Philadelphia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PA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2595705"/>
                  </a:ext>
                </a:extLst>
              </a:tr>
            </a:tbl>
          </a:graphicData>
        </a:graphic>
      </p:graphicFrame>
      <p:grpSp>
        <p:nvGrpSpPr>
          <p:cNvPr id="15362" name="Group 4"/>
          <p:cNvGrpSpPr>
            <a:grpSpLocks/>
          </p:cNvGrpSpPr>
          <p:nvPr/>
        </p:nvGrpSpPr>
        <p:grpSpPr bwMode="auto">
          <a:xfrm>
            <a:off x="0" y="200025"/>
            <a:ext cx="5724525" cy="0"/>
            <a:chOff x="0" y="0"/>
            <a:chExt cx="9430" cy="12"/>
          </a:xfrm>
        </p:grpSpPr>
      </p:grpSp>
    </p:spTree>
    <p:extLst>
      <p:ext uri="{BB962C8B-B14F-4D97-AF65-F5344CB8AC3E}">
        <p14:creationId xmlns:p14="http://schemas.microsoft.com/office/powerpoint/2010/main" val="20330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="">
      <p:transition spd="slow" advClick="0" advTm="3000">
        <p:dissolv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1001F-62AD-40C7-8BCE-2B97EB246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92" y="247638"/>
            <a:ext cx="8229600" cy="535604"/>
          </a:xfrm>
        </p:spPr>
        <p:txBody>
          <a:bodyPr/>
          <a:lstStyle/>
          <a:p>
            <a:r>
              <a:rPr lang="en-US" dirty="0"/>
              <a:t>2025 Psychiatry Placements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761B290-93F8-435C-9795-4AF18C567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715116"/>
              </p:ext>
            </p:extLst>
          </p:nvPr>
        </p:nvGraphicFramePr>
        <p:xfrm>
          <a:off x="651408" y="812776"/>
          <a:ext cx="7812859" cy="3379251"/>
        </p:xfrm>
        <a:graphic>
          <a:graphicData uri="http://schemas.openxmlformats.org/drawingml/2006/table">
            <a:tbl>
              <a:tblPr/>
              <a:tblGrid>
                <a:gridCol w="3928682">
                  <a:extLst>
                    <a:ext uri="{9D8B030D-6E8A-4147-A177-3AD203B41FA5}">
                      <a16:colId xmlns:a16="http://schemas.microsoft.com/office/drawing/2014/main" val="710748009"/>
                    </a:ext>
                  </a:extLst>
                </a:gridCol>
                <a:gridCol w="1982549">
                  <a:extLst>
                    <a:ext uri="{9D8B030D-6E8A-4147-A177-3AD203B41FA5}">
                      <a16:colId xmlns:a16="http://schemas.microsoft.com/office/drawing/2014/main" val="893167683"/>
                    </a:ext>
                  </a:extLst>
                </a:gridCol>
                <a:gridCol w="778071">
                  <a:extLst>
                    <a:ext uri="{9D8B030D-6E8A-4147-A177-3AD203B41FA5}">
                      <a16:colId xmlns:a16="http://schemas.microsoft.com/office/drawing/2014/main" val="1638969839"/>
                    </a:ext>
                  </a:extLst>
                </a:gridCol>
                <a:gridCol w="1123557">
                  <a:extLst>
                    <a:ext uri="{9D8B030D-6E8A-4147-A177-3AD203B41FA5}">
                      <a16:colId xmlns:a16="http://schemas.microsoft.com/office/drawing/2014/main" val="63711937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 Institution Name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City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State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# of Students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52729"/>
                  </a:ext>
                </a:extLst>
              </a:tr>
              <a:tr h="182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Kaiser Permanente-Oakland-CA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Oakland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226232"/>
                  </a:ext>
                </a:extLst>
              </a:tr>
              <a:tr h="182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Mission Community Hosp-CA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Panorama City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614623"/>
                  </a:ext>
                </a:extLst>
              </a:tr>
              <a:tr h="182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Christiana Care-DE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Wilmington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DE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44820"/>
                  </a:ext>
                </a:extLst>
              </a:tr>
              <a:tr h="182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Broward Health Med Ctr-FL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Fort Lauderdale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FL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083793"/>
                  </a:ext>
                </a:extLst>
              </a:tr>
              <a:tr h="182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HCA Healthcare East FL Division GME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Aventura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FL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719170"/>
                  </a:ext>
                </a:extLst>
              </a:tr>
              <a:tr h="182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Central FL/HCA Healthcare GME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Gainesville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FL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257428"/>
                  </a:ext>
                </a:extLst>
              </a:tr>
              <a:tr h="182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Central FL/HCA Healthcare GME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Kissimmee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FL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8417804"/>
                  </a:ext>
                </a:extLst>
              </a:tr>
              <a:tr h="182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University of Miami/Jackson Health System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Miami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FL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9899347"/>
                  </a:ext>
                </a:extLst>
              </a:tr>
              <a:tr h="182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Kansas SOM-Kansas City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Kansas City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KS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279428"/>
                  </a:ext>
                </a:extLst>
              </a:tr>
              <a:tr h="182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SSM Health/St Louis Univ SOM-MO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St Louis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367633"/>
                  </a:ext>
                </a:extLst>
              </a:tr>
              <a:tr h="182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Carolinas Med Ctr-NC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Milwaukee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911896"/>
                  </a:ext>
                </a:extLst>
              </a:tr>
              <a:tr h="182643"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New Hanover Reg Med Ctr-NC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Wilmington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58896"/>
                  </a:ext>
                </a:extLst>
              </a:tr>
              <a:tr h="182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New Mexico SOM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Albuquerque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766599"/>
                  </a:ext>
                </a:extLst>
              </a:tr>
              <a:tr h="182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Maimonides Med Ctr-NY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Brooklyn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398864"/>
                  </a:ext>
                </a:extLst>
              </a:tr>
              <a:tr h="182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Ohio State University Med Ctr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Columbus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668475"/>
                  </a:ext>
                </a:extLst>
              </a:tr>
              <a:tr h="182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Oklahoma COM-OK City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Oklahoma City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693474"/>
                  </a:ext>
                </a:extLst>
              </a:tr>
              <a:tr h="182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JHME-Jefferson Einstein Philadelphia-PA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Philadelphia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PA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830994"/>
                  </a:ext>
                </a:extLst>
              </a:tr>
            </a:tbl>
          </a:graphicData>
        </a:graphic>
      </p:graphicFrame>
      <p:grpSp>
        <p:nvGrpSpPr>
          <p:cNvPr id="15362" name="Group 4"/>
          <p:cNvGrpSpPr>
            <a:grpSpLocks/>
          </p:cNvGrpSpPr>
          <p:nvPr/>
        </p:nvGrpSpPr>
        <p:grpSpPr bwMode="auto">
          <a:xfrm>
            <a:off x="0" y="200025"/>
            <a:ext cx="5724525" cy="0"/>
            <a:chOff x="0" y="0"/>
            <a:chExt cx="9430" cy="12"/>
          </a:xfrm>
        </p:grpSpPr>
      </p:grpSp>
    </p:spTree>
    <p:extLst>
      <p:ext uri="{BB962C8B-B14F-4D97-AF65-F5344CB8AC3E}">
        <p14:creationId xmlns:p14="http://schemas.microsoft.com/office/powerpoint/2010/main" val="371513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="">
      <p:transition spd="slow" advClick="0" advTm="3000">
        <p:dissolv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1001F-62AD-40C7-8BCE-2B97EB246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92" y="239171"/>
            <a:ext cx="8229600" cy="535604"/>
          </a:xfrm>
        </p:spPr>
        <p:txBody>
          <a:bodyPr/>
          <a:lstStyle/>
          <a:p>
            <a:r>
              <a:rPr lang="en-US" dirty="0"/>
              <a:t>2025 Psychiatry Placements - continued</a:t>
            </a:r>
            <a:endParaRPr lang="en-US" sz="180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761B290-93F8-435C-9795-4AF18C567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306285"/>
              </p:ext>
            </p:extLst>
          </p:nvPr>
        </p:nvGraphicFramePr>
        <p:xfrm>
          <a:off x="651408" y="812772"/>
          <a:ext cx="7812859" cy="1008724"/>
        </p:xfrm>
        <a:graphic>
          <a:graphicData uri="http://schemas.openxmlformats.org/drawingml/2006/table">
            <a:tbl>
              <a:tblPr/>
              <a:tblGrid>
                <a:gridCol w="3928682">
                  <a:extLst>
                    <a:ext uri="{9D8B030D-6E8A-4147-A177-3AD203B41FA5}">
                      <a16:colId xmlns:a16="http://schemas.microsoft.com/office/drawing/2014/main" val="710748009"/>
                    </a:ext>
                  </a:extLst>
                </a:gridCol>
                <a:gridCol w="1982549">
                  <a:extLst>
                    <a:ext uri="{9D8B030D-6E8A-4147-A177-3AD203B41FA5}">
                      <a16:colId xmlns:a16="http://schemas.microsoft.com/office/drawing/2014/main" val="893167683"/>
                    </a:ext>
                  </a:extLst>
                </a:gridCol>
                <a:gridCol w="778071">
                  <a:extLst>
                    <a:ext uri="{9D8B030D-6E8A-4147-A177-3AD203B41FA5}">
                      <a16:colId xmlns:a16="http://schemas.microsoft.com/office/drawing/2014/main" val="1638969839"/>
                    </a:ext>
                  </a:extLst>
                </a:gridCol>
                <a:gridCol w="1123557">
                  <a:extLst>
                    <a:ext uri="{9D8B030D-6E8A-4147-A177-3AD203B41FA5}">
                      <a16:colId xmlns:a16="http://schemas.microsoft.com/office/drawing/2014/main" val="63711937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 Institution Name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City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State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# of Students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52729"/>
                  </a:ext>
                </a:extLst>
              </a:tr>
              <a:tr h="183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Prisma Health-U of SC SOM Greenville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Greenville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326159"/>
                  </a:ext>
                </a:extLst>
              </a:tr>
              <a:tr h="183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Prisma Health-U of SC SOM Greenville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Greer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4070584"/>
                  </a:ext>
                </a:extLst>
              </a:tr>
              <a:tr h="183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Texas HSC-Tyler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Pittsburg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2051474"/>
                  </a:ext>
                </a:extLst>
              </a:tr>
              <a:tr h="183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Carilion Clinic-Virginia Tech Carilion SOM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Roanoke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VA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226232"/>
                  </a:ext>
                </a:extLst>
              </a:tr>
            </a:tbl>
          </a:graphicData>
        </a:graphic>
      </p:graphicFrame>
      <p:grpSp>
        <p:nvGrpSpPr>
          <p:cNvPr id="15362" name="Group 4"/>
          <p:cNvGrpSpPr>
            <a:grpSpLocks/>
          </p:cNvGrpSpPr>
          <p:nvPr/>
        </p:nvGrpSpPr>
        <p:grpSpPr bwMode="auto">
          <a:xfrm>
            <a:off x="0" y="200025"/>
            <a:ext cx="5724525" cy="0"/>
            <a:chOff x="0" y="0"/>
            <a:chExt cx="9430" cy="12"/>
          </a:xfrm>
        </p:grpSpPr>
      </p:grpSp>
    </p:spTree>
    <p:extLst>
      <p:ext uri="{BB962C8B-B14F-4D97-AF65-F5344CB8AC3E}">
        <p14:creationId xmlns:p14="http://schemas.microsoft.com/office/powerpoint/2010/main" val="35364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="">
      <p:transition spd="slow" advClick="0" advTm="3000">
        <p:dissolv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1001F-62AD-40C7-8BCE-2B97EB246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92" y="239171"/>
            <a:ext cx="8229600" cy="535604"/>
          </a:xfrm>
        </p:spPr>
        <p:txBody>
          <a:bodyPr/>
          <a:lstStyle/>
          <a:p>
            <a:r>
              <a:rPr lang="en-US" dirty="0"/>
              <a:t>2025 Radiation Oncology Placements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761B290-93F8-435C-9795-4AF18C567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973036"/>
              </p:ext>
            </p:extLst>
          </p:nvPr>
        </p:nvGraphicFramePr>
        <p:xfrm>
          <a:off x="651933" y="812777"/>
          <a:ext cx="7812334" cy="459448"/>
        </p:xfrm>
        <a:graphic>
          <a:graphicData uri="http://schemas.openxmlformats.org/drawingml/2006/table">
            <a:tbl>
              <a:tblPr/>
              <a:tblGrid>
                <a:gridCol w="3928157">
                  <a:extLst>
                    <a:ext uri="{9D8B030D-6E8A-4147-A177-3AD203B41FA5}">
                      <a16:colId xmlns:a16="http://schemas.microsoft.com/office/drawing/2014/main" val="710748009"/>
                    </a:ext>
                  </a:extLst>
                </a:gridCol>
                <a:gridCol w="1982549">
                  <a:extLst>
                    <a:ext uri="{9D8B030D-6E8A-4147-A177-3AD203B41FA5}">
                      <a16:colId xmlns:a16="http://schemas.microsoft.com/office/drawing/2014/main" val="893167683"/>
                    </a:ext>
                  </a:extLst>
                </a:gridCol>
                <a:gridCol w="778071">
                  <a:extLst>
                    <a:ext uri="{9D8B030D-6E8A-4147-A177-3AD203B41FA5}">
                      <a16:colId xmlns:a16="http://schemas.microsoft.com/office/drawing/2014/main" val="1638969839"/>
                    </a:ext>
                  </a:extLst>
                </a:gridCol>
                <a:gridCol w="1123557">
                  <a:extLst>
                    <a:ext uri="{9D8B030D-6E8A-4147-A177-3AD203B41FA5}">
                      <a16:colId xmlns:a16="http://schemas.microsoft.com/office/drawing/2014/main" val="63711937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 Institution Name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City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State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# of Students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52729"/>
                  </a:ext>
                </a:extLst>
              </a:tr>
              <a:tr h="1851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Kansas SOM-Kansas City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Kansas City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KS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226232"/>
                  </a:ext>
                </a:extLst>
              </a:tr>
            </a:tbl>
          </a:graphicData>
        </a:graphic>
      </p:graphicFrame>
      <p:grpSp>
        <p:nvGrpSpPr>
          <p:cNvPr id="15362" name="Group 4"/>
          <p:cNvGrpSpPr>
            <a:grpSpLocks/>
          </p:cNvGrpSpPr>
          <p:nvPr/>
        </p:nvGrpSpPr>
        <p:grpSpPr bwMode="auto">
          <a:xfrm>
            <a:off x="0" y="200025"/>
            <a:ext cx="5724525" cy="0"/>
            <a:chOff x="0" y="0"/>
            <a:chExt cx="9430" cy="12"/>
          </a:xfrm>
        </p:grpSpPr>
      </p:grpSp>
    </p:spTree>
    <p:extLst>
      <p:ext uri="{BB962C8B-B14F-4D97-AF65-F5344CB8AC3E}">
        <p14:creationId xmlns:p14="http://schemas.microsoft.com/office/powerpoint/2010/main" val="303225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="">
      <p:transition spd="slow" advClick="0" advTm="3000">
        <p:dissolv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B0E05-FFB0-5F11-6A4E-DB50AD713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86C28-DD02-48F0-E6D9-E58B06BF6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92" y="239171"/>
            <a:ext cx="8229600" cy="535604"/>
          </a:xfrm>
        </p:spPr>
        <p:txBody>
          <a:bodyPr/>
          <a:lstStyle/>
          <a:p>
            <a:r>
              <a:rPr lang="en-US" dirty="0"/>
              <a:t>2025 Radiology – Diagnostic Placements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73A8218-C0BA-8EEE-B8DC-81816F7658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130772"/>
              </p:ext>
            </p:extLst>
          </p:nvPr>
        </p:nvGraphicFramePr>
        <p:xfrm>
          <a:off x="651933" y="812777"/>
          <a:ext cx="7812334" cy="1755344"/>
        </p:xfrm>
        <a:graphic>
          <a:graphicData uri="http://schemas.openxmlformats.org/drawingml/2006/table">
            <a:tbl>
              <a:tblPr/>
              <a:tblGrid>
                <a:gridCol w="3928157">
                  <a:extLst>
                    <a:ext uri="{9D8B030D-6E8A-4147-A177-3AD203B41FA5}">
                      <a16:colId xmlns:a16="http://schemas.microsoft.com/office/drawing/2014/main" val="710748009"/>
                    </a:ext>
                  </a:extLst>
                </a:gridCol>
                <a:gridCol w="1982549">
                  <a:extLst>
                    <a:ext uri="{9D8B030D-6E8A-4147-A177-3AD203B41FA5}">
                      <a16:colId xmlns:a16="http://schemas.microsoft.com/office/drawing/2014/main" val="893167683"/>
                    </a:ext>
                  </a:extLst>
                </a:gridCol>
                <a:gridCol w="778071">
                  <a:extLst>
                    <a:ext uri="{9D8B030D-6E8A-4147-A177-3AD203B41FA5}">
                      <a16:colId xmlns:a16="http://schemas.microsoft.com/office/drawing/2014/main" val="1638969839"/>
                    </a:ext>
                  </a:extLst>
                </a:gridCol>
                <a:gridCol w="1123557">
                  <a:extLst>
                    <a:ext uri="{9D8B030D-6E8A-4147-A177-3AD203B41FA5}">
                      <a16:colId xmlns:a16="http://schemas.microsoft.com/office/drawing/2014/main" val="63711937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 Institution Name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City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State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# of Students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52729"/>
                  </a:ext>
                </a:extLst>
              </a:tr>
              <a:tr h="1851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Kansas SOM-Kansas City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Kansas City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KS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226232"/>
                  </a:ext>
                </a:extLst>
              </a:tr>
              <a:tr h="1851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Tufts Medical Center-MA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Boston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614623"/>
                  </a:ext>
                </a:extLst>
              </a:tr>
              <a:tr h="1851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Univ of Missouri-KC Programs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Kansas City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44820"/>
                  </a:ext>
                </a:extLst>
              </a:tr>
              <a:tr h="1851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Sunrise Health GME Consortium-NV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Las Vegas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214463"/>
                  </a:ext>
                </a:extLst>
              </a:tr>
              <a:tr h="1851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Integris Health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Oklahoma City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7580840"/>
                  </a:ext>
                </a:extLst>
              </a:tr>
              <a:tr h="1851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Oklahoma COM-OK City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Oklahoma City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638267"/>
                  </a:ext>
                </a:extLst>
              </a:tr>
              <a:tr h="1851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Baylor S&amp;W-Baylor COM Temple-TX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Temple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9843400"/>
                  </a:ext>
                </a:extLst>
              </a:tr>
              <a:tr h="1851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San Antonio Uniformed Services Health Education Consortium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San Antonio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668151"/>
                  </a:ext>
                </a:extLst>
              </a:tr>
            </a:tbl>
          </a:graphicData>
        </a:graphic>
      </p:graphicFrame>
      <p:grpSp>
        <p:nvGrpSpPr>
          <p:cNvPr id="15362" name="Group 4">
            <a:extLst>
              <a:ext uri="{FF2B5EF4-FFF2-40B4-BE49-F238E27FC236}">
                <a16:creationId xmlns:a16="http://schemas.microsoft.com/office/drawing/2014/main" id="{8025B338-F4DB-F4BD-6BF6-F0701E288192}"/>
              </a:ext>
            </a:extLst>
          </p:cNvPr>
          <p:cNvGrpSpPr>
            <a:grpSpLocks/>
          </p:cNvGrpSpPr>
          <p:nvPr/>
        </p:nvGrpSpPr>
        <p:grpSpPr bwMode="auto">
          <a:xfrm>
            <a:off x="0" y="200025"/>
            <a:ext cx="5724525" cy="0"/>
            <a:chOff x="0" y="0"/>
            <a:chExt cx="9430" cy="12"/>
          </a:xfrm>
        </p:grpSpPr>
      </p:grpSp>
    </p:spTree>
    <p:extLst>
      <p:ext uri="{BB962C8B-B14F-4D97-AF65-F5344CB8AC3E}">
        <p14:creationId xmlns:p14="http://schemas.microsoft.com/office/powerpoint/2010/main" val="52002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="">
      <p:transition spd="slow" advClick="0" advTm="3000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9849C3B1-2AE7-4BD1-9705-AED7F638B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47" y="274638"/>
            <a:ext cx="8229600" cy="575026"/>
          </a:xfrm>
        </p:spPr>
        <p:txBody>
          <a:bodyPr/>
          <a:lstStyle/>
          <a:p>
            <a:r>
              <a:rPr lang="en-US" dirty="0"/>
              <a:t>2025 Specialty Placement Outcomes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9320ED7-5743-42D3-B922-1BB8B9B0A6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467098"/>
              </p:ext>
            </p:extLst>
          </p:nvPr>
        </p:nvGraphicFramePr>
        <p:xfrm>
          <a:off x="338077" y="938676"/>
          <a:ext cx="8467845" cy="3399263"/>
        </p:xfrm>
        <a:graphic>
          <a:graphicData uri="http://schemas.openxmlformats.org/drawingml/2006/table">
            <a:tbl>
              <a:tblPr/>
              <a:tblGrid>
                <a:gridCol w="2352872">
                  <a:extLst>
                    <a:ext uri="{9D8B030D-6E8A-4147-A177-3AD203B41FA5}">
                      <a16:colId xmlns:a16="http://schemas.microsoft.com/office/drawing/2014/main" val="569743714"/>
                    </a:ext>
                  </a:extLst>
                </a:gridCol>
                <a:gridCol w="778025">
                  <a:extLst>
                    <a:ext uri="{9D8B030D-6E8A-4147-A177-3AD203B41FA5}">
                      <a16:colId xmlns:a16="http://schemas.microsoft.com/office/drawing/2014/main" val="1052304531"/>
                    </a:ext>
                  </a:extLst>
                </a:gridCol>
                <a:gridCol w="1035148">
                  <a:extLst>
                    <a:ext uri="{9D8B030D-6E8A-4147-A177-3AD203B41FA5}">
                      <a16:colId xmlns:a16="http://schemas.microsoft.com/office/drawing/2014/main" val="1781345072"/>
                    </a:ext>
                  </a:extLst>
                </a:gridCol>
                <a:gridCol w="67879">
                  <a:extLst>
                    <a:ext uri="{9D8B030D-6E8A-4147-A177-3AD203B41FA5}">
                      <a16:colId xmlns:a16="http://schemas.microsoft.com/office/drawing/2014/main" val="898150595"/>
                    </a:ext>
                  </a:extLst>
                </a:gridCol>
                <a:gridCol w="2364376">
                  <a:extLst>
                    <a:ext uri="{9D8B030D-6E8A-4147-A177-3AD203B41FA5}">
                      <a16:colId xmlns:a16="http://schemas.microsoft.com/office/drawing/2014/main" val="1408639180"/>
                    </a:ext>
                  </a:extLst>
                </a:gridCol>
                <a:gridCol w="800459">
                  <a:extLst>
                    <a:ext uri="{9D8B030D-6E8A-4147-A177-3AD203B41FA5}">
                      <a16:colId xmlns:a16="http://schemas.microsoft.com/office/drawing/2014/main" val="1702298771"/>
                    </a:ext>
                  </a:extLst>
                </a:gridCol>
                <a:gridCol w="1069086">
                  <a:extLst>
                    <a:ext uri="{9D8B030D-6E8A-4147-A177-3AD203B41FA5}">
                      <a16:colId xmlns:a16="http://schemas.microsoft.com/office/drawing/2014/main" val="3468308117"/>
                    </a:ext>
                  </a:extLst>
                </a:gridCol>
              </a:tblGrid>
              <a:tr h="220319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Total Categorical and Advanced Specialty Students: 395</a:t>
                      </a:r>
                    </a:p>
                  </a:txBody>
                  <a:tcPr marL="8204" marR="8204" marT="82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121227"/>
                  </a:ext>
                </a:extLst>
              </a:tr>
              <a:tr h="3112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  </a:t>
                      </a:r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Specialty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204" marR="8204" marT="82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30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# of Students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30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% of Total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304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304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  Specialty</a:t>
                      </a:r>
                    </a:p>
                  </a:txBody>
                  <a:tcPr marL="8204" marR="8204" marT="8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30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# of Students</a:t>
                      </a:r>
                    </a:p>
                  </a:txBody>
                  <a:tcPr marL="8204" marR="8204" marT="820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30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% of Total</a:t>
                      </a:r>
                    </a:p>
                  </a:txBody>
                  <a:tcPr marL="8204" marR="8204" marT="820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30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116471"/>
                  </a:ext>
                </a:extLst>
              </a:tr>
              <a:tr h="255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 Anesthesiology</a:t>
                      </a:r>
                    </a:p>
                  </a:txBody>
                  <a:tcPr marL="8204" marR="8204" marT="82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3.8%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304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 Ophthalmology</a:t>
                      </a:r>
                    </a:p>
                  </a:txBody>
                  <a:tcPr marL="8204" marR="8204" marT="8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.5%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77148"/>
                  </a:ext>
                </a:extLst>
              </a:tr>
              <a:tr h="255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 Child Neurology</a:t>
                      </a:r>
                    </a:p>
                  </a:txBody>
                  <a:tcPr marL="8204" marR="8204" marT="82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.2%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304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Orthopaedic</a:t>
                      </a:r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 Surgery</a:t>
                      </a:r>
                    </a:p>
                  </a:txBody>
                  <a:tcPr marL="8204" marR="8204" marT="8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2.4%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864507"/>
                  </a:ext>
                </a:extLst>
              </a:tr>
              <a:tr h="255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 Dermatology</a:t>
                      </a:r>
                    </a:p>
                  </a:txBody>
                  <a:tcPr marL="8204" marR="8204" marT="82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.7%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4" marR="8204" marT="82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304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 Otolaryngology</a:t>
                      </a:r>
                    </a:p>
                  </a:txBody>
                  <a:tcPr marL="8204" marR="8204" marT="8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.7%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290756"/>
                  </a:ext>
                </a:extLst>
              </a:tr>
              <a:tr h="255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 Emergency Medicine</a:t>
                      </a:r>
                    </a:p>
                  </a:txBody>
                  <a:tcPr marL="8204" marR="8204" marT="82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52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12.5%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304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 Pathology</a:t>
                      </a:r>
                    </a:p>
                  </a:txBody>
                  <a:tcPr marL="8204" marR="8204" marT="8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1.2%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05833"/>
                  </a:ext>
                </a:extLst>
              </a:tr>
              <a:tr h="255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 Family Medicine</a:t>
                      </a:r>
                    </a:p>
                  </a:txBody>
                  <a:tcPr marL="8204" marR="8204" marT="82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63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15%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304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 Pediatrics</a:t>
                      </a:r>
                    </a:p>
                  </a:txBody>
                  <a:tcPr marL="8204" marR="8204" marT="8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33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7.9%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104422"/>
                  </a:ext>
                </a:extLst>
              </a:tr>
              <a:tr h="255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 Internal Medicine *</a:t>
                      </a:r>
                    </a:p>
                  </a:txBody>
                  <a:tcPr marL="8204" marR="8204" marT="82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24.5%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304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 Physical Medicine &amp; Rehabilitation</a:t>
                      </a:r>
                    </a:p>
                  </a:txBody>
                  <a:tcPr marL="8204" marR="8204" marT="8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2.2%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922236"/>
                  </a:ext>
                </a:extLst>
              </a:tr>
              <a:tr h="255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 Internal Medicine/Pediatrics</a:t>
                      </a:r>
                    </a:p>
                  </a:txBody>
                  <a:tcPr marL="8204" marR="8204" marT="82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.7%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304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 Psychiatry</a:t>
                      </a:r>
                    </a:p>
                  </a:txBody>
                  <a:tcPr marL="8204" marR="8204" marT="8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23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5.5%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813796"/>
                  </a:ext>
                </a:extLst>
              </a:tr>
              <a:tr h="255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 Interventional Radiology</a:t>
                      </a:r>
                    </a:p>
                  </a:txBody>
                  <a:tcPr marL="8204" marR="8204" marT="82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.2%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304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 Radiation Oncology</a:t>
                      </a:r>
                    </a:p>
                  </a:txBody>
                  <a:tcPr marL="8204" marR="8204" marT="8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.2%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718974"/>
                  </a:ext>
                </a:extLst>
              </a:tr>
              <a:tr h="311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 Neurology</a:t>
                      </a:r>
                    </a:p>
                  </a:txBody>
                  <a:tcPr marL="8204" marR="8204" marT="82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2.9%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304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 Radiology – Diagnostic</a:t>
                      </a:r>
                    </a:p>
                  </a:txBody>
                  <a:tcPr marL="8204" marR="8204" marT="8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2.2%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316648"/>
                  </a:ext>
                </a:extLst>
              </a:tr>
              <a:tr h="255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 Obstetrics &amp; Gynecology</a:t>
                      </a:r>
                    </a:p>
                  </a:txBody>
                  <a:tcPr marL="8204" marR="8204" marT="82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25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6%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304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 Surgery - General</a:t>
                      </a:r>
                    </a:p>
                  </a:txBody>
                  <a:tcPr marL="8204" marR="8204" marT="8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4.5%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07872"/>
                  </a:ext>
                </a:extLst>
              </a:tr>
              <a:tr h="255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 Occupational &amp; Environmental Medicine</a:t>
                      </a:r>
                    </a:p>
                  </a:txBody>
                  <a:tcPr marL="8204" marR="8204" marT="82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.2%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4" marR="8204" marT="82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304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 Urology</a:t>
                      </a:r>
                    </a:p>
                  </a:txBody>
                  <a:tcPr marL="8204" marR="8204" marT="8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.5%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43746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518CBFE-6C71-4C50-879C-380B0FACF34F}"/>
              </a:ext>
            </a:extLst>
          </p:cNvPr>
          <p:cNvSpPr txBox="1"/>
          <p:nvPr/>
        </p:nvSpPr>
        <p:spPr>
          <a:xfrm>
            <a:off x="2797154" y="4396600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</a:rPr>
              <a:t>* Includes M  - Primary</a:t>
            </a:r>
          </a:p>
        </p:txBody>
      </p:sp>
    </p:spTree>
    <p:extLst>
      <p:ext uri="{BB962C8B-B14F-4D97-AF65-F5344CB8AC3E}">
        <p14:creationId xmlns:p14="http://schemas.microsoft.com/office/powerpoint/2010/main" val="2819671007"/>
      </p:ext>
    </p:extLst>
  </p:cSld>
  <p:clrMapOvr>
    <a:masterClrMapping/>
  </p:clrMapOvr>
  <p:transition spd="slow" advClick="0">
    <p:wheel spokes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1001F-62AD-40C7-8BCE-2B97EB246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92" y="239171"/>
            <a:ext cx="8229600" cy="535604"/>
          </a:xfrm>
        </p:spPr>
        <p:txBody>
          <a:bodyPr/>
          <a:lstStyle/>
          <a:p>
            <a:r>
              <a:rPr lang="en-US" dirty="0"/>
              <a:t>2025 Surgery - General Placements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761B290-93F8-435C-9795-4AF18C567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572323"/>
              </p:ext>
            </p:extLst>
          </p:nvPr>
        </p:nvGraphicFramePr>
        <p:xfrm>
          <a:off x="651408" y="821244"/>
          <a:ext cx="7812859" cy="3432237"/>
        </p:xfrm>
        <a:graphic>
          <a:graphicData uri="http://schemas.openxmlformats.org/drawingml/2006/table">
            <a:tbl>
              <a:tblPr/>
              <a:tblGrid>
                <a:gridCol w="3928682">
                  <a:extLst>
                    <a:ext uri="{9D8B030D-6E8A-4147-A177-3AD203B41FA5}">
                      <a16:colId xmlns:a16="http://schemas.microsoft.com/office/drawing/2014/main" val="710748009"/>
                    </a:ext>
                  </a:extLst>
                </a:gridCol>
                <a:gridCol w="1982549">
                  <a:extLst>
                    <a:ext uri="{9D8B030D-6E8A-4147-A177-3AD203B41FA5}">
                      <a16:colId xmlns:a16="http://schemas.microsoft.com/office/drawing/2014/main" val="893167683"/>
                    </a:ext>
                  </a:extLst>
                </a:gridCol>
                <a:gridCol w="778071">
                  <a:extLst>
                    <a:ext uri="{9D8B030D-6E8A-4147-A177-3AD203B41FA5}">
                      <a16:colId xmlns:a16="http://schemas.microsoft.com/office/drawing/2014/main" val="1638969839"/>
                    </a:ext>
                  </a:extLst>
                </a:gridCol>
                <a:gridCol w="1123557">
                  <a:extLst>
                    <a:ext uri="{9D8B030D-6E8A-4147-A177-3AD203B41FA5}">
                      <a16:colId xmlns:a16="http://schemas.microsoft.com/office/drawing/2014/main" val="63711937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 Institution Name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City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State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# of Students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52729"/>
                  </a:ext>
                </a:extLst>
              </a:tr>
              <a:tr h="186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HonorHealth-Phoenix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Phoenix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AZ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226232"/>
                  </a:ext>
                </a:extLst>
              </a:tr>
              <a:tr h="186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Kern Med Ctr-CA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Bakersfield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614623"/>
                  </a:ext>
                </a:extLst>
              </a:tr>
              <a:tr h="186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UC San Francisco-Fresno-CA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Fresno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44820"/>
                  </a:ext>
                </a:extLst>
              </a:tr>
              <a:tr h="186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Christiana Care-DE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Newark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DE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083793"/>
                  </a:ext>
                </a:extLst>
              </a:tr>
              <a:tr h="186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Franciscan Health Olympia Fields-IL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Olympia Fields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719170"/>
                  </a:ext>
                </a:extLst>
              </a:tr>
              <a:tr h="186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Ascension St Vincent Hosp-IN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Indianapolis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IN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257428"/>
                  </a:ext>
                </a:extLst>
              </a:tr>
              <a:tr h="186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Sinai Hospital of Baltimore-MD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Baltimore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279428"/>
                  </a:ext>
                </a:extLst>
              </a:tr>
              <a:tr h="186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McLaren Health Care Corp-MI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Lansing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0178093"/>
                  </a:ext>
                </a:extLst>
              </a:tr>
              <a:tr h="186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KCU-GME Consortium-MO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Blue Springs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8183526"/>
                  </a:ext>
                </a:extLst>
              </a:tr>
              <a:tr h="186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Univ of Missouri-KC Programs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Kansas City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0670164"/>
                  </a:ext>
                </a:extLst>
              </a:tr>
              <a:tr h="186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Cape Fear Valley Health-NC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Fayetteville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6231838"/>
                  </a:ext>
                </a:extLst>
              </a:tr>
              <a:tr h="186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Womack Army Medical Center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Fort Liberty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3001"/>
                  </a:ext>
                </a:extLst>
              </a:tr>
              <a:tr h="186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Virtua Health-NJ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Camden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NJ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015577"/>
                  </a:ext>
                </a:extLst>
              </a:tr>
              <a:tr h="186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Sunrise Health GME Consortium-NV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Las Vegas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113558"/>
                  </a:ext>
                </a:extLst>
              </a:tr>
              <a:tr h="186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Oklahoma State U Ctr for Health Sci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Tulsa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970287"/>
                  </a:ext>
                </a:extLst>
              </a:tr>
              <a:tr h="1665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Tennessee Health Sci Ctr-Memphis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Memphis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204144"/>
                  </a:ext>
                </a:extLst>
              </a:tr>
              <a:tr h="186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St Davids Healthcare GME-TX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Austin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3184308"/>
                  </a:ext>
                </a:extLst>
              </a:tr>
            </a:tbl>
          </a:graphicData>
        </a:graphic>
      </p:graphicFrame>
      <p:grpSp>
        <p:nvGrpSpPr>
          <p:cNvPr id="15362" name="Group 4"/>
          <p:cNvGrpSpPr>
            <a:grpSpLocks/>
          </p:cNvGrpSpPr>
          <p:nvPr/>
        </p:nvGrpSpPr>
        <p:grpSpPr bwMode="auto">
          <a:xfrm>
            <a:off x="0" y="200025"/>
            <a:ext cx="5724525" cy="0"/>
            <a:chOff x="0" y="0"/>
            <a:chExt cx="9430" cy="12"/>
          </a:xfrm>
        </p:grpSpPr>
      </p:grpSp>
    </p:spTree>
    <p:extLst>
      <p:ext uri="{BB962C8B-B14F-4D97-AF65-F5344CB8AC3E}">
        <p14:creationId xmlns:p14="http://schemas.microsoft.com/office/powerpoint/2010/main" val="93701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="">
      <p:transition spd="slow" advClick="0" advTm="3000">
        <p:dissolv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9E20C-1B36-3291-1435-CDE52163D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F9B6D-E35E-BF3E-2A83-2CDE8D4D6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92" y="239171"/>
            <a:ext cx="8229600" cy="535604"/>
          </a:xfrm>
        </p:spPr>
        <p:txBody>
          <a:bodyPr/>
          <a:lstStyle/>
          <a:p>
            <a:r>
              <a:rPr lang="en-US" dirty="0"/>
              <a:t>2025 Surgery - General Placements - </a:t>
            </a:r>
            <a:r>
              <a:rPr lang="en-US" sz="2400" dirty="0"/>
              <a:t>continued</a:t>
            </a:r>
            <a:endParaRPr lang="en-US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DD31BDB-C9BD-CA64-9CF5-CE0A13250E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908685"/>
              </p:ext>
            </p:extLst>
          </p:nvPr>
        </p:nvGraphicFramePr>
        <p:xfrm>
          <a:off x="651408" y="821244"/>
          <a:ext cx="7812859" cy="646914"/>
        </p:xfrm>
        <a:graphic>
          <a:graphicData uri="http://schemas.openxmlformats.org/drawingml/2006/table">
            <a:tbl>
              <a:tblPr/>
              <a:tblGrid>
                <a:gridCol w="3928682">
                  <a:extLst>
                    <a:ext uri="{9D8B030D-6E8A-4147-A177-3AD203B41FA5}">
                      <a16:colId xmlns:a16="http://schemas.microsoft.com/office/drawing/2014/main" val="710748009"/>
                    </a:ext>
                  </a:extLst>
                </a:gridCol>
                <a:gridCol w="1982549">
                  <a:extLst>
                    <a:ext uri="{9D8B030D-6E8A-4147-A177-3AD203B41FA5}">
                      <a16:colId xmlns:a16="http://schemas.microsoft.com/office/drawing/2014/main" val="893167683"/>
                    </a:ext>
                  </a:extLst>
                </a:gridCol>
                <a:gridCol w="778071">
                  <a:extLst>
                    <a:ext uri="{9D8B030D-6E8A-4147-A177-3AD203B41FA5}">
                      <a16:colId xmlns:a16="http://schemas.microsoft.com/office/drawing/2014/main" val="1638969839"/>
                    </a:ext>
                  </a:extLst>
                </a:gridCol>
                <a:gridCol w="1123557">
                  <a:extLst>
                    <a:ext uri="{9D8B030D-6E8A-4147-A177-3AD203B41FA5}">
                      <a16:colId xmlns:a16="http://schemas.microsoft.com/office/drawing/2014/main" val="63711937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 Institution Name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City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State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# of Students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52729"/>
                  </a:ext>
                </a:extLst>
              </a:tr>
              <a:tr h="186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Texas Health Resources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Fort Worth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226232"/>
                  </a:ext>
                </a:extLst>
              </a:tr>
              <a:tr h="186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Gundersen Lutheran Med Fdn-WI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La Crosse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WI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614623"/>
                  </a:ext>
                </a:extLst>
              </a:tr>
            </a:tbl>
          </a:graphicData>
        </a:graphic>
      </p:graphicFrame>
      <p:grpSp>
        <p:nvGrpSpPr>
          <p:cNvPr id="15362" name="Group 4">
            <a:extLst>
              <a:ext uri="{FF2B5EF4-FFF2-40B4-BE49-F238E27FC236}">
                <a16:creationId xmlns:a16="http://schemas.microsoft.com/office/drawing/2014/main" id="{8B90312D-16B1-AB67-BD3B-60D5077727FB}"/>
              </a:ext>
            </a:extLst>
          </p:cNvPr>
          <p:cNvGrpSpPr>
            <a:grpSpLocks/>
          </p:cNvGrpSpPr>
          <p:nvPr/>
        </p:nvGrpSpPr>
        <p:grpSpPr bwMode="auto">
          <a:xfrm>
            <a:off x="0" y="200025"/>
            <a:ext cx="5724525" cy="0"/>
            <a:chOff x="0" y="0"/>
            <a:chExt cx="9430" cy="12"/>
          </a:xfrm>
        </p:grpSpPr>
      </p:grpSp>
    </p:spTree>
    <p:extLst>
      <p:ext uri="{BB962C8B-B14F-4D97-AF65-F5344CB8AC3E}">
        <p14:creationId xmlns:p14="http://schemas.microsoft.com/office/powerpoint/2010/main" val="246483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="">
      <p:transition spd="slow" advClick="0" advTm="3000">
        <p:dissolv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A0FD4-2685-3095-2377-27FE0A1D0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D29C1-C149-22A9-556E-D946384FC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92" y="239171"/>
            <a:ext cx="8229600" cy="535604"/>
          </a:xfrm>
        </p:spPr>
        <p:txBody>
          <a:bodyPr/>
          <a:lstStyle/>
          <a:p>
            <a:r>
              <a:rPr lang="en-US" dirty="0"/>
              <a:t>2025 Surgery - Preliminary Placements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7BAEB8A-DDD4-42A1-17F2-70AA7694E4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867063"/>
              </p:ext>
            </p:extLst>
          </p:nvPr>
        </p:nvGraphicFramePr>
        <p:xfrm>
          <a:off x="651408" y="821244"/>
          <a:ext cx="7812859" cy="3068775"/>
        </p:xfrm>
        <a:graphic>
          <a:graphicData uri="http://schemas.openxmlformats.org/drawingml/2006/table">
            <a:tbl>
              <a:tblPr/>
              <a:tblGrid>
                <a:gridCol w="3928682">
                  <a:extLst>
                    <a:ext uri="{9D8B030D-6E8A-4147-A177-3AD203B41FA5}">
                      <a16:colId xmlns:a16="http://schemas.microsoft.com/office/drawing/2014/main" val="710748009"/>
                    </a:ext>
                  </a:extLst>
                </a:gridCol>
                <a:gridCol w="1982549">
                  <a:extLst>
                    <a:ext uri="{9D8B030D-6E8A-4147-A177-3AD203B41FA5}">
                      <a16:colId xmlns:a16="http://schemas.microsoft.com/office/drawing/2014/main" val="893167683"/>
                    </a:ext>
                  </a:extLst>
                </a:gridCol>
                <a:gridCol w="778071">
                  <a:extLst>
                    <a:ext uri="{9D8B030D-6E8A-4147-A177-3AD203B41FA5}">
                      <a16:colId xmlns:a16="http://schemas.microsoft.com/office/drawing/2014/main" val="1638969839"/>
                    </a:ext>
                  </a:extLst>
                </a:gridCol>
                <a:gridCol w="1123557">
                  <a:extLst>
                    <a:ext uri="{9D8B030D-6E8A-4147-A177-3AD203B41FA5}">
                      <a16:colId xmlns:a16="http://schemas.microsoft.com/office/drawing/2014/main" val="63711937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 Institution Name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City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State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# of Students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52729"/>
                  </a:ext>
                </a:extLst>
              </a:tr>
              <a:tr h="186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David Grant USAF Medical Center, Travis AFB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Fairfield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226232"/>
                  </a:ext>
                </a:extLst>
              </a:tr>
              <a:tr h="186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St Joseph Hospital SCL Health-CO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Denver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614623"/>
                  </a:ext>
                </a:extLst>
              </a:tr>
              <a:tr h="186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HCA Healthcare/USF Morsani-Bayonet Pt-FL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Hudson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FL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44820"/>
                  </a:ext>
                </a:extLst>
              </a:tr>
              <a:tr h="186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Rush University Med Ctr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Chicago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083793"/>
                  </a:ext>
                </a:extLst>
              </a:tr>
              <a:tr h="186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Umass Chan - Baystate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Springfield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719170"/>
                  </a:ext>
                </a:extLst>
              </a:tr>
              <a:tr h="186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Univ of Missouri-KC Programs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Kansas City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257428"/>
                  </a:ext>
                </a:extLst>
              </a:tr>
              <a:tr h="186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New York-Presbyterian/Queens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Flushing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279428"/>
                  </a:ext>
                </a:extLst>
              </a:tr>
              <a:tr h="186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NYMC-Metropolitan Hosp Ctr-NY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New York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0178093"/>
                  </a:ext>
                </a:extLst>
              </a:tr>
              <a:tr h="186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Jewish Hospital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Cincinnati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699725"/>
                  </a:ext>
                </a:extLst>
              </a:tr>
              <a:tr h="186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Penn State Hershey Med Ctr-PA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Hershey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PA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775772"/>
                  </a:ext>
                </a:extLst>
              </a:tr>
              <a:tr h="186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Medical University of SC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Charleston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3831126"/>
                  </a:ext>
                </a:extLst>
              </a:tr>
              <a:tr h="186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Texas Tech U Affil-Lubbock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Lubbock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5377564"/>
                  </a:ext>
                </a:extLst>
              </a:tr>
              <a:tr h="186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Texas HSC-San Antonio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San Antonio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2726659"/>
                  </a:ext>
                </a:extLst>
              </a:tr>
              <a:tr h="186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Texas Med Sch-Houston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Houston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926037"/>
                  </a:ext>
                </a:extLst>
              </a:tr>
              <a:tr h="186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Virginia Commonwealth U Hlth Sys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Richmond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VA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2928614"/>
                  </a:ext>
                </a:extLst>
              </a:tr>
            </a:tbl>
          </a:graphicData>
        </a:graphic>
      </p:graphicFrame>
      <p:grpSp>
        <p:nvGrpSpPr>
          <p:cNvPr id="15362" name="Group 4">
            <a:extLst>
              <a:ext uri="{FF2B5EF4-FFF2-40B4-BE49-F238E27FC236}">
                <a16:creationId xmlns:a16="http://schemas.microsoft.com/office/drawing/2014/main" id="{CDDFDEE1-0520-1A86-C776-D0E1821981DE}"/>
              </a:ext>
            </a:extLst>
          </p:cNvPr>
          <p:cNvGrpSpPr>
            <a:grpSpLocks/>
          </p:cNvGrpSpPr>
          <p:nvPr/>
        </p:nvGrpSpPr>
        <p:grpSpPr bwMode="auto">
          <a:xfrm>
            <a:off x="0" y="200025"/>
            <a:ext cx="5724525" cy="0"/>
            <a:chOff x="0" y="0"/>
            <a:chExt cx="9430" cy="12"/>
          </a:xfrm>
        </p:grpSpPr>
      </p:grpSp>
    </p:spTree>
    <p:extLst>
      <p:ext uri="{BB962C8B-B14F-4D97-AF65-F5344CB8AC3E}">
        <p14:creationId xmlns:p14="http://schemas.microsoft.com/office/powerpoint/2010/main" val="238987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="">
      <p:transition spd="slow" advClick="0" advTm="3000">
        <p:dissolv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1001F-62AD-40C7-8BCE-2B97EB246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92" y="239171"/>
            <a:ext cx="8229600" cy="535604"/>
          </a:xfrm>
        </p:spPr>
        <p:txBody>
          <a:bodyPr/>
          <a:lstStyle/>
          <a:p>
            <a:r>
              <a:rPr lang="en-US" dirty="0"/>
              <a:t>2025 Transitional Year Placements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761B290-93F8-435C-9795-4AF18C567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913223"/>
              </p:ext>
            </p:extLst>
          </p:nvPr>
        </p:nvGraphicFramePr>
        <p:xfrm>
          <a:off x="651408" y="812775"/>
          <a:ext cx="7812859" cy="3385507"/>
        </p:xfrm>
        <a:graphic>
          <a:graphicData uri="http://schemas.openxmlformats.org/drawingml/2006/table">
            <a:tbl>
              <a:tblPr/>
              <a:tblGrid>
                <a:gridCol w="4078534">
                  <a:extLst>
                    <a:ext uri="{9D8B030D-6E8A-4147-A177-3AD203B41FA5}">
                      <a16:colId xmlns:a16="http://schemas.microsoft.com/office/drawing/2014/main" val="710748009"/>
                    </a:ext>
                  </a:extLst>
                </a:gridCol>
                <a:gridCol w="1832697">
                  <a:extLst>
                    <a:ext uri="{9D8B030D-6E8A-4147-A177-3AD203B41FA5}">
                      <a16:colId xmlns:a16="http://schemas.microsoft.com/office/drawing/2014/main" val="893167683"/>
                    </a:ext>
                  </a:extLst>
                </a:gridCol>
                <a:gridCol w="778071">
                  <a:extLst>
                    <a:ext uri="{9D8B030D-6E8A-4147-A177-3AD203B41FA5}">
                      <a16:colId xmlns:a16="http://schemas.microsoft.com/office/drawing/2014/main" val="1638969839"/>
                    </a:ext>
                  </a:extLst>
                </a:gridCol>
                <a:gridCol w="1123557">
                  <a:extLst>
                    <a:ext uri="{9D8B030D-6E8A-4147-A177-3AD203B41FA5}">
                      <a16:colId xmlns:a16="http://schemas.microsoft.com/office/drawing/2014/main" val="63711937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 Institution Name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City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State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# of Students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52729"/>
                  </a:ext>
                </a:extLst>
              </a:tr>
              <a:tr h="183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David Grant USAF Medical Center, Travis AFB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Fairfield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226232"/>
                  </a:ext>
                </a:extLst>
              </a:tr>
              <a:tr h="183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Sutter Health-CA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Oakland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614623"/>
                  </a:ext>
                </a:extLst>
              </a:tr>
              <a:tr h="18301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HCA Florida Orange Park Hosp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Orange Park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FL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44820"/>
                  </a:ext>
                </a:extLst>
              </a:tr>
              <a:tr h="183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HCA Healthcare East FL Division GME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Fort Pierce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FL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083793"/>
                  </a:ext>
                </a:extLst>
              </a:tr>
              <a:tr h="183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Lakeland Regional Health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Lakeland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FL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719170"/>
                  </a:ext>
                </a:extLst>
              </a:tr>
              <a:tr h="183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Memorial Healthcare System-FL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Pembroke Pines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FL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257428"/>
                  </a:ext>
                </a:extLst>
              </a:tr>
              <a:tr h="183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Eisenhower Army Medical Center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Fort Gordon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GA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279428"/>
                  </a:ext>
                </a:extLst>
              </a:tr>
              <a:tr h="183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Detroit Med Ctr/WSU-MI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Detroit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367633"/>
                  </a:ext>
                </a:extLst>
              </a:tr>
              <a:tr h="183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Hennepin Co Med Ctr-MN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Minneapolis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911896"/>
                  </a:ext>
                </a:extLst>
              </a:tr>
              <a:tr h="183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Garnet Health Med Ctr-NY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Middletown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58896"/>
                  </a:ext>
                </a:extLst>
              </a:tr>
              <a:tr h="183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Nassau Univ Med Ctr-NY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East Meadow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766599"/>
                  </a:ext>
                </a:extLst>
              </a:tr>
              <a:tr h="183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OhioHealth-Riverside Methodist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Columbus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8472"/>
                  </a:ext>
                </a:extLst>
              </a:tr>
              <a:tr h="183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Mercy Catholic Med Ctr-PA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Darby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PA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3520452"/>
                  </a:ext>
                </a:extLst>
              </a:tr>
              <a:tr h="183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Lexington Medical Center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West Columbia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257170"/>
                  </a:ext>
                </a:extLst>
              </a:tr>
              <a:tr h="183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San Antonio Uniformed Services Health Education Consortium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San Antonio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105218"/>
                  </a:ext>
                </a:extLst>
              </a:tr>
              <a:tr h="183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Texas HSC-Tyler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Tyler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402250"/>
                  </a:ext>
                </a:extLst>
              </a:tr>
              <a:tr h="183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Med Coll Wisconsin Affil Hosps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Milwaukee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WI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0309601"/>
                  </a:ext>
                </a:extLst>
              </a:tr>
            </a:tbl>
          </a:graphicData>
        </a:graphic>
      </p:graphicFrame>
      <p:grpSp>
        <p:nvGrpSpPr>
          <p:cNvPr id="15362" name="Group 4"/>
          <p:cNvGrpSpPr>
            <a:grpSpLocks/>
          </p:cNvGrpSpPr>
          <p:nvPr/>
        </p:nvGrpSpPr>
        <p:grpSpPr bwMode="auto">
          <a:xfrm>
            <a:off x="0" y="200025"/>
            <a:ext cx="5724525" cy="0"/>
            <a:chOff x="0" y="0"/>
            <a:chExt cx="9430" cy="12"/>
          </a:xfrm>
        </p:grpSpPr>
      </p:grpSp>
    </p:spTree>
    <p:extLst>
      <p:ext uri="{BB962C8B-B14F-4D97-AF65-F5344CB8AC3E}">
        <p14:creationId xmlns:p14="http://schemas.microsoft.com/office/powerpoint/2010/main" val="2352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="">
      <p:transition spd="slow" advClick="0" advTm="3000">
        <p:dissolv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1001F-62AD-40C7-8BCE-2B97EB246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92" y="239171"/>
            <a:ext cx="8229600" cy="535604"/>
          </a:xfrm>
        </p:spPr>
        <p:txBody>
          <a:bodyPr/>
          <a:lstStyle/>
          <a:p>
            <a:r>
              <a:rPr lang="en-US" dirty="0"/>
              <a:t>2025 Urology Placements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761B290-93F8-435C-9795-4AF18C567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93509"/>
              </p:ext>
            </p:extLst>
          </p:nvPr>
        </p:nvGraphicFramePr>
        <p:xfrm>
          <a:off x="651408" y="812774"/>
          <a:ext cx="7812859" cy="642964"/>
        </p:xfrm>
        <a:graphic>
          <a:graphicData uri="http://schemas.openxmlformats.org/drawingml/2006/table">
            <a:tbl>
              <a:tblPr/>
              <a:tblGrid>
                <a:gridCol w="3928682">
                  <a:extLst>
                    <a:ext uri="{9D8B030D-6E8A-4147-A177-3AD203B41FA5}">
                      <a16:colId xmlns:a16="http://schemas.microsoft.com/office/drawing/2014/main" val="710748009"/>
                    </a:ext>
                  </a:extLst>
                </a:gridCol>
                <a:gridCol w="1982549">
                  <a:extLst>
                    <a:ext uri="{9D8B030D-6E8A-4147-A177-3AD203B41FA5}">
                      <a16:colId xmlns:a16="http://schemas.microsoft.com/office/drawing/2014/main" val="893167683"/>
                    </a:ext>
                  </a:extLst>
                </a:gridCol>
                <a:gridCol w="778071">
                  <a:extLst>
                    <a:ext uri="{9D8B030D-6E8A-4147-A177-3AD203B41FA5}">
                      <a16:colId xmlns:a16="http://schemas.microsoft.com/office/drawing/2014/main" val="1638969839"/>
                    </a:ext>
                  </a:extLst>
                </a:gridCol>
                <a:gridCol w="1123557">
                  <a:extLst>
                    <a:ext uri="{9D8B030D-6E8A-4147-A177-3AD203B41FA5}">
                      <a16:colId xmlns:a16="http://schemas.microsoft.com/office/drawing/2014/main" val="63711937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 Institution Name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City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State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# of Students</a:t>
                      </a: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52729"/>
                  </a:ext>
                </a:extLst>
              </a:tr>
              <a:tr h="184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McLaren Health Care/Macomb/MSU Program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Mt. Clemens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226232"/>
                  </a:ext>
                </a:extLst>
              </a:tr>
              <a:tr h="184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University of Michigan Health - Sparrow Hospital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Lansing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5527449"/>
                  </a:ext>
                </a:extLst>
              </a:tr>
            </a:tbl>
          </a:graphicData>
        </a:graphic>
      </p:graphicFrame>
      <p:grpSp>
        <p:nvGrpSpPr>
          <p:cNvPr id="15362" name="Group 4"/>
          <p:cNvGrpSpPr>
            <a:grpSpLocks/>
          </p:cNvGrpSpPr>
          <p:nvPr/>
        </p:nvGrpSpPr>
        <p:grpSpPr bwMode="auto">
          <a:xfrm>
            <a:off x="0" y="200025"/>
            <a:ext cx="5724525" cy="0"/>
            <a:chOff x="0" y="0"/>
            <a:chExt cx="9430" cy="12"/>
          </a:xfrm>
        </p:grpSpPr>
      </p:grpSp>
    </p:spTree>
    <p:extLst>
      <p:ext uri="{BB962C8B-B14F-4D97-AF65-F5344CB8AC3E}">
        <p14:creationId xmlns:p14="http://schemas.microsoft.com/office/powerpoint/2010/main" val="6649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="">
      <p:transition spd="slow" advClick="0" advTm="3000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BC0170-C39D-4E46-8335-B56E671BF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36" y="178163"/>
            <a:ext cx="8775128" cy="47871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74600C-1BFD-449E-8DC2-D968668F7B8B}"/>
              </a:ext>
            </a:extLst>
          </p:cNvPr>
          <p:cNvSpPr txBox="1"/>
          <p:nvPr/>
        </p:nvSpPr>
        <p:spPr>
          <a:xfrm>
            <a:off x="3236496" y="4543926"/>
            <a:ext cx="1844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62974432"/>
      </p:ext>
    </p:extLst>
  </p:cSld>
  <p:clrMapOvr>
    <a:masterClrMapping/>
  </p:clrMapOvr>
  <p:transition spd="slow" advClick="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1001F-62AD-40C7-8BCE-2B97EB246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92" y="222188"/>
            <a:ext cx="8229600" cy="673171"/>
          </a:xfrm>
        </p:spPr>
        <p:txBody>
          <a:bodyPr/>
          <a:lstStyle/>
          <a:p>
            <a:r>
              <a:rPr lang="en-US" dirty="0"/>
              <a:t>2025 Anesthesiology Placements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D271C72-21A6-45B3-AF9B-770333F038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044550"/>
              </p:ext>
            </p:extLst>
          </p:nvPr>
        </p:nvGraphicFramePr>
        <p:xfrm>
          <a:off x="651407" y="844557"/>
          <a:ext cx="7841185" cy="2650913"/>
        </p:xfrm>
        <a:graphic>
          <a:graphicData uri="http://schemas.openxmlformats.org/drawingml/2006/table">
            <a:tbl>
              <a:tblPr/>
              <a:tblGrid>
                <a:gridCol w="3982862">
                  <a:extLst>
                    <a:ext uri="{9D8B030D-6E8A-4147-A177-3AD203B41FA5}">
                      <a16:colId xmlns:a16="http://schemas.microsoft.com/office/drawing/2014/main" val="2237503464"/>
                    </a:ext>
                  </a:extLst>
                </a:gridCol>
                <a:gridCol w="1139207">
                  <a:extLst>
                    <a:ext uri="{9D8B030D-6E8A-4147-A177-3AD203B41FA5}">
                      <a16:colId xmlns:a16="http://schemas.microsoft.com/office/drawing/2014/main" val="2766015715"/>
                    </a:ext>
                  </a:extLst>
                </a:gridCol>
                <a:gridCol w="579856">
                  <a:extLst>
                    <a:ext uri="{9D8B030D-6E8A-4147-A177-3AD203B41FA5}">
                      <a16:colId xmlns:a16="http://schemas.microsoft.com/office/drawing/2014/main" val="1950558909"/>
                    </a:ext>
                  </a:extLst>
                </a:gridCol>
                <a:gridCol w="2139260">
                  <a:extLst>
                    <a:ext uri="{9D8B030D-6E8A-4147-A177-3AD203B41FA5}">
                      <a16:colId xmlns:a16="http://schemas.microsoft.com/office/drawing/2014/main" val="1315758094"/>
                    </a:ext>
                  </a:extLst>
                </a:gridCol>
              </a:tblGrid>
              <a:tr h="2734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 Institution Name</a:t>
                      </a:r>
                    </a:p>
                  </a:txBody>
                  <a:tcPr marL="7755" marR="7755" marT="7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City</a:t>
                      </a:r>
                    </a:p>
                  </a:txBody>
                  <a:tcPr marL="7755" marR="7755" marT="7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State</a:t>
                      </a:r>
                    </a:p>
                  </a:txBody>
                  <a:tcPr marL="7755" marR="7755" marT="7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# of Students</a:t>
                      </a:r>
                    </a:p>
                  </a:txBody>
                  <a:tcPr marL="7755" marR="7755" marT="7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47264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Colarado SOM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Aurora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69161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Iowa Hospitals &amp; Clinics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Iowa City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5290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Loyola Univ Med Ctr-IL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Maywood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5778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Maine Med Ctr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Portland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20606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Univ of Missouri-KC Programs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Kansas City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85639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University Hosps-Columbia-MO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Columbia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49938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Duke Univ Med Ctr-NC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Durham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4455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Cleveland Clinic Fdn-OH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Cleveland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7496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OhioHealth-Doctors Hosp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Columbus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66260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Oklahoma COM-OK City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Oklahoma City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5667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Temple Univ Hosp-PA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Philadelphia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PA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50228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Mary Washington Healthcare-VA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Fredericksburg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VA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84546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Wisconsin Hospital and Clinics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Madison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WI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5511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4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="">
      <p:transition spd="slow" advClick="0" advTm="3000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1001F-62AD-40C7-8BCE-2B97EB246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92" y="222188"/>
            <a:ext cx="8229600" cy="673171"/>
          </a:xfrm>
        </p:spPr>
        <p:txBody>
          <a:bodyPr/>
          <a:lstStyle/>
          <a:p>
            <a:r>
              <a:rPr lang="en-US" dirty="0"/>
              <a:t>2025 Child Neurology Placements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D271C72-21A6-45B3-AF9B-770333F038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000635"/>
              </p:ext>
            </p:extLst>
          </p:nvPr>
        </p:nvGraphicFramePr>
        <p:xfrm>
          <a:off x="651408" y="844557"/>
          <a:ext cx="7744079" cy="457200"/>
        </p:xfrm>
        <a:graphic>
          <a:graphicData uri="http://schemas.openxmlformats.org/drawingml/2006/table">
            <a:tbl>
              <a:tblPr/>
              <a:tblGrid>
                <a:gridCol w="3052519">
                  <a:extLst>
                    <a:ext uri="{9D8B030D-6E8A-4147-A177-3AD203B41FA5}">
                      <a16:colId xmlns:a16="http://schemas.microsoft.com/office/drawing/2014/main" val="2237503464"/>
                    </a:ext>
                  </a:extLst>
                </a:gridCol>
                <a:gridCol w="1727475">
                  <a:extLst>
                    <a:ext uri="{9D8B030D-6E8A-4147-A177-3AD203B41FA5}">
                      <a16:colId xmlns:a16="http://schemas.microsoft.com/office/drawing/2014/main" val="2766015715"/>
                    </a:ext>
                  </a:extLst>
                </a:gridCol>
                <a:gridCol w="550345">
                  <a:extLst>
                    <a:ext uri="{9D8B030D-6E8A-4147-A177-3AD203B41FA5}">
                      <a16:colId xmlns:a16="http://schemas.microsoft.com/office/drawing/2014/main" val="1950558909"/>
                    </a:ext>
                  </a:extLst>
                </a:gridCol>
                <a:gridCol w="2413740">
                  <a:extLst>
                    <a:ext uri="{9D8B030D-6E8A-4147-A177-3AD203B41FA5}">
                      <a16:colId xmlns:a16="http://schemas.microsoft.com/office/drawing/2014/main" val="131575809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Institution Name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City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State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# of Students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47264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UC Irvine Med Ctr-CA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Orange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6916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06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="">
      <p:transition spd="slow" advClick="0" advTm="3000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A8A7E-08CF-D1B7-C25A-6535AD413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57C2C-9DD3-7866-CE65-C623A7F0C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92" y="222188"/>
            <a:ext cx="8229600" cy="673171"/>
          </a:xfrm>
        </p:spPr>
        <p:txBody>
          <a:bodyPr/>
          <a:lstStyle/>
          <a:p>
            <a:r>
              <a:rPr lang="en-US" dirty="0"/>
              <a:t>2025 Dermatology Placements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342C27F-A9CC-D20D-A60E-7AE64F28C8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279587"/>
              </p:ext>
            </p:extLst>
          </p:nvPr>
        </p:nvGraphicFramePr>
        <p:xfrm>
          <a:off x="651408" y="844557"/>
          <a:ext cx="7744079" cy="822960"/>
        </p:xfrm>
        <a:graphic>
          <a:graphicData uri="http://schemas.openxmlformats.org/drawingml/2006/table">
            <a:tbl>
              <a:tblPr/>
              <a:tblGrid>
                <a:gridCol w="3363639">
                  <a:extLst>
                    <a:ext uri="{9D8B030D-6E8A-4147-A177-3AD203B41FA5}">
                      <a16:colId xmlns:a16="http://schemas.microsoft.com/office/drawing/2014/main" val="2237503464"/>
                    </a:ext>
                  </a:extLst>
                </a:gridCol>
                <a:gridCol w="1416355">
                  <a:extLst>
                    <a:ext uri="{9D8B030D-6E8A-4147-A177-3AD203B41FA5}">
                      <a16:colId xmlns:a16="http://schemas.microsoft.com/office/drawing/2014/main" val="2766015715"/>
                    </a:ext>
                  </a:extLst>
                </a:gridCol>
                <a:gridCol w="550345">
                  <a:extLst>
                    <a:ext uri="{9D8B030D-6E8A-4147-A177-3AD203B41FA5}">
                      <a16:colId xmlns:a16="http://schemas.microsoft.com/office/drawing/2014/main" val="1950558909"/>
                    </a:ext>
                  </a:extLst>
                </a:gridCol>
                <a:gridCol w="2413740">
                  <a:extLst>
                    <a:ext uri="{9D8B030D-6E8A-4147-A177-3AD203B41FA5}">
                      <a16:colId xmlns:a16="http://schemas.microsoft.com/office/drawing/2014/main" val="131575809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Institution Name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City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State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# of Students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47264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HCA Florida Orange Park Hosp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Orange Park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FL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69161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Larkin Comm Hosp Springs Campus-FL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Hialeah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FL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811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St. John's Episcopal Hospital-South Shore Program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Far Rockaway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NY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987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1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="">
      <p:transition spd="slow" advClick="0" advTm="3000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1001F-62AD-40C7-8BCE-2B97EB246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92" y="222188"/>
            <a:ext cx="8229600" cy="673171"/>
          </a:xfrm>
        </p:spPr>
        <p:txBody>
          <a:bodyPr/>
          <a:lstStyle/>
          <a:p>
            <a:r>
              <a:rPr lang="en-US" dirty="0"/>
              <a:t>2025 Emergency Medicine Placements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761B290-93F8-435C-9795-4AF18C567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40739"/>
              </p:ext>
            </p:extLst>
          </p:nvPr>
        </p:nvGraphicFramePr>
        <p:xfrm>
          <a:off x="643467" y="829660"/>
          <a:ext cx="7849125" cy="3379081"/>
        </p:xfrm>
        <a:graphic>
          <a:graphicData uri="http://schemas.openxmlformats.org/drawingml/2006/table">
            <a:tbl>
              <a:tblPr/>
              <a:tblGrid>
                <a:gridCol w="3964948">
                  <a:extLst>
                    <a:ext uri="{9D8B030D-6E8A-4147-A177-3AD203B41FA5}">
                      <a16:colId xmlns:a16="http://schemas.microsoft.com/office/drawing/2014/main" val="710748009"/>
                    </a:ext>
                  </a:extLst>
                </a:gridCol>
                <a:gridCol w="1982549">
                  <a:extLst>
                    <a:ext uri="{9D8B030D-6E8A-4147-A177-3AD203B41FA5}">
                      <a16:colId xmlns:a16="http://schemas.microsoft.com/office/drawing/2014/main" val="893167683"/>
                    </a:ext>
                  </a:extLst>
                </a:gridCol>
                <a:gridCol w="778071">
                  <a:extLst>
                    <a:ext uri="{9D8B030D-6E8A-4147-A177-3AD203B41FA5}">
                      <a16:colId xmlns:a16="http://schemas.microsoft.com/office/drawing/2014/main" val="1638969839"/>
                    </a:ext>
                  </a:extLst>
                </a:gridCol>
                <a:gridCol w="1123557">
                  <a:extLst>
                    <a:ext uri="{9D8B030D-6E8A-4147-A177-3AD203B41FA5}">
                      <a16:colId xmlns:a16="http://schemas.microsoft.com/office/drawing/2014/main" val="63711937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 Institution Name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City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State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# of Students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4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52729"/>
                  </a:ext>
                </a:extLst>
              </a:tr>
              <a:tr h="182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Creighton University-AZ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Phoenix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AZ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226232"/>
                  </a:ext>
                </a:extLst>
              </a:tr>
              <a:tr h="182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Desert Regional Med Ctr-CA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Palm Springs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147496"/>
                  </a:ext>
                </a:extLst>
              </a:tr>
              <a:tr h="182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Kaiser Permanente-Central Valley-CA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Modesto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423256"/>
                  </a:ext>
                </a:extLst>
              </a:tr>
              <a:tr h="182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Kaweah Delta Health Care District-CA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Visalia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9534941"/>
                  </a:ext>
                </a:extLst>
              </a:tr>
              <a:tr h="182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St Agnes Med Ctr-CA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Fresno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839289"/>
                  </a:ext>
                </a:extLst>
              </a:tr>
              <a:tr h="182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Sutter Health-CA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Roseville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284925"/>
                  </a:ext>
                </a:extLst>
              </a:tr>
              <a:tr h="182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SW Healthcare Med Ed Consortium-CA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Temecula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2277314"/>
                  </a:ext>
                </a:extLst>
              </a:tr>
              <a:tr h="182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HCA Healthcare East FL Division GME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Aventura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FL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6597963"/>
                  </a:ext>
                </a:extLst>
              </a:tr>
              <a:tr h="182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Central FL/HCA Healthcare GME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Gainesville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FL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7752442"/>
                  </a:ext>
                </a:extLst>
              </a:tr>
              <a:tr h="182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Central Iowa Health System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Des Moines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55250"/>
                  </a:ext>
                </a:extLst>
              </a:tr>
              <a:tr h="182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Rush University Med Ctr-IL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Chicago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66859"/>
                  </a:ext>
                </a:extLst>
              </a:tr>
              <a:tr h="182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Illinois COM-Chicago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Chicago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3818010"/>
                  </a:ext>
                </a:extLst>
              </a:tr>
              <a:tr h="182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U Kansas SOM-Kansas City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Kansas City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KS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4925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Johns Hopkins Hospital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Baltimore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09743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Corewell</a:t>
                      </a:r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 Health Lakeland-MI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Saint Joseph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78443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Corewell Health-MI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Farmington Hills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90052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Corewell Health-MI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Trenton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B4F54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869503"/>
                  </a:ext>
                </a:extLst>
              </a:tr>
            </a:tbl>
          </a:graphicData>
        </a:graphic>
      </p:graphicFrame>
      <p:grpSp>
        <p:nvGrpSpPr>
          <p:cNvPr id="5121" name="Group 4"/>
          <p:cNvGrpSpPr>
            <a:grpSpLocks/>
          </p:cNvGrpSpPr>
          <p:nvPr/>
        </p:nvGrpSpPr>
        <p:grpSpPr bwMode="auto">
          <a:xfrm>
            <a:off x="0" y="200025"/>
            <a:ext cx="5724525" cy="0"/>
            <a:chOff x="0" y="0"/>
            <a:chExt cx="9430" cy="12"/>
          </a:xfrm>
        </p:grpSpPr>
      </p:grpSp>
    </p:spTree>
    <p:extLst>
      <p:ext uri="{BB962C8B-B14F-4D97-AF65-F5344CB8AC3E}">
        <p14:creationId xmlns:p14="http://schemas.microsoft.com/office/powerpoint/2010/main" val="219526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="">
      <p:transition spd="slow" advClick="0" advTm="3000">
        <p:dissolve/>
      </p:transition>
    </mc:Fallback>
  </mc:AlternateContent>
</p:sld>
</file>

<file path=ppt/theme/theme1.xml><?xml version="1.0" encoding="utf-8"?>
<a:theme xmlns:a="http://schemas.openxmlformats.org/drawingml/2006/main" name="KCU_Template_White_Widesc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sharepoint/v3/fields"/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7960</TotalTime>
  <Words>3547</Words>
  <Application>Microsoft Macintosh PowerPoint</Application>
  <PresentationFormat>On-screen Show (16:9)</PresentationFormat>
  <Paragraphs>1860</Paragraphs>
  <Slides>44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Calendas Plus</vt:lpstr>
      <vt:lpstr>Calibri</vt:lpstr>
      <vt:lpstr>Georgia</vt:lpstr>
      <vt:lpstr>KCU_Template_White_Widescreen</vt:lpstr>
      <vt:lpstr>2025 Residency Placement Data</vt:lpstr>
      <vt:lpstr>COM 2025  Placement Information</vt:lpstr>
      <vt:lpstr>COM 2025 Placement Results</vt:lpstr>
      <vt:lpstr>2025 Specialty Placement Outcomes</vt:lpstr>
      <vt:lpstr>PowerPoint Presentation</vt:lpstr>
      <vt:lpstr>2025 Anesthesiology Placements</vt:lpstr>
      <vt:lpstr>2025 Child Neurology Placements</vt:lpstr>
      <vt:lpstr>2025 Dermatology Placements</vt:lpstr>
      <vt:lpstr>2025 Emergency Medicine Placements</vt:lpstr>
      <vt:lpstr>2025 Emergency Medicine Placements - continued</vt:lpstr>
      <vt:lpstr>2025 Emergency Medicine Placements - continued</vt:lpstr>
      <vt:lpstr>2025 Family Medicine Placements</vt:lpstr>
      <vt:lpstr>2025 Family Medicine Placements - continued</vt:lpstr>
      <vt:lpstr>2025 Family Medicine Placements - continued</vt:lpstr>
      <vt:lpstr>2025 Family Medicine Placements - continued</vt:lpstr>
      <vt:lpstr>2025 Internal Medicine Placements</vt:lpstr>
      <vt:lpstr>2025 Internal Medicine Placements - continued</vt:lpstr>
      <vt:lpstr>2025 Internal Medicine Placements - continued</vt:lpstr>
      <vt:lpstr>2025 Internal Medicine Placements - continued</vt:lpstr>
      <vt:lpstr>2025 Internal Medicine Placements - continued</vt:lpstr>
      <vt:lpstr>2025 Internal Medicine - Primary Placements</vt:lpstr>
      <vt:lpstr>2025 Internal Medicine - Pediatrics Placement</vt:lpstr>
      <vt:lpstr>2025 Interventional Radiology (Integ) Placement</vt:lpstr>
      <vt:lpstr>2025 Medicine - Preliminary Placements</vt:lpstr>
      <vt:lpstr>2025 Neurology Placements</vt:lpstr>
      <vt:lpstr>2025 Obstetrics &amp; Gynecology Placements</vt:lpstr>
      <vt:lpstr>2025 Obstetrics &amp; Gynecology Placements - continued</vt:lpstr>
      <vt:lpstr>2025 Occupational &amp; Environmental Med Placement</vt:lpstr>
      <vt:lpstr>2025 Ophthalmology Placements</vt:lpstr>
      <vt:lpstr>2025 Orthopaedic Surgery Placements</vt:lpstr>
      <vt:lpstr>2025 Otolaryngology Placement</vt:lpstr>
      <vt:lpstr>2025 Pathology Placements</vt:lpstr>
      <vt:lpstr>2025 Pediatrics Placements</vt:lpstr>
      <vt:lpstr>2025 Pediatrics Placements - continued</vt:lpstr>
      <vt:lpstr>2025 Physical Medicine &amp; Rehabilitation Placements</vt:lpstr>
      <vt:lpstr>2025 Psychiatry Placements</vt:lpstr>
      <vt:lpstr>2025 Psychiatry Placements - continued</vt:lpstr>
      <vt:lpstr>2025 Radiation Oncology Placements</vt:lpstr>
      <vt:lpstr>2025 Radiology – Diagnostic Placements</vt:lpstr>
      <vt:lpstr>2025 Surgery - General Placements</vt:lpstr>
      <vt:lpstr>2025 Surgery - General Placements - continued</vt:lpstr>
      <vt:lpstr>2025 Surgery - Preliminary Placements</vt:lpstr>
      <vt:lpstr>2025 Transitional Year Placements</vt:lpstr>
      <vt:lpstr>2025 Urology Placements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Allegra Baxter</cp:lastModifiedBy>
  <cp:revision>289</cp:revision>
  <dcterms:created xsi:type="dcterms:W3CDTF">2010-04-12T23:12:02Z</dcterms:created>
  <dcterms:modified xsi:type="dcterms:W3CDTF">2025-07-22T18:48:38Z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