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08" r:id="rId1"/>
  </p:sldMasterIdLst>
  <p:notesMasterIdLst>
    <p:notesMasterId r:id="rId59"/>
  </p:notesMasterIdLst>
  <p:sldIdLst>
    <p:sldId id="481" r:id="rId2"/>
    <p:sldId id="438" r:id="rId3"/>
    <p:sldId id="377" r:id="rId4"/>
    <p:sldId id="378" r:id="rId5"/>
    <p:sldId id="379" r:id="rId6"/>
    <p:sldId id="382" r:id="rId7"/>
    <p:sldId id="507" r:id="rId8"/>
    <p:sldId id="480" r:id="rId9"/>
    <p:sldId id="384" r:id="rId10"/>
    <p:sldId id="383" r:id="rId11"/>
    <p:sldId id="385" r:id="rId12"/>
    <p:sldId id="443" r:id="rId13"/>
    <p:sldId id="444" r:id="rId14"/>
    <p:sldId id="451" r:id="rId15"/>
    <p:sldId id="439" r:id="rId16"/>
    <p:sldId id="506" r:id="rId17"/>
    <p:sldId id="508" r:id="rId18"/>
    <p:sldId id="387" r:id="rId19"/>
    <p:sldId id="388" r:id="rId20"/>
    <p:sldId id="389" r:id="rId21"/>
    <p:sldId id="390" r:id="rId22"/>
    <p:sldId id="482" r:id="rId23"/>
    <p:sldId id="391" r:id="rId24"/>
    <p:sldId id="392" r:id="rId25"/>
    <p:sldId id="393" r:id="rId26"/>
    <p:sldId id="394" r:id="rId27"/>
    <p:sldId id="395" r:id="rId28"/>
    <p:sldId id="396" r:id="rId29"/>
    <p:sldId id="397" r:id="rId30"/>
    <p:sldId id="398" r:id="rId31"/>
    <p:sldId id="441" r:id="rId32"/>
    <p:sldId id="445" r:id="rId33"/>
    <p:sldId id="446" r:id="rId34"/>
    <p:sldId id="447" r:id="rId35"/>
    <p:sldId id="448" r:id="rId36"/>
    <p:sldId id="449" r:id="rId37"/>
    <p:sldId id="450" r:id="rId38"/>
    <p:sldId id="486" r:id="rId39"/>
    <p:sldId id="485" r:id="rId40"/>
    <p:sldId id="483" r:id="rId41"/>
    <p:sldId id="456" r:id="rId42"/>
    <p:sldId id="453" r:id="rId43"/>
    <p:sldId id="454" r:id="rId44"/>
    <p:sldId id="457" r:id="rId45"/>
    <p:sldId id="515" r:id="rId46"/>
    <p:sldId id="516" r:id="rId47"/>
    <p:sldId id="455" r:id="rId48"/>
    <p:sldId id="459" r:id="rId49"/>
    <p:sldId id="464" r:id="rId50"/>
    <p:sldId id="513" r:id="rId51"/>
    <p:sldId id="487" r:id="rId52"/>
    <p:sldId id="465" r:id="rId53"/>
    <p:sldId id="470" r:id="rId54"/>
    <p:sldId id="514" r:id="rId55"/>
    <p:sldId id="468" r:id="rId56"/>
    <p:sldId id="469" r:id="rId57"/>
    <p:sldId id="509" r:id="rId5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338B8B-B577-48E6-87EE-3B2232E72CB6}" v="22" dt="2020-12-15T01:21:19.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660" autoAdjust="0"/>
  </p:normalViewPr>
  <p:slideViewPr>
    <p:cSldViewPr>
      <p:cViewPr varScale="1">
        <p:scale>
          <a:sx n="108" d="100"/>
          <a:sy n="108" d="100"/>
        </p:scale>
        <p:origin x="1700" y="5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80.svg"/><Relationship Id="rId1" Type="http://schemas.openxmlformats.org/officeDocument/2006/relationships/image" Target="../media/image7.png"/><Relationship Id="rId4" Type="http://schemas.openxmlformats.org/officeDocument/2006/relationships/image" Target="../media/image10.svg"/></Relationships>
</file>

<file path=ppt/diagrams/_rels/data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svg"/><Relationship Id="rId1" Type="http://schemas.openxmlformats.org/officeDocument/2006/relationships/image" Target="../media/image13.png"/><Relationship Id="rId6" Type="http://schemas.openxmlformats.org/officeDocument/2006/relationships/image" Target="../media/image21.svg"/><Relationship Id="rId5" Type="http://schemas.openxmlformats.org/officeDocument/2006/relationships/image" Target="../media/image15.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80.svg"/><Relationship Id="rId1" Type="http://schemas.openxmlformats.org/officeDocument/2006/relationships/image" Target="../media/image7.png"/><Relationship Id="rId4" Type="http://schemas.openxmlformats.org/officeDocument/2006/relationships/image" Target="../media/image10.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svg"/><Relationship Id="rId1" Type="http://schemas.openxmlformats.org/officeDocument/2006/relationships/image" Target="../media/image13.png"/><Relationship Id="rId6" Type="http://schemas.openxmlformats.org/officeDocument/2006/relationships/image" Target="../media/image21.svg"/><Relationship Id="rId5" Type="http://schemas.openxmlformats.org/officeDocument/2006/relationships/image" Target="../media/image15.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AD96E9-75D3-427F-9D51-99D66B59A423}" type="doc">
      <dgm:prSet loTypeId="urn:microsoft.com/office/officeart/2017/3/layout/HorizontalPathTimeline" loCatId="process" qsTypeId="urn:microsoft.com/office/officeart/2005/8/quickstyle/simple1" qsCatId="simple" csTypeId="urn:microsoft.com/office/officeart/2005/8/colors/colorful2" csCatId="colorful" phldr="1"/>
      <dgm:spPr/>
      <dgm:t>
        <a:bodyPr/>
        <a:lstStyle/>
        <a:p>
          <a:endParaRPr lang="en-US"/>
        </a:p>
      </dgm:t>
    </dgm:pt>
    <dgm:pt modelId="{1E509D6D-3A83-4703-8FF5-EE563706DB1D}">
      <dgm:prSet/>
      <dgm:spPr/>
      <dgm:t>
        <a:bodyPr/>
        <a:lstStyle/>
        <a:p>
          <a:pPr>
            <a:defRPr b="1"/>
          </a:pPr>
          <a:r>
            <a:rPr lang="en-US"/>
            <a:t>1972</a:t>
          </a:r>
        </a:p>
      </dgm:t>
    </dgm:pt>
    <dgm:pt modelId="{7497FC7A-60D4-409D-96DB-9CA93563C8FF}" type="parTrans" cxnId="{A73B9E6E-8383-4344-B935-1BB11DCA1321}">
      <dgm:prSet/>
      <dgm:spPr/>
      <dgm:t>
        <a:bodyPr/>
        <a:lstStyle/>
        <a:p>
          <a:endParaRPr lang="en-US"/>
        </a:p>
      </dgm:t>
    </dgm:pt>
    <dgm:pt modelId="{E3E806B4-5356-49A6-9BBD-E8BA1FA8D6F9}" type="sibTrans" cxnId="{A73B9E6E-8383-4344-B935-1BB11DCA1321}">
      <dgm:prSet/>
      <dgm:spPr/>
      <dgm:t>
        <a:bodyPr/>
        <a:lstStyle/>
        <a:p>
          <a:endParaRPr lang="en-US"/>
        </a:p>
      </dgm:t>
    </dgm:pt>
    <dgm:pt modelId="{2E77046E-C035-4838-83B6-F7BA9FAD8C8F}">
      <dgm:prSet custT="1"/>
      <dgm:spPr/>
      <dgm:t>
        <a:bodyPr/>
        <a:lstStyle/>
        <a:p>
          <a:pPr algn="ctr"/>
          <a:endParaRPr lang="en-US" sz="1100" dirty="0"/>
        </a:p>
        <a:p>
          <a:pPr algn="ctr"/>
          <a:r>
            <a:rPr lang="en-US" sz="1800" dirty="0"/>
            <a:t>Title IX of the Higher Education Amendments of 1972</a:t>
          </a:r>
          <a:r>
            <a:rPr lang="en-US" sz="1500" dirty="0"/>
            <a:t/>
          </a:r>
          <a:br>
            <a:rPr lang="en-US" sz="1500" dirty="0"/>
          </a:br>
          <a:endParaRPr lang="en-US" sz="1500" dirty="0"/>
        </a:p>
      </dgm:t>
    </dgm:pt>
    <dgm:pt modelId="{88D8F698-2DB1-4782-9342-0FCF5FB1D4BF}" type="parTrans" cxnId="{FE6CCC24-C70D-42B0-B47C-2AE7FFB42A9D}">
      <dgm:prSet/>
      <dgm:spPr/>
      <dgm:t>
        <a:bodyPr/>
        <a:lstStyle/>
        <a:p>
          <a:endParaRPr lang="en-US"/>
        </a:p>
      </dgm:t>
    </dgm:pt>
    <dgm:pt modelId="{100E085F-43C2-4C67-AA2C-15B94FACEA6E}" type="sibTrans" cxnId="{FE6CCC24-C70D-42B0-B47C-2AE7FFB42A9D}">
      <dgm:prSet/>
      <dgm:spPr/>
      <dgm:t>
        <a:bodyPr/>
        <a:lstStyle/>
        <a:p>
          <a:endParaRPr lang="en-US"/>
        </a:p>
      </dgm:t>
    </dgm:pt>
    <dgm:pt modelId="{B0B37753-DB9C-45E9-A758-3ADFB4D8CB3B}">
      <dgm:prSet/>
      <dgm:spPr/>
      <dgm:t>
        <a:bodyPr/>
        <a:lstStyle/>
        <a:p>
          <a:pPr>
            <a:defRPr b="1"/>
          </a:pPr>
          <a:r>
            <a:rPr lang="en-US"/>
            <a:t>2013</a:t>
          </a:r>
        </a:p>
      </dgm:t>
    </dgm:pt>
    <dgm:pt modelId="{FA20374C-DE67-45D7-970E-C97059C688B4}" type="parTrans" cxnId="{296B09BB-A913-4169-9025-1667C420D894}">
      <dgm:prSet/>
      <dgm:spPr/>
      <dgm:t>
        <a:bodyPr/>
        <a:lstStyle/>
        <a:p>
          <a:endParaRPr lang="en-US"/>
        </a:p>
      </dgm:t>
    </dgm:pt>
    <dgm:pt modelId="{AD57DD91-6D8D-4072-8A75-76C4D59AC12A}" type="sibTrans" cxnId="{296B09BB-A913-4169-9025-1667C420D894}">
      <dgm:prSet/>
      <dgm:spPr/>
      <dgm:t>
        <a:bodyPr/>
        <a:lstStyle/>
        <a:p>
          <a:endParaRPr lang="en-US"/>
        </a:p>
      </dgm:t>
    </dgm:pt>
    <dgm:pt modelId="{F8AFB6F1-80A4-493A-AF98-8CEDA630F1AE}">
      <dgm:prSet custT="1"/>
      <dgm:spPr/>
      <dgm:t>
        <a:bodyPr/>
        <a:lstStyle/>
        <a:p>
          <a:pPr algn="ctr">
            <a:spcBef>
              <a:spcPts val="1200"/>
            </a:spcBef>
          </a:pPr>
          <a:endParaRPr lang="en-US" sz="1100" dirty="0"/>
        </a:p>
        <a:p>
          <a:pPr algn="ctr">
            <a:spcBef>
              <a:spcPts val="1200"/>
            </a:spcBef>
          </a:pPr>
          <a:r>
            <a:rPr lang="en-US" sz="1800" dirty="0"/>
            <a:t>Violence Against Women Reauthorization Act of 2013</a:t>
          </a:r>
          <a:br>
            <a:rPr lang="en-US" sz="1800" dirty="0"/>
          </a:br>
          <a:endParaRPr lang="en-US" sz="1800" dirty="0"/>
        </a:p>
      </dgm:t>
    </dgm:pt>
    <dgm:pt modelId="{657E5418-51CE-4C2C-9B58-C5265A3E453F}" type="parTrans" cxnId="{84DA2889-29AE-440A-8898-C693419CDAB9}">
      <dgm:prSet/>
      <dgm:spPr/>
      <dgm:t>
        <a:bodyPr/>
        <a:lstStyle/>
        <a:p>
          <a:endParaRPr lang="en-US"/>
        </a:p>
      </dgm:t>
    </dgm:pt>
    <dgm:pt modelId="{E722FE76-7D7B-49A1-AA02-10E9F7F8A2B5}" type="sibTrans" cxnId="{84DA2889-29AE-440A-8898-C693419CDAB9}">
      <dgm:prSet/>
      <dgm:spPr/>
      <dgm:t>
        <a:bodyPr/>
        <a:lstStyle/>
        <a:p>
          <a:endParaRPr lang="en-US"/>
        </a:p>
      </dgm:t>
    </dgm:pt>
    <dgm:pt modelId="{30E82793-CE2E-436A-BF2A-1ABB82B3E910}" type="pres">
      <dgm:prSet presAssocID="{70AD96E9-75D3-427F-9D51-99D66B59A423}" presName="root" presStyleCnt="0">
        <dgm:presLayoutVars>
          <dgm:chMax/>
          <dgm:chPref/>
          <dgm:animLvl val="lvl"/>
        </dgm:presLayoutVars>
      </dgm:prSet>
      <dgm:spPr/>
      <dgm:t>
        <a:bodyPr/>
        <a:lstStyle/>
        <a:p>
          <a:endParaRPr lang="en-US"/>
        </a:p>
      </dgm:t>
    </dgm:pt>
    <dgm:pt modelId="{D62B77A5-37CA-436E-9823-2FDBAE29E7E2}" type="pres">
      <dgm:prSet presAssocID="{70AD96E9-75D3-427F-9D51-99D66B59A423}" presName="divider" presStyleLbl="node1" presStyleIdx="0" presStyleCnt="1"/>
      <dgm:spPr>
        <a:solidFill>
          <a:schemeClr val="accent4">
            <a:lumMod val="60000"/>
            <a:lumOff val="40000"/>
          </a:schemeClr>
        </a:solidFill>
      </dgm:spPr>
    </dgm:pt>
    <dgm:pt modelId="{450DF1E0-4258-46E3-B7F5-12D5CD4CFCD8}" type="pres">
      <dgm:prSet presAssocID="{70AD96E9-75D3-427F-9D51-99D66B59A423}" presName="nodes" presStyleCnt="0">
        <dgm:presLayoutVars>
          <dgm:chMax/>
          <dgm:chPref/>
          <dgm:animLvl val="lvl"/>
        </dgm:presLayoutVars>
      </dgm:prSet>
      <dgm:spPr/>
    </dgm:pt>
    <dgm:pt modelId="{85C82AFF-20BE-4A31-9F87-E5810CBFB9EC}" type="pres">
      <dgm:prSet presAssocID="{1E509D6D-3A83-4703-8FF5-EE563706DB1D}" presName="composite" presStyleCnt="0"/>
      <dgm:spPr/>
    </dgm:pt>
    <dgm:pt modelId="{565246F0-3BC3-45BA-ADF2-79F94FA9FE84}" type="pres">
      <dgm:prSet presAssocID="{1E509D6D-3A83-4703-8FF5-EE563706DB1D}" presName="L1TextContainer" presStyleLbl="revTx" presStyleIdx="0" presStyleCnt="2">
        <dgm:presLayoutVars>
          <dgm:chMax val="1"/>
          <dgm:chPref val="1"/>
          <dgm:bulletEnabled val="1"/>
        </dgm:presLayoutVars>
      </dgm:prSet>
      <dgm:spPr/>
      <dgm:t>
        <a:bodyPr/>
        <a:lstStyle/>
        <a:p>
          <a:endParaRPr lang="en-US"/>
        </a:p>
      </dgm:t>
    </dgm:pt>
    <dgm:pt modelId="{A53AF05F-1275-40B4-A284-B2E8985C01AE}" type="pres">
      <dgm:prSet presAssocID="{1E509D6D-3A83-4703-8FF5-EE563706DB1D}" presName="L2TextContainerWrapper" presStyleCnt="0">
        <dgm:presLayoutVars>
          <dgm:chMax val="0"/>
          <dgm:chPref val="0"/>
          <dgm:bulletEnabled val="1"/>
        </dgm:presLayoutVars>
      </dgm:prSet>
      <dgm:spPr/>
    </dgm:pt>
    <dgm:pt modelId="{606A47D9-6303-47AA-B3E3-53B29D4FB837}" type="pres">
      <dgm:prSet presAssocID="{1E509D6D-3A83-4703-8FF5-EE563706DB1D}" presName="L2TextContainer" presStyleLbl="bgAccFollowNode1" presStyleIdx="0" presStyleCnt="2"/>
      <dgm:spPr/>
      <dgm:t>
        <a:bodyPr/>
        <a:lstStyle/>
        <a:p>
          <a:endParaRPr lang="en-US"/>
        </a:p>
      </dgm:t>
    </dgm:pt>
    <dgm:pt modelId="{1D15596D-B05E-4C5D-8634-E23562B7D2D8}" type="pres">
      <dgm:prSet presAssocID="{1E509D6D-3A83-4703-8FF5-EE563706DB1D}" presName="FlexibleEmptyPlaceHolder" presStyleCnt="0"/>
      <dgm:spPr/>
    </dgm:pt>
    <dgm:pt modelId="{B63BFCCB-7849-422F-81C0-82C5E38FEA11}" type="pres">
      <dgm:prSet presAssocID="{1E509D6D-3A83-4703-8FF5-EE563706DB1D}" presName="ConnectLine" presStyleLbl="alignNode1" presStyleIdx="0" presStyleCnt="2"/>
      <dgm:spPr>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gm:spPr>
    </dgm:pt>
    <dgm:pt modelId="{30DD9D8B-26A9-4123-B7C4-3D0B26CC667B}" type="pres">
      <dgm:prSet presAssocID="{1E509D6D-3A83-4703-8FF5-EE563706DB1D}" presName="ConnectorPoint" presStyleLbl="fgAcc1" presStyleIdx="0" presStyleCnt="2"/>
      <dgm:spPr>
        <a:solidFill>
          <a:schemeClr val="lt1">
            <a:alpha val="90000"/>
            <a:hueOff val="0"/>
            <a:satOff val="0"/>
            <a:lumOff val="0"/>
            <a:alphaOff val="0"/>
          </a:schemeClr>
        </a:solidFill>
        <a:ln w="12700" cap="flat" cmpd="sng" algn="ctr">
          <a:noFill/>
          <a:prstDash val="solid"/>
          <a:miter lim="800000"/>
        </a:ln>
        <a:effectLst/>
      </dgm:spPr>
    </dgm:pt>
    <dgm:pt modelId="{FCEF48B3-29FD-4717-8920-5DEA8D357B8C}" type="pres">
      <dgm:prSet presAssocID="{1E509D6D-3A83-4703-8FF5-EE563706DB1D}" presName="EmptyPlaceHolder" presStyleCnt="0"/>
      <dgm:spPr/>
    </dgm:pt>
    <dgm:pt modelId="{FF21D603-5F6C-4AC6-AD4D-93A566FE7949}" type="pres">
      <dgm:prSet presAssocID="{E3E806B4-5356-49A6-9BBD-E8BA1FA8D6F9}" presName="spaceBetweenRectangles" presStyleCnt="0"/>
      <dgm:spPr/>
    </dgm:pt>
    <dgm:pt modelId="{8C09CBD8-0EF0-4676-9C42-EE8CFCCD3DF2}" type="pres">
      <dgm:prSet presAssocID="{B0B37753-DB9C-45E9-A758-3ADFB4D8CB3B}" presName="composite" presStyleCnt="0"/>
      <dgm:spPr/>
    </dgm:pt>
    <dgm:pt modelId="{82D79A43-9A2F-43DD-B8BA-BE1B763686E4}" type="pres">
      <dgm:prSet presAssocID="{B0B37753-DB9C-45E9-A758-3ADFB4D8CB3B}" presName="L1TextContainer" presStyleLbl="revTx" presStyleIdx="1" presStyleCnt="2">
        <dgm:presLayoutVars>
          <dgm:chMax val="1"/>
          <dgm:chPref val="1"/>
          <dgm:bulletEnabled val="1"/>
        </dgm:presLayoutVars>
      </dgm:prSet>
      <dgm:spPr/>
      <dgm:t>
        <a:bodyPr/>
        <a:lstStyle/>
        <a:p>
          <a:endParaRPr lang="en-US"/>
        </a:p>
      </dgm:t>
    </dgm:pt>
    <dgm:pt modelId="{975204C8-639B-4859-8521-E65DA0791A2A}" type="pres">
      <dgm:prSet presAssocID="{B0B37753-DB9C-45E9-A758-3ADFB4D8CB3B}" presName="L2TextContainerWrapper" presStyleCnt="0">
        <dgm:presLayoutVars>
          <dgm:chMax val="0"/>
          <dgm:chPref val="0"/>
          <dgm:bulletEnabled val="1"/>
        </dgm:presLayoutVars>
      </dgm:prSet>
      <dgm:spPr/>
    </dgm:pt>
    <dgm:pt modelId="{304EA6A2-011E-4C02-96D2-B84A320AEF90}" type="pres">
      <dgm:prSet presAssocID="{B0B37753-DB9C-45E9-A758-3ADFB4D8CB3B}" presName="L2TextContainer" presStyleLbl="bgAccFollowNode1" presStyleIdx="1" presStyleCnt="2"/>
      <dgm:spPr/>
      <dgm:t>
        <a:bodyPr/>
        <a:lstStyle/>
        <a:p>
          <a:endParaRPr lang="en-US"/>
        </a:p>
      </dgm:t>
    </dgm:pt>
    <dgm:pt modelId="{9CE7BDF0-4EB0-4535-AC00-77148DE7EAD1}" type="pres">
      <dgm:prSet presAssocID="{B0B37753-DB9C-45E9-A758-3ADFB4D8CB3B}" presName="FlexibleEmptyPlaceHolder" presStyleCnt="0"/>
      <dgm:spPr/>
    </dgm:pt>
    <dgm:pt modelId="{760F691A-DF7F-4F2D-B640-295F310A4769}" type="pres">
      <dgm:prSet presAssocID="{B0B37753-DB9C-45E9-A758-3ADFB4D8CB3B}" presName="ConnectLine" presStyleLbl="alignNode1" presStyleIdx="1" presStyleCnt="2"/>
      <dgm:spPr>
        <a:solidFill>
          <a:schemeClr val="accent2">
            <a:hueOff val="113439"/>
            <a:satOff val="13039"/>
            <a:lumOff val="-10393"/>
            <a:alphaOff val="0"/>
          </a:schemeClr>
        </a:solidFill>
        <a:ln w="6350" cap="flat" cmpd="sng" algn="ctr">
          <a:solidFill>
            <a:schemeClr val="accent2">
              <a:hueOff val="113439"/>
              <a:satOff val="13039"/>
              <a:lumOff val="-10393"/>
              <a:alphaOff val="0"/>
            </a:schemeClr>
          </a:solidFill>
          <a:prstDash val="dash"/>
          <a:miter lim="800000"/>
        </a:ln>
        <a:effectLst/>
      </dgm:spPr>
    </dgm:pt>
    <dgm:pt modelId="{65958B60-BC93-4264-9819-5E4515F5BAC8}" type="pres">
      <dgm:prSet presAssocID="{B0B37753-DB9C-45E9-A758-3ADFB4D8CB3B}" presName="ConnectorPoint" presStyleLbl="fgAcc1" presStyleIdx="1" presStyleCnt="2"/>
      <dgm:spPr>
        <a:solidFill>
          <a:schemeClr val="lt1">
            <a:alpha val="90000"/>
            <a:hueOff val="0"/>
            <a:satOff val="0"/>
            <a:lumOff val="0"/>
            <a:alphaOff val="0"/>
          </a:schemeClr>
        </a:solidFill>
        <a:ln w="12700" cap="flat" cmpd="sng" algn="ctr">
          <a:noFill/>
          <a:prstDash val="solid"/>
          <a:miter lim="800000"/>
        </a:ln>
        <a:effectLst/>
      </dgm:spPr>
    </dgm:pt>
    <dgm:pt modelId="{259ED54D-262A-4DC3-B9E3-0F11D0768189}" type="pres">
      <dgm:prSet presAssocID="{B0B37753-DB9C-45E9-A758-3ADFB4D8CB3B}" presName="EmptyPlaceHolder" presStyleCnt="0"/>
      <dgm:spPr/>
    </dgm:pt>
  </dgm:ptLst>
  <dgm:cxnLst>
    <dgm:cxn modelId="{84DA2889-29AE-440A-8898-C693419CDAB9}" srcId="{B0B37753-DB9C-45E9-A758-3ADFB4D8CB3B}" destId="{F8AFB6F1-80A4-493A-AF98-8CEDA630F1AE}" srcOrd="0" destOrd="0" parTransId="{657E5418-51CE-4C2C-9B58-C5265A3E453F}" sibTransId="{E722FE76-7D7B-49A1-AA02-10E9F7F8A2B5}"/>
    <dgm:cxn modelId="{18BDA36D-AC1B-4F2E-B9DB-BC280A0B2005}" type="presOf" srcId="{F8AFB6F1-80A4-493A-AF98-8CEDA630F1AE}" destId="{304EA6A2-011E-4C02-96D2-B84A320AEF90}" srcOrd="0" destOrd="0" presId="urn:microsoft.com/office/officeart/2017/3/layout/HorizontalPathTimeline"/>
    <dgm:cxn modelId="{FE6CCC24-C70D-42B0-B47C-2AE7FFB42A9D}" srcId="{1E509D6D-3A83-4703-8FF5-EE563706DB1D}" destId="{2E77046E-C035-4838-83B6-F7BA9FAD8C8F}" srcOrd="0" destOrd="0" parTransId="{88D8F698-2DB1-4782-9342-0FCF5FB1D4BF}" sibTransId="{100E085F-43C2-4C67-AA2C-15B94FACEA6E}"/>
    <dgm:cxn modelId="{296B09BB-A913-4169-9025-1667C420D894}" srcId="{70AD96E9-75D3-427F-9D51-99D66B59A423}" destId="{B0B37753-DB9C-45E9-A758-3ADFB4D8CB3B}" srcOrd="1" destOrd="0" parTransId="{FA20374C-DE67-45D7-970E-C97059C688B4}" sibTransId="{AD57DD91-6D8D-4072-8A75-76C4D59AC12A}"/>
    <dgm:cxn modelId="{A73B9E6E-8383-4344-B935-1BB11DCA1321}" srcId="{70AD96E9-75D3-427F-9D51-99D66B59A423}" destId="{1E509D6D-3A83-4703-8FF5-EE563706DB1D}" srcOrd="0" destOrd="0" parTransId="{7497FC7A-60D4-409D-96DB-9CA93563C8FF}" sibTransId="{E3E806B4-5356-49A6-9BBD-E8BA1FA8D6F9}"/>
    <dgm:cxn modelId="{C1EE3FBE-D678-41B6-A9AF-17E142DC9136}" type="presOf" srcId="{2E77046E-C035-4838-83B6-F7BA9FAD8C8F}" destId="{606A47D9-6303-47AA-B3E3-53B29D4FB837}" srcOrd="0" destOrd="0" presId="urn:microsoft.com/office/officeart/2017/3/layout/HorizontalPathTimeline"/>
    <dgm:cxn modelId="{A3E61FB6-991A-43E1-A64D-AFBFC7E259FF}" type="presOf" srcId="{1E509D6D-3A83-4703-8FF5-EE563706DB1D}" destId="{565246F0-3BC3-45BA-ADF2-79F94FA9FE84}" srcOrd="0" destOrd="0" presId="urn:microsoft.com/office/officeart/2017/3/layout/HorizontalPathTimeline"/>
    <dgm:cxn modelId="{60298B92-34DC-419E-BC1C-5607A6CB5273}" type="presOf" srcId="{70AD96E9-75D3-427F-9D51-99D66B59A423}" destId="{30E82793-CE2E-436A-BF2A-1ABB82B3E910}" srcOrd="0" destOrd="0" presId="urn:microsoft.com/office/officeart/2017/3/layout/HorizontalPathTimeline"/>
    <dgm:cxn modelId="{4D2926DF-33F2-4781-A55C-93A446664CFC}" type="presOf" srcId="{B0B37753-DB9C-45E9-A758-3ADFB4D8CB3B}" destId="{82D79A43-9A2F-43DD-B8BA-BE1B763686E4}" srcOrd="0" destOrd="0" presId="urn:microsoft.com/office/officeart/2017/3/layout/HorizontalPathTimeline"/>
    <dgm:cxn modelId="{FAF3EE63-6DAE-4918-A682-F4AAAF1B340A}" type="presParOf" srcId="{30E82793-CE2E-436A-BF2A-1ABB82B3E910}" destId="{D62B77A5-37CA-436E-9823-2FDBAE29E7E2}" srcOrd="0" destOrd="0" presId="urn:microsoft.com/office/officeart/2017/3/layout/HorizontalPathTimeline"/>
    <dgm:cxn modelId="{E75AEB2D-4F0B-4CB5-BAA8-55082F5939F8}" type="presParOf" srcId="{30E82793-CE2E-436A-BF2A-1ABB82B3E910}" destId="{450DF1E0-4258-46E3-B7F5-12D5CD4CFCD8}" srcOrd="1" destOrd="0" presId="urn:microsoft.com/office/officeart/2017/3/layout/HorizontalPathTimeline"/>
    <dgm:cxn modelId="{8EBAE3BB-3C17-419D-90B3-1C97F926DCE3}" type="presParOf" srcId="{450DF1E0-4258-46E3-B7F5-12D5CD4CFCD8}" destId="{85C82AFF-20BE-4A31-9F87-E5810CBFB9EC}" srcOrd="0" destOrd="0" presId="urn:microsoft.com/office/officeart/2017/3/layout/HorizontalPathTimeline"/>
    <dgm:cxn modelId="{E1A916B0-18A1-4CD7-B25A-A0BAC4BCEC53}" type="presParOf" srcId="{85C82AFF-20BE-4A31-9F87-E5810CBFB9EC}" destId="{565246F0-3BC3-45BA-ADF2-79F94FA9FE84}" srcOrd="0" destOrd="0" presId="urn:microsoft.com/office/officeart/2017/3/layout/HorizontalPathTimeline"/>
    <dgm:cxn modelId="{87FBE9C2-085C-4AC0-9613-1BF3999D0F0C}" type="presParOf" srcId="{85C82AFF-20BE-4A31-9F87-E5810CBFB9EC}" destId="{A53AF05F-1275-40B4-A284-B2E8985C01AE}" srcOrd="1" destOrd="0" presId="urn:microsoft.com/office/officeart/2017/3/layout/HorizontalPathTimeline"/>
    <dgm:cxn modelId="{B80D85B0-EC7E-41D6-ABE5-834693CD1810}" type="presParOf" srcId="{A53AF05F-1275-40B4-A284-B2E8985C01AE}" destId="{606A47D9-6303-47AA-B3E3-53B29D4FB837}" srcOrd="0" destOrd="0" presId="urn:microsoft.com/office/officeart/2017/3/layout/HorizontalPathTimeline"/>
    <dgm:cxn modelId="{2BA53F02-4C1B-40A9-ADA3-4BF6295FCA69}" type="presParOf" srcId="{A53AF05F-1275-40B4-A284-B2E8985C01AE}" destId="{1D15596D-B05E-4C5D-8634-E23562B7D2D8}" srcOrd="1" destOrd="0" presId="urn:microsoft.com/office/officeart/2017/3/layout/HorizontalPathTimeline"/>
    <dgm:cxn modelId="{C35D23DC-6EDF-4D9D-AC56-9FF3E7A51782}" type="presParOf" srcId="{85C82AFF-20BE-4A31-9F87-E5810CBFB9EC}" destId="{B63BFCCB-7849-422F-81C0-82C5E38FEA11}" srcOrd="2" destOrd="0" presId="urn:microsoft.com/office/officeart/2017/3/layout/HorizontalPathTimeline"/>
    <dgm:cxn modelId="{8E817EAB-D7EE-4A2E-9BE7-3C572100569F}" type="presParOf" srcId="{85C82AFF-20BE-4A31-9F87-E5810CBFB9EC}" destId="{30DD9D8B-26A9-4123-B7C4-3D0B26CC667B}" srcOrd="3" destOrd="0" presId="urn:microsoft.com/office/officeart/2017/3/layout/HorizontalPathTimeline"/>
    <dgm:cxn modelId="{7151E77D-F8A3-419F-B319-1103EA91C09B}" type="presParOf" srcId="{85C82AFF-20BE-4A31-9F87-E5810CBFB9EC}" destId="{FCEF48B3-29FD-4717-8920-5DEA8D357B8C}" srcOrd="4" destOrd="0" presId="urn:microsoft.com/office/officeart/2017/3/layout/HorizontalPathTimeline"/>
    <dgm:cxn modelId="{DCA30830-C2DB-4745-87B7-3D07E79E6FCF}" type="presParOf" srcId="{450DF1E0-4258-46E3-B7F5-12D5CD4CFCD8}" destId="{FF21D603-5F6C-4AC6-AD4D-93A566FE7949}" srcOrd="1" destOrd="0" presId="urn:microsoft.com/office/officeart/2017/3/layout/HorizontalPathTimeline"/>
    <dgm:cxn modelId="{79676D56-4EEA-47D6-8E33-7A30033C3571}" type="presParOf" srcId="{450DF1E0-4258-46E3-B7F5-12D5CD4CFCD8}" destId="{8C09CBD8-0EF0-4676-9C42-EE8CFCCD3DF2}" srcOrd="2" destOrd="0" presId="urn:microsoft.com/office/officeart/2017/3/layout/HorizontalPathTimeline"/>
    <dgm:cxn modelId="{E24ECB77-5BCF-48A7-AC65-33F5C61C100B}" type="presParOf" srcId="{8C09CBD8-0EF0-4676-9C42-EE8CFCCD3DF2}" destId="{82D79A43-9A2F-43DD-B8BA-BE1B763686E4}" srcOrd="0" destOrd="0" presId="urn:microsoft.com/office/officeart/2017/3/layout/HorizontalPathTimeline"/>
    <dgm:cxn modelId="{F361611C-78BF-4DA7-84A1-E74B00F1D6C4}" type="presParOf" srcId="{8C09CBD8-0EF0-4676-9C42-EE8CFCCD3DF2}" destId="{975204C8-639B-4859-8521-E65DA0791A2A}" srcOrd="1" destOrd="0" presId="urn:microsoft.com/office/officeart/2017/3/layout/HorizontalPathTimeline"/>
    <dgm:cxn modelId="{6B040C1E-265C-482B-9FD1-0354DF523261}" type="presParOf" srcId="{975204C8-639B-4859-8521-E65DA0791A2A}" destId="{304EA6A2-011E-4C02-96D2-B84A320AEF90}" srcOrd="0" destOrd="0" presId="urn:microsoft.com/office/officeart/2017/3/layout/HorizontalPathTimeline"/>
    <dgm:cxn modelId="{6EAD9353-C669-47B7-A8A6-1535905E3DB2}" type="presParOf" srcId="{975204C8-639B-4859-8521-E65DA0791A2A}" destId="{9CE7BDF0-4EB0-4535-AC00-77148DE7EAD1}" srcOrd="1" destOrd="0" presId="urn:microsoft.com/office/officeart/2017/3/layout/HorizontalPathTimeline"/>
    <dgm:cxn modelId="{A42812C6-045E-4D52-BDC5-95C97E85E57D}" type="presParOf" srcId="{8C09CBD8-0EF0-4676-9C42-EE8CFCCD3DF2}" destId="{760F691A-DF7F-4F2D-B640-295F310A4769}" srcOrd="2" destOrd="0" presId="urn:microsoft.com/office/officeart/2017/3/layout/HorizontalPathTimeline"/>
    <dgm:cxn modelId="{D521D945-ACE2-4675-93A0-2B3454AC20A6}" type="presParOf" srcId="{8C09CBD8-0EF0-4676-9C42-EE8CFCCD3DF2}" destId="{65958B60-BC93-4264-9819-5E4515F5BAC8}" srcOrd="3" destOrd="0" presId="urn:microsoft.com/office/officeart/2017/3/layout/HorizontalPathTimeline"/>
    <dgm:cxn modelId="{3819AD04-AFD0-4444-97E3-6EC01236E958}" type="presParOf" srcId="{8C09CBD8-0EF0-4676-9C42-EE8CFCCD3DF2}" destId="{259ED54D-262A-4DC3-B9E3-0F11D0768189}"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DFAD4D-509F-4579-97D3-E659F54CEC8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1B818E59-B635-4869-B5B7-14B225B4D901}">
      <dgm:prSet/>
      <dgm:spPr>
        <a:solidFill>
          <a:schemeClr val="bg1">
            <a:lumMod val="65000"/>
          </a:schemeClr>
        </a:solidFill>
      </dgm:spPr>
      <dgm:t>
        <a:bodyPr/>
        <a:lstStyle/>
        <a:p>
          <a:r>
            <a:rPr lang="en-US"/>
            <a:t>James Dugan, PhD </a:t>
          </a:r>
        </a:p>
      </dgm:t>
    </dgm:pt>
    <dgm:pt modelId="{BC5E3A41-22F6-4D99-8CE4-35CE8BED7A2D}" type="parTrans" cxnId="{F5CF481E-B3FB-4147-A0B5-CEBBD4EF661A}">
      <dgm:prSet/>
      <dgm:spPr/>
      <dgm:t>
        <a:bodyPr/>
        <a:lstStyle/>
        <a:p>
          <a:endParaRPr lang="en-US"/>
        </a:p>
      </dgm:t>
    </dgm:pt>
    <dgm:pt modelId="{1D5F4906-40E3-49A8-97C1-1F4D0C0CEFC5}" type="sibTrans" cxnId="{F5CF481E-B3FB-4147-A0B5-CEBBD4EF661A}">
      <dgm:prSet/>
      <dgm:spPr/>
      <dgm:t>
        <a:bodyPr/>
        <a:lstStyle/>
        <a:p>
          <a:endParaRPr lang="en-US"/>
        </a:p>
      </dgm:t>
    </dgm:pt>
    <dgm:pt modelId="{5BDD23D1-6E70-4241-8AC1-9414D7A5F51F}">
      <dgm:prSet/>
      <dgm:spPr>
        <a:solidFill>
          <a:schemeClr val="accent5">
            <a:lumMod val="75000"/>
          </a:schemeClr>
        </a:solidFill>
      </dgm:spPr>
      <dgm:t>
        <a:bodyPr/>
        <a:lstStyle/>
        <a:p>
          <a:r>
            <a:rPr lang="en-US"/>
            <a:t>Beth Epley, PsyD </a:t>
          </a:r>
        </a:p>
      </dgm:t>
    </dgm:pt>
    <dgm:pt modelId="{E803A031-D6BC-4F63-A36E-D4C7D2A8B21A}" type="parTrans" cxnId="{533688C1-63E0-4FB9-8079-40F7633B2A76}">
      <dgm:prSet/>
      <dgm:spPr/>
      <dgm:t>
        <a:bodyPr/>
        <a:lstStyle/>
        <a:p>
          <a:endParaRPr lang="en-US"/>
        </a:p>
      </dgm:t>
    </dgm:pt>
    <dgm:pt modelId="{5E16284A-752F-45B4-A3A1-2E9A8069B78B}" type="sibTrans" cxnId="{533688C1-63E0-4FB9-8079-40F7633B2A76}">
      <dgm:prSet/>
      <dgm:spPr/>
      <dgm:t>
        <a:bodyPr/>
        <a:lstStyle/>
        <a:p>
          <a:endParaRPr lang="en-US"/>
        </a:p>
      </dgm:t>
    </dgm:pt>
    <dgm:pt modelId="{197F8B85-3317-49D5-8EC0-F1A54FF6D47B}">
      <dgm:prSet/>
      <dgm:spPr/>
      <dgm:t>
        <a:bodyPr/>
        <a:lstStyle/>
        <a:p>
          <a:r>
            <a:rPr lang="en-US" dirty="0"/>
            <a:t>Brandi Norman, PsyD </a:t>
          </a:r>
        </a:p>
      </dgm:t>
    </dgm:pt>
    <dgm:pt modelId="{4D9BEA31-8C43-4AA9-AC1B-4417177961ED}" type="parTrans" cxnId="{30918182-A5CC-4684-A4DE-E5EB3D278F70}">
      <dgm:prSet/>
      <dgm:spPr/>
      <dgm:t>
        <a:bodyPr/>
        <a:lstStyle/>
        <a:p>
          <a:endParaRPr lang="en-US"/>
        </a:p>
      </dgm:t>
    </dgm:pt>
    <dgm:pt modelId="{8B4B2AFA-9895-43E2-85A6-E43D30FCDFC8}" type="sibTrans" cxnId="{30918182-A5CC-4684-A4DE-E5EB3D278F70}">
      <dgm:prSet/>
      <dgm:spPr/>
      <dgm:t>
        <a:bodyPr/>
        <a:lstStyle/>
        <a:p>
          <a:endParaRPr lang="en-US"/>
        </a:p>
      </dgm:t>
    </dgm:pt>
    <dgm:pt modelId="{86337473-762F-471C-85F9-254AAF1071FB}">
      <dgm:prSet/>
      <dgm:spPr/>
      <dgm:t>
        <a:bodyPr/>
        <a:lstStyle/>
        <a:p>
          <a:r>
            <a:rPr lang="en-US" dirty="0"/>
            <a:t>Professionals with duty </a:t>
          </a:r>
          <a:r>
            <a:rPr lang="en-US" i="1" dirty="0"/>
            <a:t>serving in professional role</a:t>
          </a:r>
          <a:endParaRPr lang="en-US" dirty="0"/>
        </a:p>
      </dgm:t>
    </dgm:pt>
    <dgm:pt modelId="{615FE0E1-15C5-4553-A4FA-397AC90AA86A}" type="parTrans" cxnId="{15FC330F-4AA7-40BC-B3AF-586855CBF25E}">
      <dgm:prSet/>
      <dgm:spPr/>
      <dgm:t>
        <a:bodyPr/>
        <a:lstStyle/>
        <a:p>
          <a:endParaRPr lang="en-US"/>
        </a:p>
      </dgm:t>
    </dgm:pt>
    <dgm:pt modelId="{2F3BFB56-995B-45FB-ACC6-4745C4A94DCD}" type="sibTrans" cxnId="{15FC330F-4AA7-40BC-B3AF-586855CBF25E}">
      <dgm:prSet/>
      <dgm:spPr/>
      <dgm:t>
        <a:bodyPr/>
        <a:lstStyle/>
        <a:p>
          <a:endParaRPr lang="en-US"/>
        </a:p>
      </dgm:t>
    </dgm:pt>
    <dgm:pt modelId="{A83373B4-F3C3-4D3D-B5F5-0562407AEA08}" type="pres">
      <dgm:prSet presAssocID="{5CDFAD4D-509F-4579-97D3-E659F54CEC86}" presName="linear" presStyleCnt="0">
        <dgm:presLayoutVars>
          <dgm:animLvl val="lvl"/>
          <dgm:resizeHandles val="exact"/>
        </dgm:presLayoutVars>
      </dgm:prSet>
      <dgm:spPr/>
      <dgm:t>
        <a:bodyPr/>
        <a:lstStyle/>
        <a:p>
          <a:endParaRPr lang="en-US"/>
        </a:p>
      </dgm:t>
    </dgm:pt>
    <dgm:pt modelId="{E305359B-F65C-436C-9B8B-BA1CC52EDD74}" type="pres">
      <dgm:prSet presAssocID="{1B818E59-B635-4869-B5B7-14B225B4D901}" presName="parentText" presStyleLbl="node1" presStyleIdx="0" presStyleCnt="4">
        <dgm:presLayoutVars>
          <dgm:chMax val="0"/>
          <dgm:bulletEnabled val="1"/>
        </dgm:presLayoutVars>
      </dgm:prSet>
      <dgm:spPr/>
      <dgm:t>
        <a:bodyPr/>
        <a:lstStyle/>
        <a:p>
          <a:endParaRPr lang="en-US"/>
        </a:p>
      </dgm:t>
    </dgm:pt>
    <dgm:pt modelId="{1D04E883-A155-429B-B15E-5C8F6C33DBED}" type="pres">
      <dgm:prSet presAssocID="{1D5F4906-40E3-49A8-97C1-1F4D0C0CEFC5}" presName="spacer" presStyleCnt="0"/>
      <dgm:spPr/>
    </dgm:pt>
    <dgm:pt modelId="{8F8E38D4-0093-4A40-B9A6-82C790E1BD74}" type="pres">
      <dgm:prSet presAssocID="{5BDD23D1-6E70-4241-8AC1-9414D7A5F51F}" presName="parentText" presStyleLbl="node1" presStyleIdx="1" presStyleCnt="4">
        <dgm:presLayoutVars>
          <dgm:chMax val="0"/>
          <dgm:bulletEnabled val="1"/>
        </dgm:presLayoutVars>
      </dgm:prSet>
      <dgm:spPr/>
      <dgm:t>
        <a:bodyPr/>
        <a:lstStyle/>
        <a:p>
          <a:endParaRPr lang="en-US"/>
        </a:p>
      </dgm:t>
    </dgm:pt>
    <dgm:pt modelId="{4AA737EE-10E8-4BAB-91A1-24F54055FA97}" type="pres">
      <dgm:prSet presAssocID="{5E16284A-752F-45B4-A3A1-2E9A8069B78B}" presName="spacer" presStyleCnt="0"/>
      <dgm:spPr/>
    </dgm:pt>
    <dgm:pt modelId="{FBA249C0-8574-48A9-A04E-E5CF3592B92D}" type="pres">
      <dgm:prSet presAssocID="{197F8B85-3317-49D5-8EC0-F1A54FF6D47B}" presName="parentText" presStyleLbl="node1" presStyleIdx="2" presStyleCnt="4">
        <dgm:presLayoutVars>
          <dgm:chMax val="0"/>
          <dgm:bulletEnabled val="1"/>
        </dgm:presLayoutVars>
      </dgm:prSet>
      <dgm:spPr/>
      <dgm:t>
        <a:bodyPr/>
        <a:lstStyle/>
        <a:p>
          <a:endParaRPr lang="en-US"/>
        </a:p>
      </dgm:t>
    </dgm:pt>
    <dgm:pt modelId="{B619ADE1-8744-46E0-B4DC-E2B20E763A81}" type="pres">
      <dgm:prSet presAssocID="{8B4B2AFA-9895-43E2-85A6-E43D30FCDFC8}" presName="spacer" presStyleCnt="0"/>
      <dgm:spPr/>
    </dgm:pt>
    <dgm:pt modelId="{7B6B7BB9-2575-4A33-8CFD-352DAC98BFF1}" type="pres">
      <dgm:prSet presAssocID="{86337473-762F-471C-85F9-254AAF1071FB}" presName="parentText" presStyleLbl="node1" presStyleIdx="3" presStyleCnt="4">
        <dgm:presLayoutVars>
          <dgm:chMax val="0"/>
          <dgm:bulletEnabled val="1"/>
        </dgm:presLayoutVars>
      </dgm:prSet>
      <dgm:spPr/>
      <dgm:t>
        <a:bodyPr/>
        <a:lstStyle/>
        <a:p>
          <a:endParaRPr lang="en-US"/>
        </a:p>
      </dgm:t>
    </dgm:pt>
  </dgm:ptLst>
  <dgm:cxnLst>
    <dgm:cxn modelId="{533688C1-63E0-4FB9-8079-40F7633B2A76}" srcId="{5CDFAD4D-509F-4579-97D3-E659F54CEC86}" destId="{5BDD23D1-6E70-4241-8AC1-9414D7A5F51F}" srcOrd="1" destOrd="0" parTransId="{E803A031-D6BC-4F63-A36E-D4C7D2A8B21A}" sibTransId="{5E16284A-752F-45B4-A3A1-2E9A8069B78B}"/>
    <dgm:cxn modelId="{F5CF481E-B3FB-4147-A0B5-CEBBD4EF661A}" srcId="{5CDFAD4D-509F-4579-97D3-E659F54CEC86}" destId="{1B818E59-B635-4869-B5B7-14B225B4D901}" srcOrd="0" destOrd="0" parTransId="{BC5E3A41-22F6-4D99-8CE4-35CE8BED7A2D}" sibTransId="{1D5F4906-40E3-49A8-97C1-1F4D0C0CEFC5}"/>
    <dgm:cxn modelId="{5CA89A82-5EEE-4C26-92DE-AA99F02002CE}" type="presOf" srcId="{5BDD23D1-6E70-4241-8AC1-9414D7A5F51F}" destId="{8F8E38D4-0093-4A40-B9A6-82C790E1BD74}" srcOrd="0" destOrd="0" presId="urn:microsoft.com/office/officeart/2005/8/layout/vList2"/>
    <dgm:cxn modelId="{30918182-A5CC-4684-A4DE-E5EB3D278F70}" srcId="{5CDFAD4D-509F-4579-97D3-E659F54CEC86}" destId="{197F8B85-3317-49D5-8EC0-F1A54FF6D47B}" srcOrd="2" destOrd="0" parTransId="{4D9BEA31-8C43-4AA9-AC1B-4417177961ED}" sibTransId="{8B4B2AFA-9895-43E2-85A6-E43D30FCDFC8}"/>
    <dgm:cxn modelId="{15FC330F-4AA7-40BC-B3AF-586855CBF25E}" srcId="{5CDFAD4D-509F-4579-97D3-E659F54CEC86}" destId="{86337473-762F-471C-85F9-254AAF1071FB}" srcOrd="3" destOrd="0" parTransId="{615FE0E1-15C5-4553-A4FA-397AC90AA86A}" sibTransId="{2F3BFB56-995B-45FB-ACC6-4745C4A94DCD}"/>
    <dgm:cxn modelId="{E87B0991-F403-4460-B031-5C593338C787}" type="presOf" srcId="{5CDFAD4D-509F-4579-97D3-E659F54CEC86}" destId="{A83373B4-F3C3-4D3D-B5F5-0562407AEA08}" srcOrd="0" destOrd="0" presId="urn:microsoft.com/office/officeart/2005/8/layout/vList2"/>
    <dgm:cxn modelId="{3BE6E38D-8FA3-408B-BB2F-D36E146DD74D}" type="presOf" srcId="{86337473-762F-471C-85F9-254AAF1071FB}" destId="{7B6B7BB9-2575-4A33-8CFD-352DAC98BFF1}" srcOrd="0" destOrd="0" presId="urn:microsoft.com/office/officeart/2005/8/layout/vList2"/>
    <dgm:cxn modelId="{DD6E9183-B4A8-4741-A2D1-8FDE697F1177}" type="presOf" srcId="{197F8B85-3317-49D5-8EC0-F1A54FF6D47B}" destId="{FBA249C0-8574-48A9-A04E-E5CF3592B92D}" srcOrd="0" destOrd="0" presId="urn:microsoft.com/office/officeart/2005/8/layout/vList2"/>
    <dgm:cxn modelId="{0184A243-B792-47F6-9516-75EA5FFF8774}" type="presOf" srcId="{1B818E59-B635-4869-B5B7-14B225B4D901}" destId="{E305359B-F65C-436C-9B8B-BA1CC52EDD74}" srcOrd="0" destOrd="0" presId="urn:microsoft.com/office/officeart/2005/8/layout/vList2"/>
    <dgm:cxn modelId="{CB51BA39-FB9D-4623-955E-267C5ABFE719}" type="presParOf" srcId="{A83373B4-F3C3-4D3D-B5F5-0562407AEA08}" destId="{E305359B-F65C-436C-9B8B-BA1CC52EDD74}" srcOrd="0" destOrd="0" presId="urn:microsoft.com/office/officeart/2005/8/layout/vList2"/>
    <dgm:cxn modelId="{E3F2CE46-A582-4E11-AB1C-BA58B6C0ED33}" type="presParOf" srcId="{A83373B4-F3C3-4D3D-B5F5-0562407AEA08}" destId="{1D04E883-A155-429B-B15E-5C8F6C33DBED}" srcOrd="1" destOrd="0" presId="urn:microsoft.com/office/officeart/2005/8/layout/vList2"/>
    <dgm:cxn modelId="{CAAD57D9-6D1F-4026-B9D3-F6EA3E37D7A6}" type="presParOf" srcId="{A83373B4-F3C3-4D3D-B5F5-0562407AEA08}" destId="{8F8E38D4-0093-4A40-B9A6-82C790E1BD74}" srcOrd="2" destOrd="0" presId="urn:microsoft.com/office/officeart/2005/8/layout/vList2"/>
    <dgm:cxn modelId="{887E0763-7039-49CE-83AD-F36891ABEEC2}" type="presParOf" srcId="{A83373B4-F3C3-4D3D-B5F5-0562407AEA08}" destId="{4AA737EE-10E8-4BAB-91A1-24F54055FA97}" srcOrd="3" destOrd="0" presId="urn:microsoft.com/office/officeart/2005/8/layout/vList2"/>
    <dgm:cxn modelId="{B1D865F4-B6E0-4667-8339-223679C25881}" type="presParOf" srcId="{A83373B4-F3C3-4D3D-B5F5-0562407AEA08}" destId="{FBA249C0-8574-48A9-A04E-E5CF3592B92D}" srcOrd="4" destOrd="0" presId="urn:microsoft.com/office/officeart/2005/8/layout/vList2"/>
    <dgm:cxn modelId="{777E610B-9318-452B-9058-4EF3126D553E}" type="presParOf" srcId="{A83373B4-F3C3-4D3D-B5F5-0562407AEA08}" destId="{B619ADE1-8744-46E0-B4DC-E2B20E763A81}" srcOrd="5" destOrd="0" presId="urn:microsoft.com/office/officeart/2005/8/layout/vList2"/>
    <dgm:cxn modelId="{44744743-0AB0-4C50-A3DE-02A69A87CF05}" type="presParOf" srcId="{A83373B4-F3C3-4D3D-B5F5-0562407AEA08}" destId="{7B6B7BB9-2575-4A33-8CFD-352DAC98BFF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ABB8FD-A522-4CFB-A5DB-522D4E3B9D33}" type="doc">
      <dgm:prSet loTypeId="urn:microsoft.com/office/officeart/2018/2/layout/IconVerticalSolidList" loCatId="icon" qsTypeId="urn:microsoft.com/office/officeart/2005/8/quickstyle/simple1" qsCatId="simple" csTypeId="urn:microsoft.com/office/officeart/2018/5/colors/Iconchunking_neutralbg_accent1_2" csCatId="accent1" phldr="1"/>
      <dgm:spPr/>
      <dgm:t>
        <a:bodyPr/>
        <a:lstStyle/>
        <a:p>
          <a:endParaRPr lang="en-US"/>
        </a:p>
      </dgm:t>
    </dgm:pt>
    <dgm:pt modelId="{74566353-BDDC-4DE4-BA79-D06331E08B53}">
      <dgm:prSet custT="1"/>
      <dgm:spPr/>
      <dgm:t>
        <a:bodyPr/>
        <a:lstStyle/>
        <a:p>
          <a:pPr>
            <a:lnSpc>
              <a:spcPct val="100000"/>
            </a:lnSpc>
          </a:pPr>
          <a:r>
            <a:rPr lang="en-US" sz="1800" dirty="0"/>
            <a:t>The University can never promise absolute confidentiality, unless reports are only made to confidential resources.</a:t>
          </a:r>
        </a:p>
      </dgm:t>
    </dgm:pt>
    <dgm:pt modelId="{7E33047F-F1B9-42D1-81B4-F67E95552B4D}" type="parTrans" cxnId="{33C8FAFE-F6E7-42A5-A54F-D16EE74C0D54}">
      <dgm:prSet/>
      <dgm:spPr/>
      <dgm:t>
        <a:bodyPr/>
        <a:lstStyle/>
        <a:p>
          <a:endParaRPr lang="en-US"/>
        </a:p>
      </dgm:t>
    </dgm:pt>
    <dgm:pt modelId="{B104ACB5-1B23-4170-9D71-6D19620EAB91}" type="sibTrans" cxnId="{33C8FAFE-F6E7-42A5-A54F-D16EE74C0D54}">
      <dgm:prSet/>
      <dgm:spPr/>
      <dgm:t>
        <a:bodyPr/>
        <a:lstStyle/>
        <a:p>
          <a:endParaRPr lang="en-US"/>
        </a:p>
      </dgm:t>
    </dgm:pt>
    <dgm:pt modelId="{FA4C475C-0112-4034-8F9E-46247894C91F}">
      <dgm:prSet custT="1"/>
      <dgm:spPr/>
      <dgm:t>
        <a:bodyPr/>
        <a:lstStyle/>
        <a:p>
          <a:pPr>
            <a:lnSpc>
              <a:spcPct val="100000"/>
            </a:lnSpc>
          </a:pPr>
          <a:r>
            <a:rPr lang="en-US" sz="1800" dirty="0"/>
            <a:t>Parties to investigations must be given access to certain information.</a:t>
          </a:r>
        </a:p>
      </dgm:t>
    </dgm:pt>
    <dgm:pt modelId="{C27A6044-BBF0-4637-8364-BCEB62944705}" type="parTrans" cxnId="{25A0A3A4-0C88-4283-A1F6-5B1D387C9190}">
      <dgm:prSet/>
      <dgm:spPr/>
      <dgm:t>
        <a:bodyPr/>
        <a:lstStyle/>
        <a:p>
          <a:endParaRPr lang="en-US"/>
        </a:p>
      </dgm:t>
    </dgm:pt>
    <dgm:pt modelId="{CFBE0CBC-35EA-4D7D-BC03-5D24927650A4}" type="sibTrans" cxnId="{25A0A3A4-0C88-4283-A1F6-5B1D387C9190}">
      <dgm:prSet/>
      <dgm:spPr/>
      <dgm:t>
        <a:bodyPr/>
        <a:lstStyle/>
        <a:p>
          <a:endParaRPr lang="en-US"/>
        </a:p>
      </dgm:t>
    </dgm:pt>
    <dgm:pt modelId="{CD4F5313-E527-4AE4-B044-5D5F822107C8}" type="pres">
      <dgm:prSet presAssocID="{C0ABB8FD-A522-4CFB-A5DB-522D4E3B9D33}" presName="root" presStyleCnt="0">
        <dgm:presLayoutVars>
          <dgm:dir/>
          <dgm:resizeHandles val="exact"/>
        </dgm:presLayoutVars>
      </dgm:prSet>
      <dgm:spPr/>
      <dgm:t>
        <a:bodyPr/>
        <a:lstStyle/>
        <a:p>
          <a:endParaRPr lang="en-US"/>
        </a:p>
      </dgm:t>
    </dgm:pt>
    <dgm:pt modelId="{EE84CB74-9817-4C19-A1E5-53D4C38DE363}" type="pres">
      <dgm:prSet presAssocID="{74566353-BDDC-4DE4-BA79-D06331E08B53}" presName="compNode" presStyleCnt="0"/>
      <dgm:spPr/>
    </dgm:pt>
    <dgm:pt modelId="{5B3CE227-8D90-48FC-A0F0-D1E7E8CA059C}" type="pres">
      <dgm:prSet presAssocID="{74566353-BDDC-4DE4-BA79-D06331E08B53}" presName="bgRect" presStyleLbl="bgShp" presStyleIdx="0" presStyleCnt="2"/>
      <dgm:spPr/>
    </dgm:pt>
    <dgm:pt modelId="{BD7C7E8E-B114-4B21-951F-F441D6605B37}" type="pres">
      <dgm:prSet presAssocID="{74566353-BDDC-4DE4-BA79-D06331E08B53}"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rcRect/>
          <a:stretch>
            <a:fillRect/>
          </a:stretch>
        </a:blipFill>
        <a:ln>
          <a:noFill/>
        </a:ln>
      </dgm:spPr>
      <dgm:t>
        <a:bodyPr/>
        <a:lstStyle/>
        <a:p>
          <a:endParaRPr lang="en-US"/>
        </a:p>
      </dgm:t>
      <dgm:extLst>
        <a:ext uri="{E40237B7-FDA0-4F09-8148-C483321AD2D9}">
          <dgm14:cNvPr xmlns:dgm14="http://schemas.microsoft.com/office/drawing/2010/diagram" id="0" name="" descr="Heart lock"/>
        </a:ext>
      </dgm:extLst>
    </dgm:pt>
    <dgm:pt modelId="{F17BFBB4-10B7-4DD4-B829-C71658648428}" type="pres">
      <dgm:prSet presAssocID="{74566353-BDDC-4DE4-BA79-D06331E08B53}" presName="spaceRect" presStyleCnt="0"/>
      <dgm:spPr/>
    </dgm:pt>
    <dgm:pt modelId="{1031D199-1FB1-49C1-8BB7-115E2C657DC7}" type="pres">
      <dgm:prSet presAssocID="{74566353-BDDC-4DE4-BA79-D06331E08B53}" presName="parTx" presStyleLbl="revTx" presStyleIdx="0" presStyleCnt="2" custScaleX="123492" custLinFactNeighborX="-2791">
        <dgm:presLayoutVars>
          <dgm:chMax val="0"/>
          <dgm:chPref val="0"/>
        </dgm:presLayoutVars>
      </dgm:prSet>
      <dgm:spPr/>
      <dgm:t>
        <a:bodyPr/>
        <a:lstStyle/>
        <a:p>
          <a:endParaRPr lang="en-US"/>
        </a:p>
      </dgm:t>
    </dgm:pt>
    <dgm:pt modelId="{DF26AB31-1DEA-4AD5-A176-A7EF36DDEA30}" type="pres">
      <dgm:prSet presAssocID="{B104ACB5-1B23-4170-9D71-6D19620EAB91}" presName="sibTrans" presStyleCnt="0"/>
      <dgm:spPr/>
    </dgm:pt>
    <dgm:pt modelId="{DE2FAF0D-62F6-47E2-AEBE-DA56EEE944C1}" type="pres">
      <dgm:prSet presAssocID="{FA4C475C-0112-4034-8F9E-46247894C91F}" presName="compNode" presStyleCnt="0"/>
      <dgm:spPr/>
    </dgm:pt>
    <dgm:pt modelId="{8F8B3886-F5D5-4A49-B028-BCADE024B113}" type="pres">
      <dgm:prSet presAssocID="{FA4C475C-0112-4034-8F9E-46247894C91F}" presName="bgRect" presStyleLbl="bgShp" presStyleIdx="1" presStyleCnt="2"/>
      <dgm:spPr/>
    </dgm:pt>
    <dgm:pt modelId="{F0A5E0FB-D916-4261-8646-A13890B5B18A}" type="pres">
      <dgm:prSet presAssocID="{FA4C475C-0112-4034-8F9E-46247894C91F}" presName="iconRect" presStyleLbl="node1" presStyleIdx="1" presStyleCnt="2"/>
      <dgm:spPr>
        <a:blipFill>
          <a:blip xmlns:r="http://schemas.openxmlformats.org/officeDocument/2006/relationships" r:embed="rId3">
            <a:extLst>
              <a:ext uri="{96DAC541-7B7A-43D3-8B79-37D633B846F1}">
                <asvg:svgBlip xmlns=""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Eye"/>
        </a:ext>
      </dgm:extLst>
    </dgm:pt>
    <dgm:pt modelId="{859543A0-265B-434F-9EC4-A8208CBDCEB0}" type="pres">
      <dgm:prSet presAssocID="{FA4C475C-0112-4034-8F9E-46247894C91F}" presName="spaceRect" presStyleCnt="0"/>
      <dgm:spPr/>
    </dgm:pt>
    <dgm:pt modelId="{C99F3866-3FB8-4A7E-9514-888503CF4EDA}" type="pres">
      <dgm:prSet presAssocID="{FA4C475C-0112-4034-8F9E-46247894C91F}" presName="parTx" presStyleLbl="revTx" presStyleIdx="1" presStyleCnt="2" custScaleX="119846" custLinFactNeighborX="-4614">
        <dgm:presLayoutVars>
          <dgm:chMax val="0"/>
          <dgm:chPref val="0"/>
        </dgm:presLayoutVars>
      </dgm:prSet>
      <dgm:spPr/>
      <dgm:t>
        <a:bodyPr/>
        <a:lstStyle/>
        <a:p>
          <a:endParaRPr lang="en-US"/>
        </a:p>
      </dgm:t>
    </dgm:pt>
  </dgm:ptLst>
  <dgm:cxnLst>
    <dgm:cxn modelId="{25A0A3A4-0C88-4283-A1F6-5B1D387C9190}" srcId="{C0ABB8FD-A522-4CFB-A5DB-522D4E3B9D33}" destId="{FA4C475C-0112-4034-8F9E-46247894C91F}" srcOrd="1" destOrd="0" parTransId="{C27A6044-BBF0-4637-8364-BCEB62944705}" sibTransId="{CFBE0CBC-35EA-4D7D-BC03-5D24927650A4}"/>
    <dgm:cxn modelId="{BACA7BAC-C5F3-42E1-AF75-2F447ED62785}" type="presOf" srcId="{FA4C475C-0112-4034-8F9E-46247894C91F}" destId="{C99F3866-3FB8-4A7E-9514-888503CF4EDA}" srcOrd="0" destOrd="0" presId="urn:microsoft.com/office/officeart/2018/2/layout/IconVerticalSolidList"/>
    <dgm:cxn modelId="{33C8FAFE-F6E7-42A5-A54F-D16EE74C0D54}" srcId="{C0ABB8FD-A522-4CFB-A5DB-522D4E3B9D33}" destId="{74566353-BDDC-4DE4-BA79-D06331E08B53}" srcOrd="0" destOrd="0" parTransId="{7E33047F-F1B9-42D1-81B4-F67E95552B4D}" sibTransId="{B104ACB5-1B23-4170-9D71-6D19620EAB91}"/>
    <dgm:cxn modelId="{9DFA9EFD-A08F-4593-9950-A8B8572BB447}" type="presOf" srcId="{74566353-BDDC-4DE4-BA79-D06331E08B53}" destId="{1031D199-1FB1-49C1-8BB7-115E2C657DC7}" srcOrd="0" destOrd="0" presId="urn:microsoft.com/office/officeart/2018/2/layout/IconVerticalSolidList"/>
    <dgm:cxn modelId="{95E173F7-840B-4110-AD92-227220B80E16}" type="presOf" srcId="{C0ABB8FD-A522-4CFB-A5DB-522D4E3B9D33}" destId="{CD4F5313-E527-4AE4-B044-5D5F822107C8}" srcOrd="0" destOrd="0" presId="urn:microsoft.com/office/officeart/2018/2/layout/IconVerticalSolidList"/>
    <dgm:cxn modelId="{27C6CEFA-407D-4530-8D3C-059FE714EA2C}" type="presParOf" srcId="{CD4F5313-E527-4AE4-B044-5D5F822107C8}" destId="{EE84CB74-9817-4C19-A1E5-53D4C38DE363}" srcOrd="0" destOrd="0" presId="urn:microsoft.com/office/officeart/2018/2/layout/IconVerticalSolidList"/>
    <dgm:cxn modelId="{767DA065-85E9-4BA0-B3C9-7BC3E8FF18C7}" type="presParOf" srcId="{EE84CB74-9817-4C19-A1E5-53D4C38DE363}" destId="{5B3CE227-8D90-48FC-A0F0-D1E7E8CA059C}" srcOrd="0" destOrd="0" presId="urn:microsoft.com/office/officeart/2018/2/layout/IconVerticalSolidList"/>
    <dgm:cxn modelId="{10DE4824-620E-4EBC-B74E-3E94164C641D}" type="presParOf" srcId="{EE84CB74-9817-4C19-A1E5-53D4C38DE363}" destId="{BD7C7E8E-B114-4B21-951F-F441D6605B37}" srcOrd="1" destOrd="0" presId="urn:microsoft.com/office/officeart/2018/2/layout/IconVerticalSolidList"/>
    <dgm:cxn modelId="{C4CE04D2-FAB7-4F1A-95D0-3EFD3CDCBABF}" type="presParOf" srcId="{EE84CB74-9817-4C19-A1E5-53D4C38DE363}" destId="{F17BFBB4-10B7-4DD4-B829-C71658648428}" srcOrd="2" destOrd="0" presId="urn:microsoft.com/office/officeart/2018/2/layout/IconVerticalSolidList"/>
    <dgm:cxn modelId="{429B2D3D-84D9-4930-A329-C1DF027668E7}" type="presParOf" srcId="{EE84CB74-9817-4C19-A1E5-53D4C38DE363}" destId="{1031D199-1FB1-49C1-8BB7-115E2C657DC7}" srcOrd="3" destOrd="0" presId="urn:microsoft.com/office/officeart/2018/2/layout/IconVerticalSolidList"/>
    <dgm:cxn modelId="{9E304C39-84DB-4F18-A8FF-4FB736833722}" type="presParOf" srcId="{CD4F5313-E527-4AE4-B044-5D5F822107C8}" destId="{DF26AB31-1DEA-4AD5-A176-A7EF36DDEA30}" srcOrd="1" destOrd="0" presId="urn:microsoft.com/office/officeart/2018/2/layout/IconVerticalSolidList"/>
    <dgm:cxn modelId="{F31B90AB-BB31-49EF-B3AF-C3A793D927E0}" type="presParOf" srcId="{CD4F5313-E527-4AE4-B044-5D5F822107C8}" destId="{DE2FAF0D-62F6-47E2-AEBE-DA56EEE944C1}" srcOrd="2" destOrd="0" presId="urn:microsoft.com/office/officeart/2018/2/layout/IconVerticalSolidList"/>
    <dgm:cxn modelId="{B0A7628B-92B6-4953-8351-DBF2720C28FA}" type="presParOf" srcId="{DE2FAF0D-62F6-47E2-AEBE-DA56EEE944C1}" destId="{8F8B3886-F5D5-4A49-B028-BCADE024B113}" srcOrd="0" destOrd="0" presId="urn:microsoft.com/office/officeart/2018/2/layout/IconVerticalSolidList"/>
    <dgm:cxn modelId="{B2081E98-D723-4D78-B5C8-0338BA8553E2}" type="presParOf" srcId="{DE2FAF0D-62F6-47E2-AEBE-DA56EEE944C1}" destId="{F0A5E0FB-D916-4261-8646-A13890B5B18A}" srcOrd="1" destOrd="0" presId="urn:microsoft.com/office/officeart/2018/2/layout/IconVerticalSolidList"/>
    <dgm:cxn modelId="{B8F7EE70-8CCE-485D-8337-B6558BC4A9B8}" type="presParOf" srcId="{DE2FAF0D-62F6-47E2-AEBE-DA56EEE944C1}" destId="{859543A0-265B-434F-9EC4-A8208CBDCEB0}" srcOrd="2" destOrd="0" presId="urn:microsoft.com/office/officeart/2018/2/layout/IconVerticalSolidList"/>
    <dgm:cxn modelId="{53A83AB6-0FA5-4B4E-92DA-ABC8A0056CCD}" type="presParOf" srcId="{DE2FAF0D-62F6-47E2-AEBE-DA56EEE944C1}" destId="{C99F3866-3FB8-4A7E-9514-888503CF4ED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4EC479-5B68-471F-97F7-3794ABCC5F8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65571BC3-E98D-4D20-86C1-1552EA146F48}">
      <dgm:prSet/>
      <dgm:spPr/>
      <dgm:t>
        <a:bodyPr/>
        <a:lstStyle/>
        <a:p>
          <a:r>
            <a:rPr lang="en-US"/>
            <a:t>Reports should be made as soon as possible.</a:t>
          </a:r>
        </a:p>
      </dgm:t>
    </dgm:pt>
    <dgm:pt modelId="{8AEA0BA0-E937-4A4A-8E89-F245CBC7193E}" type="parTrans" cxnId="{20E75679-E99F-4EB9-BE59-087CB2344BBA}">
      <dgm:prSet/>
      <dgm:spPr/>
      <dgm:t>
        <a:bodyPr/>
        <a:lstStyle/>
        <a:p>
          <a:endParaRPr lang="en-US"/>
        </a:p>
      </dgm:t>
    </dgm:pt>
    <dgm:pt modelId="{0BB2A319-A1C1-4114-A8F7-5F6058E502B6}" type="sibTrans" cxnId="{20E75679-E99F-4EB9-BE59-087CB2344BBA}">
      <dgm:prSet/>
      <dgm:spPr/>
      <dgm:t>
        <a:bodyPr/>
        <a:lstStyle/>
        <a:p>
          <a:endParaRPr lang="en-US"/>
        </a:p>
      </dgm:t>
    </dgm:pt>
    <dgm:pt modelId="{CCDC6097-6214-4B40-ABCD-5F8F3F673656}">
      <dgm:prSet/>
      <dgm:spPr/>
      <dgm:t>
        <a:bodyPr/>
        <a:lstStyle/>
        <a:p>
          <a:r>
            <a:rPr lang="en-US"/>
            <a:t>Late reporting limits the ability to investigate and respond.</a:t>
          </a:r>
        </a:p>
      </dgm:t>
    </dgm:pt>
    <dgm:pt modelId="{605F8022-070B-4EBE-8FA0-4068BC281E8A}" type="parTrans" cxnId="{22E79EE6-58DB-4C32-8A38-B98E1D760CE3}">
      <dgm:prSet/>
      <dgm:spPr/>
      <dgm:t>
        <a:bodyPr/>
        <a:lstStyle/>
        <a:p>
          <a:endParaRPr lang="en-US"/>
        </a:p>
      </dgm:t>
    </dgm:pt>
    <dgm:pt modelId="{245E79C5-3412-4DCC-BFA6-C68E247AA2A2}" type="sibTrans" cxnId="{22E79EE6-58DB-4C32-8A38-B98E1D760CE3}">
      <dgm:prSet/>
      <dgm:spPr/>
      <dgm:t>
        <a:bodyPr/>
        <a:lstStyle/>
        <a:p>
          <a:endParaRPr lang="en-US"/>
        </a:p>
      </dgm:t>
    </dgm:pt>
    <dgm:pt modelId="{DF4232F6-50EF-427C-AE1B-94F7A85863AE}">
      <dgm:prSet/>
      <dgm:spPr/>
      <dgm:t>
        <a:bodyPr/>
        <a:lstStyle/>
        <a:p>
          <a:r>
            <a:rPr lang="en-US"/>
            <a:t>There is, however, no statute of limitations.</a:t>
          </a:r>
        </a:p>
      </dgm:t>
    </dgm:pt>
    <dgm:pt modelId="{291AEF1C-7435-4811-998B-FD3B210F8E1C}" type="parTrans" cxnId="{2ADF1431-198E-4546-A9CB-6DE6A6073A99}">
      <dgm:prSet/>
      <dgm:spPr/>
      <dgm:t>
        <a:bodyPr/>
        <a:lstStyle/>
        <a:p>
          <a:endParaRPr lang="en-US"/>
        </a:p>
      </dgm:t>
    </dgm:pt>
    <dgm:pt modelId="{EC533E87-115F-4AC0-913D-15862472B5F4}" type="sibTrans" cxnId="{2ADF1431-198E-4546-A9CB-6DE6A6073A99}">
      <dgm:prSet/>
      <dgm:spPr/>
      <dgm:t>
        <a:bodyPr/>
        <a:lstStyle/>
        <a:p>
          <a:endParaRPr lang="en-US"/>
        </a:p>
      </dgm:t>
    </dgm:pt>
    <dgm:pt modelId="{C9538ADF-2D22-4B5C-9CC3-471C5FCA420C}" type="pres">
      <dgm:prSet presAssocID="{694EC479-5B68-471F-97F7-3794ABCC5F8A}" presName="vert0" presStyleCnt="0">
        <dgm:presLayoutVars>
          <dgm:dir/>
          <dgm:animOne val="branch"/>
          <dgm:animLvl val="lvl"/>
        </dgm:presLayoutVars>
      </dgm:prSet>
      <dgm:spPr/>
      <dgm:t>
        <a:bodyPr/>
        <a:lstStyle/>
        <a:p>
          <a:endParaRPr lang="en-US"/>
        </a:p>
      </dgm:t>
    </dgm:pt>
    <dgm:pt modelId="{D8E89012-4206-4857-BED0-17FCDEC67665}" type="pres">
      <dgm:prSet presAssocID="{65571BC3-E98D-4D20-86C1-1552EA146F48}" presName="thickLine" presStyleLbl="alignNode1" presStyleIdx="0" presStyleCnt="3"/>
      <dgm:spPr/>
    </dgm:pt>
    <dgm:pt modelId="{9C2C9A35-391C-40E4-B8F0-65FE5321B287}" type="pres">
      <dgm:prSet presAssocID="{65571BC3-E98D-4D20-86C1-1552EA146F48}" presName="horz1" presStyleCnt="0"/>
      <dgm:spPr/>
    </dgm:pt>
    <dgm:pt modelId="{347FB5DA-BE36-40E8-A1D2-91EB781FDD41}" type="pres">
      <dgm:prSet presAssocID="{65571BC3-E98D-4D20-86C1-1552EA146F48}" presName="tx1" presStyleLbl="revTx" presStyleIdx="0" presStyleCnt="3"/>
      <dgm:spPr/>
      <dgm:t>
        <a:bodyPr/>
        <a:lstStyle/>
        <a:p>
          <a:endParaRPr lang="en-US"/>
        </a:p>
      </dgm:t>
    </dgm:pt>
    <dgm:pt modelId="{06945102-8BBE-417D-B6A8-8B762B194E95}" type="pres">
      <dgm:prSet presAssocID="{65571BC3-E98D-4D20-86C1-1552EA146F48}" presName="vert1" presStyleCnt="0"/>
      <dgm:spPr/>
    </dgm:pt>
    <dgm:pt modelId="{32881CF0-814B-407A-BE35-8722B88806DA}" type="pres">
      <dgm:prSet presAssocID="{CCDC6097-6214-4B40-ABCD-5F8F3F673656}" presName="thickLine" presStyleLbl="alignNode1" presStyleIdx="1" presStyleCnt="3"/>
      <dgm:spPr/>
    </dgm:pt>
    <dgm:pt modelId="{CEE58E4F-89ED-44B3-B9E2-86120F0B1987}" type="pres">
      <dgm:prSet presAssocID="{CCDC6097-6214-4B40-ABCD-5F8F3F673656}" presName="horz1" presStyleCnt="0"/>
      <dgm:spPr/>
    </dgm:pt>
    <dgm:pt modelId="{69574A88-C493-40A6-AF8E-AC19C5283269}" type="pres">
      <dgm:prSet presAssocID="{CCDC6097-6214-4B40-ABCD-5F8F3F673656}" presName="tx1" presStyleLbl="revTx" presStyleIdx="1" presStyleCnt="3"/>
      <dgm:spPr/>
      <dgm:t>
        <a:bodyPr/>
        <a:lstStyle/>
        <a:p>
          <a:endParaRPr lang="en-US"/>
        </a:p>
      </dgm:t>
    </dgm:pt>
    <dgm:pt modelId="{A03D5DDB-86FE-4E25-8F70-3F07CD2C68FB}" type="pres">
      <dgm:prSet presAssocID="{CCDC6097-6214-4B40-ABCD-5F8F3F673656}" presName="vert1" presStyleCnt="0"/>
      <dgm:spPr/>
    </dgm:pt>
    <dgm:pt modelId="{0C37644F-5B20-4D50-8159-52630D27E179}" type="pres">
      <dgm:prSet presAssocID="{DF4232F6-50EF-427C-AE1B-94F7A85863AE}" presName="thickLine" presStyleLbl="alignNode1" presStyleIdx="2" presStyleCnt="3"/>
      <dgm:spPr/>
    </dgm:pt>
    <dgm:pt modelId="{0647264C-8FE5-4B4D-95DF-32F154402FC7}" type="pres">
      <dgm:prSet presAssocID="{DF4232F6-50EF-427C-AE1B-94F7A85863AE}" presName="horz1" presStyleCnt="0"/>
      <dgm:spPr/>
    </dgm:pt>
    <dgm:pt modelId="{CB40D360-B28A-44A8-90F0-5B768A244F76}" type="pres">
      <dgm:prSet presAssocID="{DF4232F6-50EF-427C-AE1B-94F7A85863AE}" presName="tx1" presStyleLbl="revTx" presStyleIdx="2" presStyleCnt="3"/>
      <dgm:spPr/>
      <dgm:t>
        <a:bodyPr/>
        <a:lstStyle/>
        <a:p>
          <a:endParaRPr lang="en-US"/>
        </a:p>
      </dgm:t>
    </dgm:pt>
    <dgm:pt modelId="{6F94FAA4-1E06-4A30-8740-2B230CC9568B}" type="pres">
      <dgm:prSet presAssocID="{DF4232F6-50EF-427C-AE1B-94F7A85863AE}" presName="vert1" presStyleCnt="0"/>
      <dgm:spPr/>
    </dgm:pt>
  </dgm:ptLst>
  <dgm:cxnLst>
    <dgm:cxn modelId="{CFE25164-8AAE-452C-A3E5-9C66FF3F57D5}" type="presOf" srcId="{CCDC6097-6214-4B40-ABCD-5F8F3F673656}" destId="{69574A88-C493-40A6-AF8E-AC19C5283269}" srcOrd="0" destOrd="0" presId="urn:microsoft.com/office/officeart/2008/layout/LinedList"/>
    <dgm:cxn modelId="{2ADF1431-198E-4546-A9CB-6DE6A6073A99}" srcId="{694EC479-5B68-471F-97F7-3794ABCC5F8A}" destId="{DF4232F6-50EF-427C-AE1B-94F7A85863AE}" srcOrd="2" destOrd="0" parTransId="{291AEF1C-7435-4811-998B-FD3B210F8E1C}" sibTransId="{EC533E87-115F-4AC0-913D-15862472B5F4}"/>
    <dgm:cxn modelId="{22E79EE6-58DB-4C32-8A38-B98E1D760CE3}" srcId="{694EC479-5B68-471F-97F7-3794ABCC5F8A}" destId="{CCDC6097-6214-4B40-ABCD-5F8F3F673656}" srcOrd="1" destOrd="0" parTransId="{605F8022-070B-4EBE-8FA0-4068BC281E8A}" sibTransId="{245E79C5-3412-4DCC-BFA6-C68E247AA2A2}"/>
    <dgm:cxn modelId="{20E75679-E99F-4EB9-BE59-087CB2344BBA}" srcId="{694EC479-5B68-471F-97F7-3794ABCC5F8A}" destId="{65571BC3-E98D-4D20-86C1-1552EA146F48}" srcOrd="0" destOrd="0" parTransId="{8AEA0BA0-E937-4A4A-8E89-F245CBC7193E}" sibTransId="{0BB2A319-A1C1-4114-A8F7-5F6058E502B6}"/>
    <dgm:cxn modelId="{5A5C3B18-77E9-4D2E-9C44-36E4F069A60C}" type="presOf" srcId="{694EC479-5B68-471F-97F7-3794ABCC5F8A}" destId="{C9538ADF-2D22-4B5C-9CC3-471C5FCA420C}" srcOrd="0" destOrd="0" presId="urn:microsoft.com/office/officeart/2008/layout/LinedList"/>
    <dgm:cxn modelId="{564255BF-1372-4CF1-AFB9-0E2759BF0DA9}" type="presOf" srcId="{DF4232F6-50EF-427C-AE1B-94F7A85863AE}" destId="{CB40D360-B28A-44A8-90F0-5B768A244F76}" srcOrd="0" destOrd="0" presId="urn:microsoft.com/office/officeart/2008/layout/LinedList"/>
    <dgm:cxn modelId="{ED8A8993-0242-403B-9C56-BD8734F87EF8}" type="presOf" srcId="{65571BC3-E98D-4D20-86C1-1552EA146F48}" destId="{347FB5DA-BE36-40E8-A1D2-91EB781FDD41}" srcOrd="0" destOrd="0" presId="urn:microsoft.com/office/officeart/2008/layout/LinedList"/>
    <dgm:cxn modelId="{04AFF66C-EEFC-432E-A09E-7B49FC7EA3AA}" type="presParOf" srcId="{C9538ADF-2D22-4B5C-9CC3-471C5FCA420C}" destId="{D8E89012-4206-4857-BED0-17FCDEC67665}" srcOrd="0" destOrd="0" presId="urn:microsoft.com/office/officeart/2008/layout/LinedList"/>
    <dgm:cxn modelId="{E00091B5-486D-4BBB-B793-05B7B90A200F}" type="presParOf" srcId="{C9538ADF-2D22-4B5C-9CC3-471C5FCA420C}" destId="{9C2C9A35-391C-40E4-B8F0-65FE5321B287}" srcOrd="1" destOrd="0" presId="urn:microsoft.com/office/officeart/2008/layout/LinedList"/>
    <dgm:cxn modelId="{A5FFB8E9-FE18-47AF-8D8A-4850BD6B4545}" type="presParOf" srcId="{9C2C9A35-391C-40E4-B8F0-65FE5321B287}" destId="{347FB5DA-BE36-40E8-A1D2-91EB781FDD41}" srcOrd="0" destOrd="0" presId="urn:microsoft.com/office/officeart/2008/layout/LinedList"/>
    <dgm:cxn modelId="{39EDCC09-3D8B-4C56-88B4-8737DAEB517B}" type="presParOf" srcId="{9C2C9A35-391C-40E4-B8F0-65FE5321B287}" destId="{06945102-8BBE-417D-B6A8-8B762B194E95}" srcOrd="1" destOrd="0" presId="urn:microsoft.com/office/officeart/2008/layout/LinedList"/>
    <dgm:cxn modelId="{B692B127-BA6D-4A5C-BCAF-DF5F174F4E95}" type="presParOf" srcId="{C9538ADF-2D22-4B5C-9CC3-471C5FCA420C}" destId="{32881CF0-814B-407A-BE35-8722B88806DA}" srcOrd="2" destOrd="0" presId="urn:microsoft.com/office/officeart/2008/layout/LinedList"/>
    <dgm:cxn modelId="{247A08CE-C0AA-4C2A-89B1-2B069BEF63F3}" type="presParOf" srcId="{C9538ADF-2D22-4B5C-9CC3-471C5FCA420C}" destId="{CEE58E4F-89ED-44B3-B9E2-86120F0B1987}" srcOrd="3" destOrd="0" presId="urn:microsoft.com/office/officeart/2008/layout/LinedList"/>
    <dgm:cxn modelId="{161C1222-C0EB-4CCA-850F-F4CC001E4FAD}" type="presParOf" srcId="{CEE58E4F-89ED-44B3-B9E2-86120F0B1987}" destId="{69574A88-C493-40A6-AF8E-AC19C5283269}" srcOrd="0" destOrd="0" presId="urn:microsoft.com/office/officeart/2008/layout/LinedList"/>
    <dgm:cxn modelId="{6AF248DE-3B21-45D6-821C-1A2FE3BDD5EC}" type="presParOf" srcId="{CEE58E4F-89ED-44B3-B9E2-86120F0B1987}" destId="{A03D5DDB-86FE-4E25-8F70-3F07CD2C68FB}" srcOrd="1" destOrd="0" presId="urn:microsoft.com/office/officeart/2008/layout/LinedList"/>
    <dgm:cxn modelId="{BCF91DD3-2DF9-4D48-BE49-E481C0C8C8CE}" type="presParOf" srcId="{C9538ADF-2D22-4B5C-9CC3-471C5FCA420C}" destId="{0C37644F-5B20-4D50-8159-52630D27E179}" srcOrd="4" destOrd="0" presId="urn:microsoft.com/office/officeart/2008/layout/LinedList"/>
    <dgm:cxn modelId="{92FA9868-A317-4FCD-AC78-940FD1F33D94}" type="presParOf" srcId="{C9538ADF-2D22-4B5C-9CC3-471C5FCA420C}" destId="{0647264C-8FE5-4B4D-95DF-32F154402FC7}" srcOrd="5" destOrd="0" presId="urn:microsoft.com/office/officeart/2008/layout/LinedList"/>
    <dgm:cxn modelId="{1200EF83-2102-4535-B817-04724E601383}" type="presParOf" srcId="{0647264C-8FE5-4B4D-95DF-32F154402FC7}" destId="{CB40D360-B28A-44A8-90F0-5B768A244F76}" srcOrd="0" destOrd="0" presId="urn:microsoft.com/office/officeart/2008/layout/LinedList"/>
    <dgm:cxn modelId="{0E22D4FB-2052-4096-B296-4723A10E89E0}" type="presParOf" srcId="{0647264C-8FE5-4B4D-95DF-32F154402FC7}" destId="{6F94FAA4-1E06-4A30-8740-2B230CC9568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E86C7C-3C3C-43E3-974B-23EA83B4170D}" type="doc">
      <dgm:prSet loTypeId="urn:microsoft.com/office/officeart/2009/3/layout/HorizontalOrganizationChart" loCatId="hierarchy" qsTypeId="urn:microsoft.com/office/officeart/2005/8/quickstyle/simple1" qsCatId="simple" csTypeId="urn:microsoft.com/office/officeart/2005/8/colors/accent4_2" csCatId="accent4" phldr="1"/>
      <dgm:spPr/>
      <dgm:t>
        <a:bodyPr/>
        <a:lstStyle/>
        <a:p>
          <a:endParaRPr lang="en-US"/>
        </a:p>
      </dgm:t>
    </dgm:pt>
    <dgm:pt modelId="{DAC9B8D6-5101-4E55-8F77-28B9D8918359}">
      <dgm:prSet/>
      <dgm:spPr/>
      <dgm:t>
        <a:bodyPr/>
        <a:lstStyle/>
        <a:p>
          <a:r>
            <a:rPr lang="en-US"/>
            <a:t>Preliminary Assessment for appropriate policy</a:t>
          </a:r>
        </a:p>
      </dgm:t>
    </dgm:pt>
    <dgm:pt modelId="{5786B725-AD61-4C48-9A7D-95BCC66C811E}" type="parTrans" cxnId="{0988237F-ACD3-4052-8E49-71BCC1169A89}">
      <dgm:prSet/>
      <dgm:spPr/>
      <dgm:t>
        <a:bodyPr/>
        <a:lstStyle/>
        <a:p>
          <a:endParaRPr lang="en-US"/>
        </a:p>
      </dgm:t>
    </dgm:pt>
    <dgm:pt modelId="{0357B3E5-ACC9-4AD1-9406-FADF07863D05}" type="sibTrans" cxnId="{0988237F-ACD3-4052-8E49-71BCC1169A89}">
      <dgm:prSet/>
      <dgm:spPr/>
      <dgm:t>
        <a:bodyPr/>
        <a:lstStyle/>
        <a:p>
          <a:endParaRPr lang="en-US"/>
        </a:p>
      </dgm:t>
    </dgm:pt>
    <dgm:pt modelId="{B0E0CB44-87EC-49D9-8425-851A544C2799}">
      <dgm:prSet/>
      <dgm:spPr/>
      <dgm:t>
        <a:bodyPr/>
        <a:lstStyle/>
        <a:p>
          <a:r>
            <a:rPr lang="en-US"/>
            <a:t>Contact the Complainant</a:t>
          </a:r>
        </a:p>
      </dgm:t>
    </dgm:pt>
    <dgm:pt modelId="{DAEB89CE-61F0-491D-AE77-BEC166393061}" type="parTrans" cxnId="{D5D3E535-5593-4D1A-843C-8634E1EF21C5}">
      <dgm:prSet/>
      <dgm:spPr/>
      <dgm:t>
        <a:bodyPr/>
        <a:lstStyle/>
        <a:p>
          <a:endParaRPr lang="en-US"/>
        </a:p>
      </dgm:t>
    </dgm:pt>
    <dgm:pt modelId="{1F4AA466-43BC-4363-9A60-AC0A5CC67F84}" type="sibTrans" cxnId="{D5D3E535-5593-4D1A-843C-8634E1EF21C5}">
      <dgm:prSet/>
      <dgm:spPr/>
      <dgm:t>
        <a:bodyPr/>
        <a:lstStyle/>
        <a:p>
          <a:endParaRPr lang="en-US"/>
        </a:p>
      </dgm:t>
    </dgm:pt>
    <dgm:pt modelId="{EBCF013F-85E1-4942-A558-A9B71534C284}">
      <dgm:prSet/>
      <dgm:spPr/>
      <dgm:t>
        <a:bodyPr/>
        <a:lstStyle/>
        <a:p>
          <a:r>
            <a:rPr lang="en-US" dirty="0"/>
            <a:t>Supportive/Interim Measures</a:t>
          </a:r>
        </a:p>
      </dgm:t>
    </dgm:pt>
    <dgm:pt modelId="{14434E45-3372-4E60-9D40-A4BCBA5354AE}" type="parTrans" cxnId="{C14BADEE-DB3B-4B7E-8F20-1AFAB109667F}">
      <dgm:prSet/>
      <dgm:spPr/>
      <dgm:t>
        <a:bodyPr/>
        <a:lstStyle/>
        <a:p>
          <a:endParaRPr lang="en-US"/>
        </a:p>
      </dgm:t>
    </dgm:pt>
    <dgm:pt modelId="{66DA6746-57B9-4C8C-93AF-F9E2E317B429}" type="sibTrans" cxnId="{C14BADEE-DB3B-4B7E-8F20-1AFAB109667F}">
      <dgm:prSet/>
      <dgm:spPr/>
      <dgm:t>
        <a:bodyPr/>
        <a:lstStyle/>
        <a:p>
          <a:endParaRPr lang="en-US"/>
        </a:p>
      </dgm:t>
    </dgm:pt>
    <dgm:pt modelId="{578B88D0-48FF-448C-8D18-BD763095BC5E}">
      <dgm:prSet custT="1"/>
      <dgm:spPr/>
      <dgm:t>
        <a:bodyPr/>
        <a:lstStyle/>
        <a:p>
          <a:r>
            <a:rPr lang="en-US" sz="1800" dirty="0"/>
            <a:t>Formal Complaint process (Sexual Harassment)/ Investigation</a:t>
          </a:r>
        </a:p>
      </dgm:t>
    </dgm:pt>
    <dgm:pt modelId="{99C6DE3A-B7BB-4C61-9109-DAC776AC7BEB}" type="parTrans" cxnId="{0FDD957C-FBD9-42CC-B93F-537A3BEAAEAC}">
      <dgm:prSet/>
      <dgm:spPr/>
      <dgm:t>
        <a:bodyPr/>
        <a:lstStyle/>
        <a:p>
          <a:endParaRPr lang="en-US"/>
        </a:p>
      </dgm:t>
    </dgm:pt>
    <dgm:pt modelId="{89BFA269-E48B-4A1F-9804-03CFC94D83C6}" type="sibTrans" cxnId="{0FDD957C-FBD9-42CC-B93F-537A3BEAAEAC}">
      <dgm:prSet/>
      <dgm:spPr/>
      <dgm:t>
        <a:bodyPr/>
        <a:lstStyle/>
        <a:p>
          <a:endParaRPr lang="en-US"/>
        </a:p>
      </dgm:t>
    </dgm:pt>
    <dgm:pt modelId="{75E37F1F-F102-415D-99B0-B4FCFB2D7DC0}">
      <dgm:prSet/>
      <dgm:spPr/>
      <dgm:t>
        <a:bodyPr/>
        <a:lstStyle/>
        <a:p>
          <a:r>
            <a:rPr lang="en-US" dirty="0"/>
            <a:t>Other options</a:t>
          </a:r>
        </a:p>
      </dgm:t>
    </dgm:pt>
    <dgm:pt modelId="{80F2AEB4-158B-40C0-83E8-116935FF5D5F}" type="parTrans" cxnId="{6A9AA1ED-0892-4648-BF74-6BDBBFAC0619}">
      <dgm:prSet/>
      <dgm:spPr/>
      <dgm:t>
        <a:bodyPr/>
        <a:lstStyle/>
        <a:p>
          <a:endParaRPr lang="en-US"/>
        </a:p>
      </dgm:t>
    </dgm:pt>
    <dgm:pt modelId="{DF4F425B-6E36-4B74-B52C-EFB0D33432ED}" type="sibTrans" cxnId="{6A9AA1ED-0892-4648-BF74-6BDBBFAC0619}">
      <dgm:prSet/>
      <dgm:spPr/>
      <dgm:t>
        <a:bodyPr/>
        <a:lstStyle/>
        <a:p>
          <a:endParaRPr lang="en-US"/>
        </a:p>
      </dgm:t>
    </dgm:pt>
    <dgm:pt modelId="{77C4D579-AD73-4DD0-AB4E-FF37C81B0BE0}" type="pres">
      <dgm:prSet presAssocID="{8DE86C7C-3C3C-43E3-974B-23EA83B4170D}" presName="hierChild1" presStyleCnt="0">
        <dgm:presLayoutVars>
          <dgm:orgChart val="1"/>
          <dgm:chPref val="1"/>
          <dgm:dir/>
          <dgm:animOne val="branch"/>
          <dgm:animLvl val="lvl"/>
          <dgm:resizeHandles/>
        </dgm:presLayoutVars>
      </dgm:prSet>
      <dgm:spPr/>
      <dgm:t>
        <a:bodyPr/>
        <a:lstStyle/>
        <a:p>
          <a:endParaRPr lang="en-US"/>
        </a:p>
      </dgm:t>
    </dgm:pt>
    <dgm:pt modelId="{EC6DF76D-ECD1-4E1B-8F14-F1F1EAD1D075}" type="pres">
      <dgm:prSet presAssocID="{DAC9B8D6-5101-4E55-8F77-28B9D8918359}" presName="hierRoot1" presStyleCnt="0">
        <dgm:presLayoutVars>
          <dgm:hierBranch val="init"/>
        </dgm:presLayoutVars>
      </dgm:prSet>
      <dgm:spPr/>
    </dgm:pt>
    <dgm:pt modelId="{AEC35918-5B68-41D4-8960-BA438F2976CA}" type="pres">
      <dgm:prSet presAssocID="{DAC9B8D6-5101-4E55-8F77-28B9D8918359}" presName="rootComposite1" presStyleCnt="0"/>
      <dgm:spPr/>
    </dgm:pt>
    <dgm:pt modelId="{25620495-0872-4957-850A-A2269BE284E6}" type="pres">
      <dgm:prSet presAssocID="{DAC9B8D6-5101-4E55-8F77-28B9D8918359}" presName="rootText1" presStyleLbl="node0" presStyleIdx="0" presStyleCnt="2">
        <dgm:presLayoutVars>
          <dgm:chPref val="3"/>
        </dgm:presLayoutVars>
      </dgm:prSet>
      <dgm:spPr/>
      <dgm:t>
        <a:bodyPr/>
        <a:lstStyle/>
        <a:p>
          <a:endParaRPr lang="en-US"/>
        </a:p>
      </dgm:t>
    </dgm:pt>
    <dgm:pt modelId="{1A497959-54D2-4EE9-8129-15207EDC29E2}" type="pres">
      <dgm:prSet presAssocID="{DAC9B8D6-5101-4E55-8F77-28B9D8918359}" presName="rootConnector1" presStyleLbl="node1" presStyleIdx="0" presStyleCnt="0"/>
      <dgm:spPr/>
      <dgm:t>
        <a:bodyPr/>
        <a:lstStyle/>
        <a:p>
          <a:endParaRPr lang="en-US"/>
        </a:p>
      </dgm:t>
    </dgm:pt>
    <dgm:pt modelId="{11C1A586-979B-4F13-B219-AC5957A3103B}" type="pres">
      <dgm:prSet presAssocID="{DAC9B8D6-5101-4E55-8F77-28B9D8918359}" presName="hierChild2" presStyleCnt="0"/>
      <dgm:spPr/>
    </dgm:pt>
    <dgm:pt modelId="{E3D7EEDC-538C-4314-8E38-D6934F1391C3}" type="pres">
      <dgm:prSet presAssocID="{DAC9B8D6-5101-4E55-8F77-28B9D8918359}" presName="hierChild3" presStyleCnt="0"/>
      <dgm:spPr/>
    </dgm:pt>
    <dgm:pt modelId="{1C24E3BE-9103-4C2B-9BA4-807DAA353287}" type="pres">
      <dgm:prSet presAssocID="{B0E0CB44-87EC-49D9-8425-851A544C2799}" presName="hierRoot1" presStyleCnt="0">
        <dgm:presLayoutVars>
          <dgm:hierBranch val="init"/>
        </dgm:presLayoutVars>
      </dgm:prSet>
      <dgm:spPr/>
    </dgm:pt>
    <dgm:pt modelId="{6FEF9EFF-D495-48B9-A0A0-9D53DCFEE591}" type="pres">
      <dgm:prSet presAssocID="{B0E0CB44-87EC-49D9-8425-851A544C2799}" presName="rootComposite1" presStyleCnt="0"/>
      <dgm:spPr/>
    </dgm:pt>
    <dgm:pt modelId="{EBE6DD1D-6E90-418A-A2F1-50312B56B630}" type="pres">
      <dgm:prSet presAssocID="{B0E0CB44-87EC-49D9-8425-851A544C2799}" presName="rootText1" presStyleLbl="node0" presStyleIdx="1" presStyleCnt="2">
        <dgm:presLayoutVars>
          <dgm:chPref val="3"/>
        </dgm:presLayoutVars>
      </dgm:prSet>
      <dgm:spPr/>
      <dgm:t>
        <a:bodyPr/>
        <a:lstStyle/>
        <a:p>
          <a:endParaRPr lang="en-US"/>
        </a:p>
      </dgm:t>
    </dgm:pt>
    <dgm:pt modelId="{4735B7CB-245E-48E1-AE74-CD0625EF6372}" type="pres">
      <dgm:prSet presAssocID="{B0E0CB44-87EC-49D9-8425-851A544C2799}" presName="rootConnector1" presStyleLbl="node1" presStyleIdx="0" presStyleCnt="0"/>
      <dgm:spPr/>
      <dgm:t>
        <a:bodyPr/>
        <a:lstStyle/>
        <a:p>
          <a:endParaRPr lang="en-US"/>
        </a:p>
      </dgm:t>
    </dgm:pt>
    <dgm:pt modelId="{02AB611F-19BA-4CE9-8EE4-04D724000621}" type="pres">
      <dgm:prSet presAssocID="{B0E0CB44-87EC-49D9-8425-851A544C2799}" presName="hierChild2" presStyleCnt="0"/>
      <dgm:spPr/>
    </dgm:pt>
    <dgm:pt modelId="{3EB85F01-BFFF-4F46-A2F0-81A5EAC69549}" type="pres">
      <dgm:prSet presAssocID="{14434E45-3372-4E60-9D40-A4BCBA5354AE}" presName="Name64" presStyleLbl="parChTrans1D2" presStyleIdx="0" presStyleCnt="3"/>
      <dgm:spPr/>
      <dgm:t>
        <a:bodyPr/>
        <a:lstStyle/>
        <a:p>
          <a:endParaRPr lang="en-US"/>
        </a:p>
      </dgm:t>
    </dgm:pt>
    <dgm:pt modelId="{AAA13902-371F-4BFB-813C-7F4EAA39FBC1}" type="pres">
      <dgm:prSet presAssocID="{EBCF013F-85E1-4942-A558-A9B71534C284}" presName="hierRoot2" presStyleCnt="0">
        <dgm:presLayoutVars>
          <dgm:hierBranch val="init"/>
        </dgm:presLayoutVars>
      </dgm:prSet>
      <dgm:spPr/>
    </dgm:pt>
    <dgm:pt modelId="{58675852-95BC-4D50-864D-3E634142CE2D}" type="pres">
      <dgm:prSet presAssocID="{EBCF013F-85E1-4942-A558-A9B71534C284}" presName="rootComposite" presStyleCnt="0"/>
      <dgm:spPr/>
    </dgm:pt>
    <dgm:pt modelId="{2AD042C3-7E95-4CD3-BF82-EB239B434813}" type="pres">
      <dgm:prSet presAssocID="{EBCF013F-85E1-4942-A558-A9B71534C284}" presName="rootText" presStyleLbl="node2" presStyleIdx="0" presStyleCnt="3">
        <dgm:presLayoutVars>
          <dgm:chPref val="3"/>
        </dgm:presLayoutVars>
      </dgm:prSet>
      <dgm:spPr/>
      <dgm:t>
        <a:bodyPr/>
        <a:lstStyle/>
        <a:p>
          <a:endParaRPr lang="en-US"/>
        </a:p>
      </dgm:t>
    </dgm:pt>
    <dgm:pt modelId="{F20A1C87-D9E5-4476-B374-15887F54EA4A}" type="pres">
      <dgm:prSet presAssocID="{EBCF013F-85E1-4942-A558-A9B71534C284}" presName="rootConnector" presStyleLbl="node2" presStyleIdx="0" presStyleCnt="3"/>
      <dgm:spPr/>
      <dgm:t>
        <a:bodyPr/>
        <a:lstStyle/>
        <a:p>
          <a:endParaRPr lang="en-US"/>
        </a:p>
      </dgm:t>
    </dgm:pt>
    <dgm:pt modelId="{A116F9E6-F00A-473D-A805-0D5BA05D0F92}" type="pres">
      <dgm:prSet presAssocID="{EBCF013F-85E1-4942-A558-A9B71534C284}" presName="hierChild4" presStyleCnt="0"/>
      <dgm:spPr/>
    </dgm:pt>
    <dgm:pt modelId="{A2CB651E-D2BD-44BC-853C-E60D5BC8AB41}" type="pres">
      <dgm:prSet presAssocID="{EBCF013F-85E1-4942-A558-A9B71534C284}" presName="hierChild5" presStyleCnt="0"/>
      <dgm:spPr/>
    </dgm:pt>
    <dgm:pt modelId="{2BE9C6D4-6A42-4B2E-8ADF-600A42C4C1A8}" type="pres">
      <dgm:prSet presAssocID="{99C6DE3A-B7BB-4C61-9109-DAC776AC7BEB}" presName="Name64" presStyleLbl="parChTrans1D2" presStyleIdx="1" presStyleCnt="3"/>
      <dgm:spPr/>
      <dgm:t>
        <a:bodyPr/>
        <a:lstStyle/>
        <a:p>
          <a:endParaRPr lang="en-US"/>
        </a:p>
      </dgm:t>
    </dgm:pt>
    <dgm:pt modelId="{43384106-110A-4017-A761-0A64C2BC8077}" type="pres">
      <dgm:prSet presAssocID="{578B88D0-48FF-448C-8D18-BD763095BC5E}" presName="hierRoot2" presStyleCnt="0">
        <dgm:presLayoutVars>
          <dgm:hierBranch val="init"/>
        </dgm:presLayoutVars>
      </dgm:prSet>
      <dgm:spPr/>
    </dgm:pt>
    <dgm:pt modelId="{EDF6805A-4805-48EE-B79F-DEF52026303F}" type="pres">
      <dgm:prSet presAssocID="{578B88D0-48FF-448C-8D18-BD763095BC5E}" presName="rootComposite" presStyleCnt="0"/>
      <dgm:spPr/>
    </dgm:pt>
    <dgm:pt modelId="{5C382B3A-7BB1-467E-92B5-3BC929C8C8B6}" type="pres">
      <dgm:prSet presAssocID="{578B88D0-48FF-448C-8D18-BD763095BC5E}" presName="rootText" presStyleLbl="node2" presStyleIdx="1" presStyleCnt="3" custScaleY="189280">
        <dgm:presLayoutVars>
          <dgm:chPref val="3"/>
        </dgm:presLayoutVars>
      </dgm:prSet>
      <dgm:spPr/>
      <dgm:t>
        <a:bodyPr/>
        <a:lstStyle/>
        <a:p>
          <a:endParaRPr lang="en-US"/>
        </a:p>
      </dgm:t>
    </dgm:pt>
    <dgm:pt modelId="{3F0F873F-E260-47A5-B506-CC218A0E7F8A}" type="pres">
      <dgm:prSet presAssocID="{578B88D0-48FF-448C-8D18-BD763095BC5E}" presName="rootConnector" presStyleLbl="node2" presStyleIdx="1" presStyleCnt="3"/>
      <dgm:spPr/>
      <dgm:t>
        <a:bodyPr/>
        <a:lstStyle/>
        <a:p>
          <a:endParaRPr lang="en-US"/>
        </a:p>
      </dgm:t>
    </dgm:pt>
    <dgm:pt modelId="{E027E8B1-E1F8-4FC0-87EE-A04C5CF24A6B}" type="pres">
      <dgm:prSet presAssocID="{578B88D0-48FF-448C-8D18-BD763095BC5E}" presName="hierChild4" presStyleCnt="0"/>
      <dgm:spPr/>
    </dgm:pt>
    <dgm:pt modelId="{FBDAEF4D-69EB-4DAA-834D-B7F0F451AB79}" type="pres">
      <dgm:prSet presAssocID="{578B88D0-48FF-448C-8D18-BD763095BC5E}" presName="hierChild5" presStyleCnt="0"/>
      <dgm:spPr/>
    </dgm:pt>
    <dgm:pt modelId="{5B56AA54-76D0-4E2A-ABCE-3276C0591149}" type="pres">
      <dgm:prSet presAssocID="{80F2AEB4-158B-40C0-83E8-116935FF5D5F}" presName="Name64" presStyleLbl="parChTrans1D2" presStyleIdx="2" presStyleCnt="3"/>
      <dgm:spPr/>
      <dgm:t>
        <a:bodyPr/>
        <a:lstStyle/>
        <a:p>
          <a:endParaRPr lang="en-US"/>
        </a:p>
      </dgm:t>
    </dgm:pt>
    <dgm:pt modelId="{E4398C10-5211-41FB-BD45-4145AE201809}" type="pres">
      <dgm:prSet presAssocID="{75E37F1F-F102-415D-99B0-B4FCFB2D7DC0}" presName="hierRoot2" presStyleCnt="0">
        <dgm:presLayoutVars>
          <dgm:hierBranch val="init"/>
        </dgm:presLayoutVars>
      </dgm:prSet>
      <dgm:spPr/>
    </dgm:pt>
    <dgm:pt modelId="{4FDFBA91-F8FB-43FC-9AF3-A4862E667FEC}" type="pres">
      <dgm:prSet presAssocID="{75E37F1F-F102-415D-99B0-B4FCFB2D7DC0}" presName="rootComposite" presStyleCnt="0"/>
      <dgm:spPr/>
    </dgm:pt>
    <dgm:pt modelId="{B01C1E32-75A4-4554-8F10-25C977CBA908}" type="pres">
      <dgm:prSet presAssocID="{75E37F1F-F102-415D-99B0-B4FCFB2D7DC0}" presName="rootText" presStyleLbl="node2" presStyleIdx="2" presStyleCnt="3">
        <dgm:presLayoutVars>
          <dgm:chPref val="3"/>
        </dgm:presLayoutVars>
      </dgm:prSet>
      <dgm:spPr/>
      <dgm:t>
        <a:bodyPr/>
        <a:lstStyle/>
        <a:p>
          <a:endParaRPr lang="en-US"/>
        </a:p>
      </dgm:t>
    </dgm:pt>
    <dgm:pt modelId="{D2A912A1-7AA1-4FB2-87BF-46D462DD1DF7}" type="pres">
      <dgm:prSet presAssocID="{75E37F1F-F102-415D-99B0-B4FCFB2D7DC0}" presName="rootConnector" presStyleLbl="node2" presStyleIdx="2" presStyleCnt="3"/>
      <dgm:spPr/>
      <dgm:t>
        <a:bodyPr/>
        <a:lstStyle/>
        <a:p>
          <a:endParaRPr lang="en-US"/>
        </a:p>
      </dgm:t>
    </dgm:pt>
    <dgm:pt modelId="{2D248E8E-3B51-433A-B089-6C2B8F33C7FE}" type="pres">
      <dgm:prSet presAssocID="{75E37F1F-F102-415D-99B0-B4FCFB2D7DC0}" presName="hierChild4" presStyleCnt="0"/>
      <dgm:spPr/>
    </dgm:pt>
    <dgm:pt modelId="{B970425F-5DD1-427B-90FA-5F072D4872E5}" type="pres">
      <dgm:prSet presAssocID="{75E37F1F-F102-415D-99B0-B4FCFB2D7DC0}" presName="hierChild5" presStyleCnt="0"/>
      <dgm:spPr/>
    </dgm:pt>
    <dgm:pt modelId="{347C5699-1462-4965-A593-E5B6F3BA668B}" type="pres">
      <dgm:prSet presAssocID="{B0E0CB44-87EC-49D9-8425-851A544C2799}" presName="hierChild3" presStyleCnt="0"/>
      <dgm:spPr/>
    </dgm:pt>
  </dgm:ptLst>
  <dgm:cxnLst>
    <dgm:cxn modelId="{59D5D2DD-061C-4641-85B3-BA6CF3DFFEF1}" type="presOf" srcId="{75E37F1F-F102-415D-99B0-B4FCFB2D7DC0}" destId="{B01C1E32-75A4-4554-8F10-25C977CBA908}" srcOrd="0" destOrd="0" presId="urn:microsoft.com/office/officeart/2009/3/layout/HorizontalOrganizationChart"/>
    <dgm:cxn modelId="{DBE37032-52EF-40D9-8EFA-405B1DCC9195}" type="presOf" srcId="{75E37F1F-F102-415D-99B0-B4FCFB2D7DC0}" destId="{D2A912A1-7AA1-4FB2-87BF-46D462DD1DF7}" srcOrd="1" destOrd="0" presId="urn:microsoft.com/office/officeart/2009/3/layout/HorizontalOrganizationChart"/>
    <dgm:cxn modelId="{DC233AC1-40B9-44F8-A98C-B077AFFB833B}" type="presOf" srcId="{578B88D0-48FF-448C-8D18-BD763095BC5E}" destId="{5C382B3A-7BB1-467E-92B5-3BC929C8C8B6}" srcOrd="0" destOrd="0" presId="urn:microsoft.com/office/officeart/2009/3/layout/HorizontalOrganizationChart"/>
    <dgm:cxn modelId="{0988237F-ACD3-4052-8E49-71BCC1169A89}" srcId="{8DE86C7C-3C3C-43E3-974B-23EA83B4170D}" destId="{DAC9B8D6-5101-4E55-8F77-28B9D8918359}" srcOrd="0" destOrd="0" parTransId="{5786B725-AD61-4C48-9A7D-95BCC66C811E}" sibTransId="{0357B3E5-ACC9-4AD1-9406-FADF07863D05}"/>
    <dgm:cxn modelId="{5EA7D5AB-3556-4D87-B0FA-AB3421AF167A}" type="presOf" srcId="{B0E0CB44-87EC-49D9-8425-851A544C2799}" destId="{EBE6DD1D-6E90-418A-A2F1-50312B56B630}" srcOrd="0" destOrd="0" presId="urn:microsoft.com/office/officeart/2009/3/layout/HorizontalOrganizationChart"/>
    <dgm:cxn modelId="{D5D3E535-5593-4D1A-843C-8634E1EF21C5}" srcId="{8DE86C7C-3C3C-43E3-974B-23EA83B4170D}" destId="{B0E0CB44-87EC-49D9-8425-851A544C2799}" srcOrd="1" destOrd="0" parTransId="{DAEB89CE-61F0-491D-AE77-BEC166393061}" sibTransId="{1F4AA466-43BC-4363-9A60-AC0A5CC67F84}"/>
    <dgm:cxn modelId="{7978951D-F57A-445B-9B8C-35A14820C215}" type="presOf" srcId="{EBCF013F-85E1-4942-A558-A9B71534C284}" destId="{F20A1C87-D9E5-4476-B374-15887F54EA4A}" srcOrd="1" destOrd="0" presId="urn:microsoft.com/office/officeart/2009/3/layout/HorizontalOrganizationChart"/>
    <dgm:cxn modelId="{6CB97CAD-2250-47B2-9FCA-FDF32A69111C}" type="presOf" srcId="{DAC9B8D6-5101-4E55-8F77-28B9D8918359}" destId="{1A497959-54D2-4EE9-8129-15207EDC29E2}" srcOrd="1" destOrd="0" presId="urn:microsoft.com/office/officeart/2009/3/layout/HorizontalOrganizationChart"/>
    <dgm:cxn modelId="{0FDD957C-FBD9-42CC-B93F-537A3BEAAEAC}" srcId="{B0E0CB44-87EC-49D9-8425-851A544C2799}" destId="{578B88D0-48FF-448C-8D18-BD763095BC5E}" srcOrd="1" destOrd="0" parTransId="{99C6DE3A-B7BB-4C61-9109-DAC776AC7BEB}" sibTransId="{89BFA269-E48B-4A1F-9804-03CFC94D83C6}"/>
    <dgm:cxn modelId="{B3B8F2D7-E8B0-4ED7-8D57-2530C657C911}" type="presOf" srcId="{DAC9B8D6-5101-4E55-8F77-28B9D8918359}" destId="{25620495-0872-4957-850A-A2269BE284E6}" srcOrd="0" destOrd="0" presId="urn:microsoft.com/office/officeart/2009/3/layout/HorizontalOrganizationChart"/>
    <dgm:cxn modelId="{9391E07C-7C30-4DEC-A524-71595FC93668}" type="presOf" srcId="{99C6DE3A-B7BB-4C61-9109-DAC776AC7BEB}" destId="{2BE9C6D4-6A42-4B2E-8ADF-600A42C4C1A8}" srcOrd="0" destOrd="0" presId="urn:microsoft.com/office/officeart/2009/3/layout/HorizontalOrganizationChart"/>
    <dgm:cxn modelId="{D1155E9B-D368-4935-8F2C-7FE83506006A}" type="presOf" srcId="{80F2AEB4-158B-40C0-83E8-116935FF5D5F}" destId="{5B56AA54-76D0-4E2A-ABCE-3276C0591149}" srcOrd="0" destOrd="0" presId="urn:microsoft.com/office/officeart/2009/3/layout/HorizontalOrganizationChart"/>
    <dgm:cxn modelId="{DE63F91D-FD35-4A2E-A68D-FFAA6E999EB1}" type="presOf" srcId="{578B88D0-48FF-448C-8D18-BD763095BC5E}" destId="{3F0F873F-E260-47A5-B506-CC218A0E7F8A}" srcOrd="1" destOrd="0" presId="urn:microsoft.com/office/officeart/2009/3/layout/HorizontalOrganizationChart"/>
    <dgm:cxn modelId="{DE5AFA54-FE7F-4466-B523-94925AEDBCA5}" type="presOf" srcId="{8DE86C7C-3C3C-43E3-974B-23EA83B4170D}" destId="{77C4D579-AD73-4DD0-AB4E-FF37C81B0BE0}" srcOrd="0" destOrd="0" presId="urn:microsoft.com/office/officeart/2009/3/layout/HorizontalOrganizationChart"/>
    <dgm:cxn modelId="{614AC623-99EE-43F8-874F-14D1909718AD}" type="presOf" srcId="{B0E0CB44-87EC-49D9-8425-851A544C2799}" destId="{4735B7CB-245E-48E1-AE74-CD0625EF6372}" srcOrd="1" destOrd="0" presId="urn:microsoft.com/office/officeart/2009/3/layout/HorizontalOrganizationChart"/>
    <dgm:cxn modelId="{FB5172EA-DF38-4C35-B88E-F0F111BFB255}" type="presOf" srcId="{EBCF013F-85E1-4942-A558-A9B71534C284}" destId="{2AD042C3-7E95-4CD3-BF82-EB239B434813}" srcOrd="0" destOrd="0" presId="urn:microsoft.com/office/officeart/2009/3/layout/HorizontalOrganizationChart"/>
    <dgm:cxn modelId="{6A9AA1ED-0892-4648-BF74-6BDBBFAC0619}" srcId="{B0E0CB44-87EC-49D9-8425-851A544C2799}" destId="{75E37F1F-F102-415D-99B0-B4FCFB2D7DC0}" srcOrd="2" destOrd="0" parTransId="{80F2AEB4-158B-40C0-83E8-116935FF5D5F}" sibTransId="{DF4F425B-6E36-4B74-B52C-EFB0D33432ED}"/>
    <dgm:cxn modelId="{818DE1EE-BF87-439B-8225-2F075B60F837}" type="presOf" srcId="{14434E45-3372-4E60-9D40-A4BCBA5354AE}" destId="{3EB85F01-BFFF-4F46-A2F0-81A5EAC69549}" srcOrd="0" destOrd="0" presId="urn:microsoft.com/office/officeart/2009/3/layout/HorizontalOrganizationChart"/>
    <dgm:cxn modelId="{C14BADEE-DB3B-4B7E-8F20-1AFAB109667F}" srcId="{B0E0CB44-87EC-49D9-8425-851A544C2799}" destId="{EBCF013F-85E1-4942-A558-A9B71534C284}" srcOrd="0" destOrd="0" parTransId="{14434E45-3372-4E60-9D40-A4BCBA5354AE}" sibTransId="{66DA6746-57B9-4C8C-93AF-F9E2E317B429}"/>
    <dgm:cxn modelId="{208D9695-8B8A-4ABD-8819-B72A9E4F5868}" type="presParOf" srcId="{77C4D579-AD73-4DD0-AB4E-FF37C81B0BE0}" destId="{EC6DF76D-ECD1-4E1B-8F14-F1F1EAD1D075}" srcOrd="0" destOrd="0" presId="urn:microsoft.com/office/officeart/2009/3/layout/HorizontalOrganizationChart"/>
    <dgm:cxn modelId="{FA651ED8-FDFF-4404-A264-416F438B1247}" type="presParOf" srcId="{EC6DF76D-ECD1-4E1B-8F14-F1F1EAD1D075}" destId="{AEC35918-5B68-41D4-8960-BA438F2976CA}" srcOrd="0" destOrd="0" presId="urn:microsoft.com/office/officeart/2009/3/layout/HorizontalOrganizationChart"/>
    <dgm:cxn modelId="{64D4640A-4B05-409B-B7E8-7D01B4D38265}" type="presParOf" srcId="{AEC35918-5B68-41D4-8960-BA438F2976CA}" destId="{25620495-0872-4957-850A-A2269BE284E6}" srcOrd="0" destOrd="0" presId="urn:microsoft.com/office/officeart/2009/3/layout/HorizontalOrganizationChart"/>
    <dgm:cxn modelId="{1998D421-8671-48D6-99EF-50FBD70BABA4}" type="presParOf" srcId="{AEC35918-5B68-41D4-8960-BA438F2976CA}" destId="{1A497959-54D2-4EE9-8129-15207EDC29E2}" srcOrd="1" destOrd="0" presId="urn:microsoft.com/office/officeart/2009/3/layout/HorizontalOrganizationChart"/>
    <dgm:cxn modelId="{0BF5B99B-E531-4487-AC84-E493BD70DCBA}" type="presParOf" srcId="{EC6DF76D-ECD1-4E1B-8F14-F1F1EAD1D075}" destId="{11C1A586-979B-4F13-B219-AC5957A3103B}" srcOrd="1" destOrd="0" presId="urn:microsoft.com/office/officeart/2009/3/layout/HorizontalOrganizationChart"/>
    <dgm:cxn modelId="{5EB16F41-9563-4381-9C2A-45DAF7FDBCD7}" type="presParOf" srcId="{EC6DF76D-ECD1-4E1B-8F14-F1F1EAD1D075}" destId="{E3D7EEDC-538C-4314-8E38-D6934F1391C3}" srcOrd="2" destOrd="0" presId="urn:microsoft.com/office/officeart/2009/3/layout/HorizontalOrganizationChart"/>
    <dgm:cxn modelId="{66B14902-BA61-471F-8380-6AB5789FF991}" type="presParOf" srcId="{77C4D579-AD73-4DD0-AB4E-FF37C81B0BE0}" destId="{1C24E3BE-9103-4C2B-9BA4-807DAA353287}" srcOrd="1" destOrd="0" presId="urn:microsoft.com/office/officeart/2009/3/layout/HorizontalOrganizationChart"/>
    <dgm:cxn modelId="{12B3E0FF-D070-47F6-BC4A-04506BF2894E}" type="presParOf" srcId="{1C24E3BE-9103-4C2B-9BA4-807DAA353287}" destId="{6FEF9EFF-D495-48B9-A0A0-9D53DCFEE591}" srcOrd="0" destOrd="0" presId="urn:microsoft.com/office/officeart/2009/3/layout/HorizontalOrganizationChart"/>
    <dgm:cxn modelId="{BC42281F-941B-45D0-AF1D-F881A43EC07E}" type="presParOf" srcId="{6FEF9EFF-D495-48B9-A0A0-9D53DCFEE591}" destId="{EBE6DD1D-6E90-418A-A2F1-50312B56B630}" srcOrd="0" destOrd="0" presId="urn:microsoft.com/office/officeart/2009/3/layout/HorizontalOrganizationChart"/>
    <dgm:cxn modelId="{68E408D1-E236-478F-B321-D3B6C2A01B87}" type="presParOf" srcId="{6FEF9EFF-D495-48B9-A0A0-9D53DCFEE591}" destId="{4735B7CB-245E-48E1-AE74-CD0625EF6372}" srcOrd="1" destOrd="0" presId="urn:microsoft.com/office/officeart/2009/3/layout/HorizontalOrganizationChart"/>
    <dgm:cxn modelId="{45D74AB3-4613-453C-8FBB-EBBFB7A24044}" type="presParOf" srcId="{1C24E3BE-9103-4C2B-9BA4-807DAA353287}" destId="{02AB611F-19BA-4CE9-8EE4-04D724000621}" srcOrd="1" destOrd="0" presId="urn:microsoft.com/office/officeart/2009/3/layout/HorizontalOrganizationChart"/>
    <dgm:cxn modelId="{EC6C2719-1D53-49EA-8F54-119A6F1E108F}" type="presParOf" srcId="{02AB611F-19BA-4CE9-8EE4-04D724000621}" destId="{3EB85F01-BFFF-4F46-A2F0-81A5EAC69549}" srcOrd="0" destOrd="0" presId="urn:microsoft.com/office/officeart/2009/3/layout/HorizontalOrganizationChart"/>
    <dgm:cxn modelId="{E01CE95B-810D-41D0-90DB-BBD2F80FD19D}" type="presParOf" srcId="{02AB611F-19BA-4CE9-8EE4-04D724000621}" destId="{AAA13902-371F-4BFB-813C-7F4EAA39FBC1}" srcOrd="1" destOrd="0" presId="urn:microsoft.com/office/officeart/2009/3/layout/HorizontalOrganizationChart"/>
    <dgm:cxn modelId="{FD0E3132-AD9F-4A84-8545-16EFAFCD858C}" type="presParOf" srcId="{AAA13902-371F-4BFB-813C-7F4EAA39FBC1}" destId="{58675852-95BC-4D50-864D-3E634142CE2D}" srcOrd="0" destOrd="0" presId="urn:microsoft.com/office/officeart/2009/3/layout/HorizontalOrganizationChart"/>
    <dgm:cxn modelId="{BA798C8F-FADB-4C62-9012-1B5E21B16F0D}" type="presParOf" srcId="{58675852-95BC-4D50-864D-3E634142CE2D}" destId="{2AD042C3-7E95-4CD3-BF82-EB239B434813}" srcOrd="0" destOrd="0" presId="urn:microsoft.com/office/officeart/2009/3/layout/HorizontalOrganizationChart"/>
    <dgm:cxn modelId="{DFEFA012-6DBD-4CF8-9651-2502329BF20D}" type="presParOf" srcId="{58675852-95BC-4D50-864D-3E634142CE2D}" destId="{F20A1C87-D9E5-4476-B374-15887F54EA4A}" srcOrd="1" destOrd="0" presId="urn:microsoft.com/office/officeart/2009/3/layout/HorizontalOrganizationChart"/>
    <dgm:cxn modelId="{22963879-7E37-4F2A-9A9F-8CE70187B685}" type="presParOf" srcId="{AAA13902-371F-4BFB-813C-7F4EAA39FBC1}" destId="{A116F9E6-F00A-473D-A805-0D5BA05D0F92}" srcOrd="1" destOrd="0" presId="urn:microsoft.com/office/officeart/2009/3/layout/HorizontalOrganizationChart"/>
    <dgm:cxn modelId="{FB3210BB-118C-4E31-9EA9-D041D27D2796}" type="presParOf" srcId="{AAA13902-371F-4BFB-813C-7F4EAA39FBC1}" destId="{A2CB651E-D2BD-44BC-853C-E60D5BC8AB41}" srcOrd="2" destOrd="0" presId="urn:microsoft.com/office/officeart/2009/3/layout/HorizontalOrganizationChart"/>
    <dgm:cxn modelId="{632279D5-6CE3-4BCA-BE35-B15CA4DB2367}" type="presParOf" srcId="{02AB611F-19BA-4CE9-8EE4-04D724000621}" destId="{2BE9C6D4-6A42-4B2E-8ADF-600A42C4C1A8}" srcOrd="2" destOrd="0" presId="urn:microsoft.com/office/officeart/2009/3/layout/HorizontalOrganizationChart"/>
    <dgm:cxn modelId="{CB12C755-CD61-4DB0-AF68-6D5220C5AC9D}" type="presParOf" srcId="{02AB611F-19BA-4CE9-8EE4-04D724000621}" destId="{43384106-110A-4017-A761-0A64C2BC8077}" srcOrd="3" destOrd="0" presId="urn:microsoft.com/office/officeart/2009/3/layout/HorizontalOrganizationChart"/>
    <dgm:cxn modelId="{33D4707E-6EDC-4204-85BE-4C4D9C92CD3C}" type="presParOf" srcId="{43384106-110A-4017-A761-0A64C2BC8077}" destId="{EDF6805A-4805-48EE-B79F-DEF52026303F}" srcOrd="0" destOrd="0" presId="urn:microsoft.com/office/officeart/2009/3/layout/HorizontalOrganizationChart"/>
    <dgm:cxn modelId="{3D226BA2-3496-42C2-9A14-803198E09490}" type="presParOf" srcId="{EDF6805A-4805-48EE-B79F-DEF52026303F}" destId="{5C382B3A-7BB1-467E-92B5-3BC929C8C8B6}" srcOrd="0" destOrd="0" presId="urn:microsoft.com/office/officeart/2009/3/layout/HorizontalOrganizationChart"/>
    <dgm:cxn modelId="{92DB9F92-6EAE-4A75-BA41-ECEEB28CF8ED}" type="presParOf" srcId="{EDF6805A-4805-48EE-B79F-DEF52026303F}" destId="{3F0F873F-E260-47A5-B506-CC218A0E7F8A}" srcOrd="1" destOrd="0" presId="urn:microsoft.com/office/officeart/2009/3/layout/HorizontalOrganizationChart"/>
    <dgm:cxn modelId="{214CC3E0-77F6-4181-AD95-FBDC1B852502}" type="presParOf" srcId="{43384106-110A-4017-A761-0A64C2BC8077}" destId="{E027E8B1-E1F8-4FC0-87EE-A04C5CF24A6B}" srcOrd="1" destOrd="0" presId="urn:microsoft.com/office/officeart/2009/3/layout/HorizontalOrganizationChart"/>
    <dgm:cxn modelId="{E897029E-ADC9-41E7-AD27-F0A98A364785}" type="presParOf" srcId="{43384106-110A-4017-A761-0A64C2BC8077}" destId="{FBDAEF4D-69EB-4DAA-834D-B7F0F451AB79}" srcOrd="2" destOrd="0" presId="urn:microsoft.com/office/officeart/2009/3/layout/HorizontalOrganizationChart"/>
    <dgm:cxn modelId="{F25B55A7-3BE1-4F40-B476-8D98E4E14EC4}" type="presParOf" srcId="{02AB611F-19BA-4CE9-8EE4-04D724000621}" destId="{5B56AA54-76D0-4E2A-ABCE-3276C0591149}" srcOrd="4" destOrd="0" presId="urn:microsoft.com/office/officeart/2009/3/layout/HorizontalOrganizationChart"/>
    <dgm:cxn modelId="{132F5B0A-AE19-427F-BA11-D309587273CF}" type="presParOf" srcId="{02AB611F-19BA-4CE9-8EE4-04D724000621}" destId="{E4398C10-5211-41FB-BD45-4145AE201809}" srcOrd="5" destOrd="0" presId="urn:microsoft.com/office/officeart/2009/3/layout/HorizontalOrganizationChart"/>
    <dgm:cxn modelId="{16AE39C5-6932-42B0-AE27-27760E3C448D}" type="presParOf" srcId="{E4398C10-5211-41FB-BD45-4145AE201809}" destId="{4FDFBA91-F8FB-43FC-9AF3-A4862E667FEC}" srcOrd="0" destOrd="0" presId="urn:microsoft.com/office/officeart/2009/3/layout/HorizontalOrganizationChart"/>
    <dgm:cxn modelId="{91BEC70A-653D-43B0-BD0A-B713E36FA870}" type="presParOf" srcId="{4FDFBA91-F8FB-43FC-9AF3-A4862E667FEC}" destId="{B01C1E32-75A4-4554-8F10-25C977CBA908}" srcOrd="0" destOrd="0" presId="urn:microsoft.com/office/officeart/2009/3/layout/HorizontalOrganizationChart"/>
    <dgm:cxn modelId="{5F21ADEB-8A3E-4755-8D85-CBEEEC7219EC}" type="presParOf" srcId="{4FDFBA91-F8FB-43FC-9AF3-A4862E667FEC}" destId="{D2A912A1-7AA1-4FB2-87BF-46D462DD1DF7}" srcOrd="1" destOrd="0" presId="urn:microsoft.com/office/officeart/2009/3/layout/HorizontalOrganizationChart"/>
    <dgm:cxn modelId="{05F21FA4-8EBE-420F-9F22-07CF119700A5}" type="presParOf" srcId="{E4398C10-5211-41FB-BD45-4145AE201809}" destId="{2D248E8E-3B51-433A-B089-6C2B8F33C7FE}" srcOrd="1" destOrd="0" presId="urn:microsoft.com/office/officeart/2009/3/layout/HorizontalOrganizationChart"/>
    <dgm:cxn modelId="{D30816B4-6768-45BB-A059-1CE7EFE336D6}" type="presParOf" srcId="{E4398C10-5211-41FB-BD45-4145AE201809}" destId="{B970425F-5DD1-427B-90FA-5F072D4872E5}" srcOrd="2" destOrd="0" presId="urn:microsoft.com/office/officeart/2009/3/layout/HorizontalOrganizationChart"/>
    <dgm:cxn modelId="{3F0DD2D8-0A54-4367-BBC8-AC016A6FBAAA}" type="presParOf" srcId="{1C24E3BE-9103-4C2B-9BA4-807DAA353287}" destId="{347C5699-1462-4965-A593-E5B6F3BA668B}"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BABF878-40E3-4A87-84AB-46940B747AD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BA84235-C875-445C-ABBE-62D85FCA97B2}">
      <dgm:prSet/>
      <dgm:spPr>
        <a:solidFill>
          <a:schemeClr val="tx2">
            <a:lumMod val="60000"/>
            <a:lumOff val="40000"/>
          </a:schemeClr>
        </a:solidFill>
      </dgm:spPr>
      <dgm:t>
        <a:bodyPr/>
        <a:lstStyle/>
        <a:p>
          <a:r>
            <a:rPr lang="en-US" dirty="0"/>
            <a:t>During the investigation, adjudication, and appeal, both parties have the right to be accompanied by an advisor of choice</a:t>
          </a:r>
        </a:p>
      </dgm:t>
    </dgm:pt>
    <dgm:pt modelId="{BC2DE2B8-5840-4413-A1A9-BFB0A5814740}" type="parTrans" cxnId="{8329C771-23EA-4FA9-A16A-52D7AC7F2F13}">
      <dgm:prSet/>
      <dgm:spPr/>
      <dgm:t>
        <a:bodyPr/>
        <a:lstStyle/>
        <a:p>
          <a:endParaRPr lang="en-US"/>
        </a:p>
      </dgm:t>
    </dgm:pt>
    <dgm:pt modelId="{77E2BD5C-3BDE-4A30-9950-C4D54F77F2B1}" type="sibTrans" cxnId="{8329C771-23EA-4FA9-A16A-52D7AC7F2F13}">
      <dgm:prSet phldrT="01" phldr="0"/>
      <dgm:spPr/>
      <dgm:t>
        <a:bodyPr/>
        <a:lstStyle/>
        <a:p>
          <a:endParaRPr lang="en-US"/>
        </a:p>
      </dgm:t>
    </dgm:pt>
    <dgm:pt modelId="{7AC5F54E-DA20-4E92-970E-EE4077DD44AC}">
      <dgm:prSet/>
      <dgm:spPr>
        <a:solidFill>
          <a:schemeClr val="tx2">
            <a:lumMod val="75000"/>
          </a:schemeClr>
        </a:solidFill>
      </dgm:spPr>
      <dgm:t>
        <a:bodyPr/>
        <a:lstStyle/>
        <a:p>
          <a:r>
            <a:rPr lang="en-US" dirty="0"/>
            <a:t>Advisor plays a passive role, except that advisor may question witnesses during a hearing</a:t>
          </a:r>
        </a:p>
      </dgm:t>
    </dgm:pt>
    <dgm:pt modelId="{30CB47C8-7062-4B27-B3F3-C37F9D985D87}" type="parTrans" cxnId="{7075CE0C-0267-48B0-A6C1-D72F7305C94E}">
      <dgm:prSet/>
      <dgm:spPr/>
      <dgm:t>
        <a:bodyPr/>
        <a:lstStyle/>
        <a:p>
          <a:endParaRPr lang="en-US"/>
        </a:p>
      </dgm:t>
    </dgm:pt>
    <dgm:pt modelId="{79C2A530-8082-4264-A241-13A3D50FD90B}" type="sibTrans" cxnId="{7075CE0C-0267-48B0-A6C1-D72F7305C94E}">
      <dgm:prSet phldrT="02" phldr="0"/>
      <dgm:spPr/>
      <dgm:t>
        <a:bodyPr/>
        <a:lstStyle/>
        <a:p>
          <a:endParaRPr lang="en-US"/>
        </a:p>
      </dgm:t>
    </dgm:pt>
    <dgm:pt modelId="{9C0D33B6-B0A8-4900-A389-CA9AA9FB1E40}">
      <dgm:prSet/>
      <dgm:spPr>
        <a:solidFill>
          <a:schemeClr val="tx2">
            <a:lumMod val="50000"/>
          </a:schemeClr>
        </a:solidFill>
      </dgm:spPr>
      <dgm:t>
        <a:bodyPr/>
        <a:lstStyle/>
        <a:p>
          <a:r>
            <a:rPr lang="en-US" dirty="0"/>
            <a:t>If a party is not able to secure an advisor for the hearing, the University will provide one</a:t>
          </a:r>
        </a:p>
      </dgm:t>
    </dgm:pt>
    <dgm:pt modelId="{41882A03-C793-4667-9553-6A8ABA2DC982}" type="parTrans" cxnId="{87E36C80-4A50-49D2-8D9A-7C4BEC11371A}">
      <dgm:prSet/>
      <dgm:spPr/>
      <dgm:t>
        <a:bodyPr/>
        <a:lstStyle/>
        <a:p>
          <a:endParaRPr lang="en-US"/>
        </a:p>
      </dgm:t>
    </dgm:pt>
    <dgm:pt modelId="{CB3F945A-7711-4E85-A63D-3E238771C4FB}" type="sibTrans" cxnId="{87E36C80-4A50-49D2-8D9A-7C4BEC11371A}">
      <dgm:prSet phldrT="03" phldr="0"/>
      <dgm:spPr/>
      <dgm:t>
        <a:bodyPr/>
        <a:lstStyle/>
        <a:p>
          <a:endParaRPr lang="en-US"/>
        </a:p>
      </dgm:t>
    </dgm:pt>
    <dgm:pt modelId="{2DD58AF6-F3AD-47DD-8EC5-4BF44B655B2C}" type="pres">
      <dgm:prSet presAssocID="{7BABF878-40E3-4A87-84AB-46940B747AD1}" presName="diagram" presStyleCnt="0">
        <dgm:presLayoutVars>
          <dgm:dir/>
          <dgm:resizeHandles val="exact"/>
        </dgm:presLayoutVars>
      </dgm:prSet>
      <dgm:spPr/>
      <dgm:t>
        <a:bodyPr/>
        <a:lstStyle/>
        <a:p>
          <a:endParaRPr lang="en-US"/>
        </a:p>
      </dgm:t>
    </dgm:pt>
    <dgm:pt modelId="{F7C1F4B4-848C-4EBB-A59B-86AC47338D74}" type="pres">
      <dgm:prSet presAssocID="{9BA84235-C875-445C-ABBE-62D85FCA97B2}" presName="node" presStyleLbl="node1" presStyleIdx="0" presStyleCnt="3" custScaleX="2000000" custScaleY="2000000" custLinFactX="-100000" custLinFactNeighborX="-149428" custLinFactNeighborY="3977">
        <dgm:presLayoutVars>
          <dgm:bulletEnabled val="1"/>
        </dgm:presLayoutVars>
      </dgm:prSet>
      <dgm:spPr/>
      <dgm:t>
        <a:bodyPr/>
        <a:lstStyle/>
        <a:p>
          <a:endParaRPr lang="en-US"/>
        </a:p>
      </dgm:t>
    </dgm:pt>
    <dgm:pt modelId="{91609584-F56E-4F90-BEB6-130F6B578479}" type="pres">
      <dgm:prSet presAssocID="{77E2BD5C-3BDE-4A30-9950-C4D54F77F2B1}" presName="sibTrans" presStyleCnt="0"/>
      <dgm:spPr/>
    </dgm:pt>
    <dgm:pt modelId="{B9553D15-E85D-4D34-B6C7-C81D3EAA56EB}" type="pres">
      <dgm:prSet presAssocID="{7AC5F54E-DA20-4E92-970E-EE4077DD44AC}" presName="node" presStyleLbl="node1" presStyleIdx="1" presStyleCnt="3" custScaleX="2000000" custScaleY="2000000" custLinFactX="79920" custLinFactNeighborX="100000" custLinFactNeighborY="3977">
        <dgm:presLayoutVars>
          <dgm:bulletEnabled val="1"/>
        </dgm:presLayoutVars>
      </dgm:prSet>
      <dgm:spPr/>
      <dgm:t>
        <a:bodyPr/>
        <a:lstStyle/>
        <a:p>
          <a:endParaRPr lang="en-US"/>
        </a:p>
      </dgm:t>
    </dgm:pt>
    <dgm:pt modelId="{C29F3B7E-8F56-4CFA-B944-43B3813554AC}" type="pres">
      <dgm:prSet presAssocID="{79C2A530-8082-4264-A241-13A3D50FD90B}" presName="sibTrans" presStyleCnt="0"/>
      <dgm:spPr/>
    </dgm:pt>
    <dgm:pt modelId="{66153A88-438B-4195-823C-49BAB0457292}" type="pres">
      <dgm:prSet presAssocID="{9C0D33B6-B0A8-4900-A389-CA9AA9FB1E40}" presName="node" presStyleLbl="node1" presStyleIdx="2" presStyleCnt="3" custScaleX="2000000" custScaleY="2000000" custLinFactNeighborY="47231">
        <dgm:presLayoutVars>
          <dgm:bulletEnabled val="1"/>
        </dgm:presLayoutVars>
      </dgm:prSet>
      <dgm:spPr/>
      <dgm:t>
        <a:bodyPr/>
        <a:lstStyle/>
        <a:p>
          <a:endParaRPr lang="en-US"/>
        </a:p>
      </dgm:t>
    </dgm:pt>
  </dgm:ptLst>
  <dgm:cxnLst>
    <dgm:cxn modelId="{7075CE0C-0267-48B0-A6C1-D72F7305C94E}" srcId="{7BABF878-40E3-4A87-84AB-46940B747AD1}" destId="{7AC5F54E-DA20-4E92-970E-EE4077DD44AC}" srcOrd="1" destOrd="0" parTransId="{30CB47C8-7062-4B27-B3F3-C37F9D985D87}" sibTransId="{79C2A530-8082-4264-A241-13A3D50FD90B}"/>
    <dgm:cxn modelId="{C66ABB2B-5F33-43D3-8298-80680F0B897A}" type="presOf" srcId="{7AC5F54E-DA20-4E92-970E-EE4077DD44AC}" destId="{B9553D15-E85D-4D34-B6C7-C81D3EAA56EB}" srcOrd="0" destOrd="0" presId="urn:microsoft.com/office/officeart/2005/8/layout/default"/>
    <dgm:cxn modelId="{2A2C77C7-F47C-4E31-A36A-1058DA80DE3A}" type="presOf" srcId="{7BABF878-40E3-4A87-84AB-46940B747AD1}" destId="{2DD58AF6-F3AD-47DD-8EC5-4BF44B655B2C}" srcOrd="0" destOrd="0" presId="urn:microsoft.com/office/officeart/2005/8/layout/default"/>
    <dgm:cxn modelId="{8329C771-23EA-4FA9-A16A-52D7AC7F2F13}" srcId="{7BABF878-40E3-4A87-84AB-46940B747AD1}" destId="{9BA84235-C875-445C-ABBE-62D85FCA97B2}" srcOrd="0" destOrd="0" parTransId="{BC2DE2B8-5840-4413-A1A9-BFB0A5814740}" sibTransId="{77E2BD5C-3BDE-4A30-9950-C4D54F77F2B1}"/>
    <dgm:cxn modelId="{87E36C80-4A50-49D2-8D9A-7C4BEC11371A}" srcId="{7BABF878-40E3-4A87-84AB-46940B747AD1}" destId="{9C0D33B6-B0A8-4900-A389-CA9AA9FB1E40}" srcOrd="2" destOrd="0" parTransId="{41882A03-C793-4667-9553-6A8ABA2DC982}" sibTransId="{CB3F945A-7711-4E85-A63D-3E238771C4FB}"/>
    <dgm:cxn modelId="{B5583CF2-BA1D-4FA1-80D4-8FD4C9746550}" type="presOf" srcId="{9BA84235-C875-445C-ABBE-62D85FCA97B2}" destId="{F7C1F4B4-848C-4EBB-A59B-86AC47338D74}" srcOrd="0" destOrd="0" presId="urn:microsoft.com/office/officeart/2005/8/layout/default"/>
    <dgm:cxn modelId="{AD2F0964-DC6F-4FE3-8986-35740043AF2F}" type="presOf" srcId="{9C0D33B6-B0A8-4900-A389-CA9AA9FB1E40}" destId="{66153A88-438B-4195-823C-49BAB0457292}" srcOrd="0" destOrd="0" presId="urn:microsoft.com/office/officeart/2005/8/layout/default"/>
    <dgm:cxn modelId="{509FB377-9AEA-4C26-90C3-CD3FDF129CB1}" type="presParOf" srcId="{2DD58AF6-F3AD-47DD-8EC5-4BF44B655B2C}" destId="{F7C1F4B4-848C-4EBB-A59B-86AC47338D74}" srcOrd="0" destOrd="0" presId="urn:microsoft.com/office/officeart/2005/8/layout/default"/>
    <dgm:cxn modelId="{342887EC-78A1-4FD5-820E-66BB84077F01}" type="presParOf" srcId="{2DD58AF6-F3AD-47DD-8EC5-4BF44B655B2C}" destId="{91609584-F56E-4F90-BEB6-130F6B578479}" srcOrd="1" destOrd="0" presId="urn:microsoft.com/office/officeart/2005/8/layout/default"/>
    <dgm:cxn modelId="{6956157C-2770-49CB-9549-B5ACBE38EB0F}" type="presParOf" srcId="{2DD58AF6-F3AD-47DD-8EC5-4BF44B655B2C}" destId="{B9553D15-E85D-4D34-B6C7-C81D3EAA56EB}" srcOrd="2" destOrd="0" presId="urn:microsoft.com/office/officeart/2005/8/layout/default"/>
    <dgm:cxn modelId="{0E57F2BE-31F1-4513-97EF-F764AD9CA72E}" type="presParOf" srcId="{2DD58AF6-F3AD-47DD-8EC5-4BF44B655B2C}" destId="{C29F3B7E-8F56-4CFA-B944-43B3813554AC}" srcOrd="3" destOrd="0" presId="urn:microsoft.com/office/officeart/2005/8/layout/default"/>
    <dgm:cxn modelId="{219F3883-5B22-4003-9342-C6E7FBB09FFB}" type="presParOf" srcId="{2DD58AF6-F3AD-47DD-8EC5-4BF44B655B2C}" destId="{66153A88-438B-4195-823C-49BAB0457292}"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5813112-5EAF-4CD2-8249-D0A021F87472}"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AC52E7CF-A74D-4B4D-AF56-F2CE6201C01A}">
      <dgm:prSet/>
      <dgm:spPr/>
      <dgm:t>
        <a:bodyPr/>
        <a:lstStyle/>
        <a:p>
          <a:pPr>
            <a:defRPr cap="all"/>
          </a:pPr>
          <a:r>
            <a:rPr lang="en-US" dirty="0">
              <a:solidFill>
                <a:schemeClr val="bg2">
                  <a:lumMod val="50000"/>
                </a:schemeClr>
              </a:solidFill>
            </a:rPr>
            <a:t>Decision based on the </a:t>
          </a:r>
          <a:r>
            <a:rPr lang="en-US" b="1" i="1" dirty="0">
              <a:solidFill>
                <a:schemeClr val="bg2">
                  <a:lumMod val="50000"/>
                </a:schemeClr>
              </a:solidFill>
            </a:rPr>
            <a:t>preponderance of the evidence standard</a:t>
          </a:r>
          <a:endParaRPr lang="en-US" dirty="0">
            <a:solidFill>
              <a:schemeClr val="bg2">
                <a:lumMod val="50000"/>
              </a:schemeClr>
            </a:solidFill>
          </a:endParaRPr>
        </a:p>
      </dgm:t>
    </dgm:pt>
    <dgm:pt modelId="{7A59AF9F-ACC5-4D4C-B732-1832E75A7CC7}" type="parTrans" cxnId="{0C908D50-E104-401A-AE40-240376998983}">
      <dgm:prSet/>
      <dgm:spPr/>
      <dgm:t>
        <a:bodyPr/>
        <a:lstStyle/>
        <a:p>
          <a:endParaRPr lang="en-US"/>
        </a:p>
      </dgm:t>
    </dgm:pt>
    <dgm:pt modelId="{0D22BAFF-09DB-475F-B931-0BD66E4FB065}" type="sibTrans" cxnId="{0C908D50-E104-401A-AE40-240376998983}">
      <dgm:prSet/>
      <dgm:spPr/>
      <dgm:t>
        <a:bodyPr/>
        <a:lstStyle/>
        <a:p>
          <a:endParaRPr lang="en-US"/>
        </a:p>
      </dgm:t>
    </dgm:pt>
    <dgm:pt modelId="{4849A58A-3896-47B9-9446-73B8E0CF878C}">
      <dgm:prSet/>
      <dgm:spPr/>
      <dgm:t>
        <a:bodyPr/>
        <a:lstStyle/>
        <a:p>
          <a:pPr>
            <a:defRPr cap="all"/>
          </a:pPr>
          <a:r>
            <a:rPr lang="en-US" dirty="0">
              <a:solidFill>
                <a:schemeClr val="accent2">
                  <a:lumMod val="25000"/>
                </a:schemeClr>
              </a:solidFill>
            </a:rPr>
            <a:t>Discipline to be imposed</a:t>
          </a:r>
        </a:p>
      </dgm:t>
    </dgm:pt>
    <dgm:pt modelId="{ED441E7C-B882-4DC8-9E6D-77BC3D16DC7B}" type="parTrans" cxnId="{2202B4ED-36F6-4C25-B1A1-4F54CFC14EC8}">
      <dgm:prSet/>
      <dgm:spPr/>
      <dgm:t>
        <a:bodyPr/>
        <a:lstStyle/>
        <a:p>
          <a:endParaRPr lang="en-US"/>
        </a:p>
      </dgm:t>
    </dgm:pt>
    <dgm:pt modelId="{E5AE7A0F-438F-4B2D-8A90-CF7D3E17F6F9}" type="sibTrans" cxnId="{2202B4ED-36F6-4C25-B1A1-4F54CFC14EC8}">
      <dgm:prSet/>
      <dgm:spPr/>
      <dgm:t>
        <a:bodyPr/>
        <a:lstStyle/>
        <a:p>
          <a:endParaRPr lang="en-US"/>
        </a:p>
      </dgm:t>
    </dgm:pt>
    <dgm:pt modelId="{885D3609-2095-46AB-A54C-63C09084C2FA}">
      <dgm:prSet/>
      <dgm:spPr/>
      <dgm:t>
        <a:bodyPr/>
        <a:lstStyle/>
        <a:p>
          <a:pPr>
            <a:defRPr cap="all"/>
          </a:pPr>
          <a:r>
            <a:rPr lang="en-US" dirty="0"/>
            <a:t>Written decision</a:t>
          </a:r>
        </a:p>
      </dgm:t>
    </dgm:pt>
    <dgm:pt modelId="{0A2A7618-B29F-4405-A9BA-390C865FF12E}" type="parTrans" cxnId="{825F9B28-0338-4172-A78A-F8BB9B4D355B}">
      <dgm:prSet/>
      <dgm:spPr/>
      <dgm:t>
        <a:bodyPr/>
        <a:lstStyle/>
        <a:p>
          <a:endParaRPr lang="en-US"/>
        </a:p>
      </dgm:t>
    </dgm:pt>
    <dgm:pt modelId="{C79D42A3-FEE0-4A0D-9878-B89F598228A3}" type="sibTrans" cxnId="{825F9B28-0338-4172-A78A-F8BB9B4D355B}">
      <dgm:prSet/>
      <dgm:spPr/>
      <dgm:t>
        <a:bodyPr/>
        <a:lstStyle/>
        <a:p>
          <a:endParaRPr lang="en-US"/>
        </a:p>
      </dgm:t>
    </dgm:pt>
    <dgm:pt modelId="{705D23BB-DC40-42AD-9052-874E4CD164F5}" type="pres">
      <dgm:prSet presAssocID="{15813112-5EAF-4CD2-8249-D0A021F87472}" presName="root" presStyleCnt="0">
        <dgm:presLayoutVars>
          <dgm:dir/>
          <dgm:resizeHandles val="exact"/>
        </dgm:presLayoutVars>
      </dgm:prSet>
      <dgm:spPr/>
      <dgm:t>
        <a:bodyPr/>
        <a:lstStyle/>
        <a:p>
          <a:endParaRPr lang="en-US"/>
        </a:p>
      </dgm:t>
    </dgm:pt>
    <dgm:pt modelId="{C378DDE0-993B-4A4A-A79A-18057B816DA2}" type="pres">
      <dgm:prSet presAssocID="{AC52E7CF-A74D-4B4D-AF56-F2CE6201C01A}" presName="compNode" presStyleCnt="0"/>
      <dgm:spPr/>
    </dgm:pt>
    <dgm:pt modelId="{AB93EA54-FB91-4A68-A7B0-687841A91571}" type="pres">
      <dgm:prSet presAssocID="{AC52E7CF-A74D-4B4D-AF56-F2CE6201C01A}" presName="iconBgRect" presStyleLbl="bgShp" presStyleIdx="0" presStyleCnt="3"/>
      <dgm:spPr>
        <a:prstGeom prst="round2DiagRect">
          <a:avLst>
            <a:gd name="adj1" fmla="val 29727"/>
            <a:gd name="adj2" fmla="val 0"/>
          </a:avLst>
        </a:prstGeom>
      </dgm:spPr>
    </dgm:pt>
    <dgm:pt modelId="{0620FB85-7955-4F37-820D-CF7A152B27A9}" type="pres">
      <dgm:prSet presAssocID="{AC52E7CF-A74D-4B4D-AF56-F2CE6201C01A}"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Checkmark"/>
        </a:ext>
      </dgm:extLst>
    </dgm:pt>
    <dgm:pt modelId="{34EB5AA8-3DF9-4160-A5E7-556D1057C02F}" type="pres">
      <dgm:prSet presAssocID="{AC52E7CF-A74D-4B4D-AF56-F2CE6201C01A}" presName="spaceRect" presStyleCnt="0"/>
      <dgm:spPr/>
    </dgm:pt>
    <dgm:pt modelId="{D587CA9C-9680-425D-AEDA-EF4AA1948F4B}" type="pres">
      <dgm:prSet presAssocID="{AC52E7CF-A74D-4B4D-AF56-F2CE6201C01A}" presName="textRect" presStyleLbl="revTx" presStyleIdx="0" presStyleCnt="3">
        <dgm:presLayoutVars>
          <dgm:chMax val="1"/>
          <dgm:chPref val="1"/>
        </dgm:presLayoutVars>
      </dgm:prSet>
      <dgm:spPr/>
      <dgm:t>
        <a:bodyPr/>
        <a:lstStyle/>
        <a:p>
          <a:endParaRPr lang="en-US"/>
        </a:p>
      </dgm:t>
    </dgm:pt>
    <dgm:pt modelId="{BDC3E18E-0D6A-45F6-ABC0-E71B04055735}" type="pres">
      <dgm:prSet presAssocID="{0D22BAFF-09DB-475F-B931-0BD66E4FB065}" presName="sibTrans" presStyleCnt="0"/>
      <dgm:spPr/>
    </dgm:pt>
    <dgm:pt modelId="{AB0DE8B1-B731-4D6D-A373-4AF7469DC250}" type="pres">
      <dgm:prSet presAssocID="{4849A58A-3896-47B9-9446-73B8E0CF878C}" presName="compNode" presStyleCnt="0"/>
      <dgm:spPr/>
    </dgm:pt>
    <dgm:pt modelId="{D468D7CF-B282-42DF-981D-4A96F81F280A}" type="pres">
      <dgm:prSet presAssocID="{4849A58A-3896-47B9-9446-73B8E0CF878C}" presName="iconBgRect" presStyleLbl="bgShp" presStyleIdx="1" presStyleCnt="3"/>
      <dgm:spPr>
        <a:prstGeom prst="round2DiagRect">
          <a:avLst>
            <a:gd name="adj1" fmla="val 29727"/>
            <a:gd name="adj2" fmla="val 0"/>
          </a:avLst>
        </a:prstGeom>
      </dgm:spPr>
    </dgm:pt>
    <dgm:pt modelId="{31B22EB9-E6EF-45E8-A7F6-3DB397D6D2E9}" type="pres">
      <dgm:prSet presAssocID="{4849A58A-3896-47B9-9446-73B8E0CF878C}"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Scales of Justice"/>
        </a:ext>
      </dgm:extLst>
    </dgm:pt>
    <dgm:pt modelId="{3004F814-2D82-4393-AE11-361D46322086}" type="pres">
      <dgm:prSet presAssocID="{4849A58A-3896-47B9-9446-73B8E0CF878C}" presName="spaceRect" presStyleCnt="0"/>
      <dgm:spPr/>
    </dgm:pt>
    <dgm:pt modelId="{9C058BAF-9C18-4FC6-8B04-0A0CDD111533}" type="pres">
      <dgm:prSet presAssocID="{4849A58A-3896-47B9-9446-73B8E0CF878C}" presName="textRect" presStyleLbl="revTx" presStyleIdx="1" presStyleCnt="3">
        <dgm:presLayoutVars>
          <dgm:chMax val="1"/>
          <dgm:chPref val="1"/>
        </dgm:presLayoutVars>
      </dgm:prSet>
      <dgm:spPr/>
      <dgm:t>
        <a:bodyPr/>
        <a:lstStyle/>
        <a:p>
          <a:endParaRPr lang="en-US"/>
        </a:p>
      </dgm:t>
    </dgm:pt>
    <dgm:pt modelId="{366C8D73-66C7-4D91-BD41-A59D5FB9D478}" type="pres">
      <dgm:prSet presAssocID="{E5AE7A0F-438F-4B2D-8A90-CF7D3E17F6F9}" presName="sibTrans" presStyleCnt="0"/>
      <dgm:spPr/>
    </dgm:pt>
    <dgm:pt modelId="{F30E6D95-B703-4C87-9F59-8E8641289659}" type="pres">
      <dgm:prSet presAssocID="{885D3609-2095-46AB-A54C-63C09084C2FA}" presName="compNode" presStyleCnt="0"/>
      <dgm:spPr/>
    </dgm:pt>
    <dgm:pt modelId="{22B169B3-E45F-49B2-AD29-174CECED8671}" type="pres">
      <dgm:prSet presAssocID="{885D3609-2095-46AB-A54C-63C09084C2FA}" presName="iconBgRect" presStyleLbl="bgShp" presStyleIdx="2" presStyleCnt="3"/>
      <dgm:spPr>
        <a:prstGeom prst="round2DiagRect">
          <a:avLst>
            <a:gd name="adj1" fmla="val 29727"/>
            <a:gd name="adj2" fmla="val 0"/>
          </a:avLst>
        </a:prstGeom>
      </dgm:spPr>
    </dgm:pt>
    <dgm:pt modelId="{4E3619C2-91EB-4A8B-A6FC-EAFC2AEA6AEA}" type="pres">
      <dgm:prSet presAssocID="{885D3609-2095-46AB-A54C-63C09084C2FA}"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Document"/>
        </a:ext>
      </dgm:extLst>
    </dgm:pt>
    <dgm:pt modelId="{41B43121-E747-46C8-9CC9-383865C7C76E}" type="pres">
      <dgm:prSet presAssocID="{885D3609-2095-46AB-A54C-63C09084C2FA}" presName="spaceRect" presStyleCnt="0"/>
      <dgm:spPr/>
    </dgm:pt>
    <dgm:pt modelId="{74270D8B-8EB6-4201-8C9A-75E3B6BAC006}" type="pres">
      <dgm:prSet presAssocID="{885D3609-2095-46AB-A54C-63C09084C2FA}" presName="textRect" presStyleLbl="revTx" presStyleIdx="2" presStyleCnt="3">
        <dgm:presLayoutVars>
          <dgm:chMax val="1"/>
          <dgm:chPref val="1"/>
        </dgm:presLayoutVars>
      </dgm:prSet>
      <dgm:spPr/>
      <dgm:t>
        <a:bodyPr/>
        <a:lstStyle/>
        <a:p>
          <a:endParaRPr lang="en-US"/>
        </a:p>
      </dgm:t>
    </dgm:pt>
  </dgm:ptLst>
  <dgm:cxnLst>
    <dgm:cxn modelId="{2202B4ED-36F6-4C25-B1A1-4F54CFC14EC8}" srcId="{15813112-5EAF-4CD2-8249-D0A021F87472}" destId="{4849A58A-3896-47B9-9446-73B8E0CF878C}" srcOrd="1" destOrd="0" parTransId="{ED441E7C-B882-4DC8-9E6D-77BC3D16DC7B}" sibTransId="{E5AE7A0F-438F-4B2D-8A90-CF7D3E17F6F9}"/>
    <dgm:cxn modelId="{025C888C-EC4C-4F09-9634-40EFF2357C37}" type="presOf" srcId="{AC52E7CF-A74D-4B4D-AF56-F2CE6201C01A}" destId="{D587CA9C-9680-425D-AEDA-EF4AA1948F4B}" srcOrd="0" destOrd="0" presId="urn:microsoft.com/office/officeart/2018/5/layout/IconLeafLabelList"/>
    <dgm:cxn modelId="{7AF65D62-1171-45C9-B813-DFB43091DE95}" type="presOf" srcId="{4849A58A-3896-47B9-9446-73B8E0CF878C}" destId="{9C058BAF-9C18-4FC6-8B04-0A0CDD111533}" srcOrd="0" destOrd="0" presId="urn:microsoft.com/office/officeart/2018/5/layout/IconLeafLabelList"/>
    <dgm:cxn modelId="{825F9B28-0338-4172-A78A-F8BB9B4D355B}" srcId="{15813112-5EAF-4CD2-8249-D0A021F87472}" destId="{885D3609-2095-46AB-A54C-63C09084C2FA}" srcOrd="2" destOrd="0" parTransId="{0A2A7618-B29F-4405-A9BA-390C865FF12E}" sibTransId="{C79D42A3-FEE0-4A0D-9878-B89F598228A3}"/>
    <dgm:cxn modelId="{EDFB614A-11DF-4C54-93C8-59F774D29EF6}" type="presOf" srcId="{885D3609-2095-46AB-A54C-63C09084C2FA}" destId="{74270D8B-8EB6-4201-8C9A-75E3B6BAC006}" srcOrd="0" destOrd="0" presId="urn:microsoft.com/office/officeart/2018/5/layout/IconLeafLabelList"/>
    <dgm:cxn modelId="{0C908D50-E104-401A-AE40-240376998983}" srcId="{15813112-5EAF-4CD2-8249-D0A021F87472}" destId="{AC52E7CF-A74D-4B4D-AF56-F2CE6201C01A}" srcOrd="0" destOrd="0" parTransId="{7A59AF9F-ACC5-4D4C-B732-1832E75A7CC7}" sibTransId="{0D22BAFF-09DB-475F-B931-0BD66E4FB065}"/>
    <dgm:cxn modelId="{36CAAB26-AECB-403F-82AB-E67AA4490530}" type="presOf" srcId="{15813112-5EAF-4CD2-8249-D0A021F87472}" destId="{705D23BB-DC40-42AD-9052-874E4CD164F5}" srcOrd="0" destOrd="0" presId="urn:microsoft.com/office/officeart/2018/5/layout/IconLeafLabelList"/>
    <dgm:cxn modelId="{F58348E7-B702-414E-89A9-74AD086FCBE3}" type="presParOf" srcId="{705D23BB-DC40-42AD-9052-874E4CD164F5}" destId="{C378DDE0-993B-4A4A-A79A-18057B816DA2}" srcOrd="0" destOrd="0" presId="urn:microsoft.com/office/officeart/2018/5/layout/IconLeafLabelList"/>
    <dgm:cxn modelId="{9AD21CD6-E16A-4696-AA14-4DCBCA76936C}" type="presParOf" srcId="{C378DDE0-993B-4A4A-A79A-18057B816DA2}" destId="{AB93EA54-FB91-4A68-A7B0-687841A91571}" srcOrd="0" destOrd="0" presId="urn:microsoft.com/office/officeart/2018/5/layout/IconLeafLabelList"/>
    <dgm:cxn modelId="{ECDD7DBE-FB4E-43CF-9C96-D7EF74DCFADA}" type="presParOf" srcId="{C378DDE0-993B-4A4A-A79A-18057B816DA2}" destId="{0620FB85-7955-4F37-820D-CF7A152B27A9}" srcOrd="1" destOrd="0" presId="urn:microsoft.com/office/officeart/2018/5/layout/IconLeafLabelList"/>
    <dgm:cxn modelId="{DA03E291-FE15-4444-AE4B-C79ACB377F66}" type="presParOf" srcId="{C378DDE0-993B-4A4A-A79A-18057B816DA2}" destId="{34EB5AA8-3DF9-4160-A5E7-556D1057C02F}" srcOrd="2" destOrd="0" presId="urn:microsoft.com/office/officeart/2018/5/layout/IconLeafLabelList"/>
    <dgm:cxn modelId="{D24F2D4C-6B00-4974-8978-D442D67FF0A8}" type="presParOf" srcId="{C378DDE0-993B-4A4A-A79A-18057B816DA2}" destId="{D587CA9C-9680-425D-AEDA-EF4AA1948F4B}" srcOrd="3" destOrd="0" presId="urn:microsoft.com/office/officeart/2018/5/layout/IconLeafLabelList"/>
    <dgm:cxn modelId="{3403E380-D937-4029-A49B-75BA488DD31D}" type="presParOf" srcId="{705D23BB-DC40-42AD-9052-874E4CD164F5}" destId="{BDC3E18E-0D6A-45F6-ABC0-E71B04055735}" srcOrd="1" destOrd="0" presId="urn:microsoft.com/office/officeart/2018/5/layout/IconLeafLabelList"/>
    <dgm:cxn modelId="{4A2184EE-30CF-490B-9E28-086E488A59FF}" type="presParOf" srcId="{705D23BB-DC40-42AD-9052-874E4CD164F5}" destId="{AB0DE8B1-B731-4D6D-A373-4AF7469DC250}" srcOrd="2" destOrd="0" presId="urn:microsoft.com/office/officeart/2018/5/layout/IconLeafLabelList"/>
    <dgm:cxn modelId="{FFA2B9A5-2176-4F68-BBAD-2800865202A5}" type="presParOf" srcId="{AB0DE8B1-B731-4D6D-A373-4AF7469DC250}" destId="{D468D7CF-B282-42DF-981D-4A96F81F280A}" srcOrd="0" destOrd="0" presId="urn:microsoft.com/office/officeart/2018/5/layout/IconLeafLabelList"/>
    <dgm:cxn modelId="{0CD8F56D-F88C-480E-B9E7-8D1B619FDCD7}" type="presParOf" srcId="{AB0DE8B1-B731-4D6D-A373-4AF7469DC250}" destId="{31B22EB9-E6EF-45E8-A7F6-3DB397D6D2E9}" srcOrd="1" destOrd="0" presId="urn:microsoft.com/office/officeart/2018/5/layout/IconLeafLabelList"/>
    <dgm:cxn modelId="{65FABE94-DB61-424B-AC55-B22702A31CD3}" type="presParOf" srcId="{AB0DE8B1-B731-4D6D-A373-4AF7469DC250}" destId="{3004F814-2D82-4393-AE11-361D46322086}" srcOrd="2" destOrd="0" presId="urn:microsoft.com/office/officeart/2018/5/layout/IconLeafLabelList"/>
    <dgm:cxn modelId="{BAABE72E-D6B5-409E-AC7B-8FBB8995C1D0}" type="presParOf" srcId="{AB0DE8B1-B731-4D6D-A373-4AF7469DC250}" destId="{9C058BAF-9C18-4FC6-8B04-0A0CDD111533}" srcOrd="3" destOrd="0" presId="urn:microsoft.com/office/officeart/2018/5/layout/IconLeafLabelList"/>
    <dgm:cxn modelId="{2AF103BA-873C-4AA0-A6B6-8580CBA7A4E6}" type="presParOf" srcId="{705D23BB-DC40-42AD-9052-874E4CD164F5}" destId="{366C8D73-66C7-4D91-BD41-A59D5FB9D478}" srcOrd="3" destOrd="0" presId="urn:microsoft.com/office/officeart/2018/5/layout/IconLeafLabelList"/>
    <dgm:cxn modelId="{1090925D-FA8F-4ECA-8C6C-FFEF0DA9ADEB}" type="presParOf" srcId="{705D23BB-DC40-42AD-9052-874E4CD164F5}" destId="{F30E6D95-B703-4C87-9F59-8E8641289659}" srcOrd="4" destOrd="0" presId="urn:microsoft.com/office/officeart/2018/5/layout/IconLeafLabelList"/>
    <dgm:cxn modelId="{F4045265-649F-45D7-9273-B6BB08148348}" type="presParOf" srcId="{F30E6D95-B703-4C87-9F59-8E8641289659}" destId="{22B169B3-E45F-49B2-AD29-174CECED8671}" srcOrd="0" destOrd="0" presId="urn:microsoft.com/office/officeart/2018/5/layout/IconLeafLabelList"/>
    <dgm:cxn modelId="{C14C0130-418D-4500-A209-8C5932840875}" type="presParOf" srcId="{F30E6D95-B703-4C87-9F59-8E8641289659}" destId="{4E3619C2-91EB-4A8B-A6FC-EAFC2AEA6AEA}" srcOrd="1" destOrd="0" presId="urn:microsoft.com/office/officeart/2018/5/layout/IconLeafLabelList"/>
    <dgm:cxn modelId="{22E310EF-983A-4961-BC44-70EC2A0D4975}" type="presParOf" srcId="{F30E6D95-B703-4C87-9F59-8E8641289659}" destId="{41B43121-E747-46C8-9CC9-383865C7C76E}" srcOrd="2" destOrd="0" presId="urn:microsoft.com/office/officeart/2018/5/layout/IconLeafLabelList"/>
    <dgm:cxn modelId="{E576EE1A-5172-42A8-A97E-B5E1BBC73EB4}" type="presParOf" srcId="{F30E6D95-B703-4C87-9F59-8E8641289659}" destId="{74270D8B-8EB6-4201-8C9A-75E3B6BAC006}"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1CEEA6-0300-434A-95A6-2322D05ADEA0}" type="doc">
      <dgm:prSet loTypeId="urn:microsoft.com/office/officeart/2005/8/layout/bProcess3" loCatId="process" qsTypeId="urn:microsoft.com/office/officeart/2005/8/quickstyle/simple1" qsCatId="simple" csTypeId="urn:microsoft.com/office/officeart/2005/8/colors/colorful4" csCatId="colorful" phldr="1"/>
      <dgm:spPr/>
      <dgm:t>
        <a:bodyPr/>
        <a:lstStyle/>
        <a:p>
          <a:endParaRPr lang="en-US"/>
        </a:p>
      </dgm:t>
    </dgm:pt>
    <dgm:pt modelId="{2E0742CE-62AA-4329-8874-338A484EE7ED}">
      <dgm:prSet phldrT="[Text]" custT="1"/>
      <dgm:spPr/>
      <dgm:t>
        <a:bodyPr/>
        <a:lstStyle/>
        <a:p>
          <a:r>
            <a:rPr lang="en-US" sz="2000" dirty="0"/>
            <a:t>Complaint</a:t>
          </a:r>
        </a:p>
      </dgm:t>
    </dgm:pt>
    <dgm:pt modelId="{C1948E05-94A5-445E-A4BC-EC4F4FBB094F}" type="parTrans" cxnId="{D76CABC2-A8B3-4192-BA66-9D513DB89471}">
      <dgm:prSet/>
      <dgm:spPr/>
      <dgm:t>
        <a:bodyPr/>
        <a:lstStyle/>
        <a:p>
          <a:endParaRPr lang="en-US"/>
        </a:p>
      </dgm:t>
    </dgm:pt>
    <dgm:pt modelId="{427892CD-13A6-45D1-9D1A-87A8EB57113A}" type="sibTrans" cxnId="{D76CABC2-A8B3-4192-BA66-9D513DB89471}">
      <dgm:prSet/>
      <dgm:spPr/>
      <dgm:t>
        <a:bodyPr/>
        <a:lstStyle/>
        <a:p>
          <a:endParaRPr lang="en-US"/>
        </a:p>
      </dgm:t>
    </dgm:pt>
    <dgm:pt modelId="{A81365ED-165C-4CBA-B0B9-CE7D9F8BE71D}">
      <dgm:prSet phldrT="[Text]" custT="1"/>
      <dgm:spPr/>
      <dgm:t>
        <a:bodyPr/>
        <a:lstStyle/>
        <a:p>
          <a:r>
            <a:rPr lang="en-US" sz="2000" dirty="0"/>
            <a:t>Interim measures &amp; support persons</a:t>
          </a:r>
        </a:p>
      </dgm:t>
    </dgm:pt>
    <dgm:pt modelId="{46A0A32B-27A5-424F-993A-26712F29A9AA}" type="parTrans" cxnId="{669624AB-71A5-4138-ADB2-DE6A1DA515EC}">
      <dgm:prSet/>
      <dgm:spPr/>
      <dgm:t>
        <a:bodyPr/>
        <a:lstStyle/>
        <a:p>
          <a:endParaRPr lang="en-US"/>
        </a:p>
      </dgm:t>
    </dgm:pt>
    <dgm:pt modelId="{764644C9-4324-454C-A7F5-5A0FEF400ABE}" type="sibTrans" cxnId="{669624AB-71A5-4138-ADB2-DE6A1DA515EC}">
      <dgm:prSet/>
      <dgm:spPr/>
      <dgm:t>
        <a:bodyPr/>
        <a:lstStyle/>
        <a:p>
          <a:endParaRPr lang="en-US"/>
        </a:p>
      </dgm:t>
    </dgm:pt>
    <dgm:pt modelId="{AAA650A5-559C-45B7-9A70-9D687F712978}">
      <dgm:prSet phldrT="[Text]" custT="1"/>
      <dgm:spPr/>
      <dgm:t>
        <a:bodyPr/>
        <a:lstStyle/>
        <a:p>
          <a:r>
            <a:rPr lang="en-US" sz="2000" dirty="0"/>
            <a:t>Investigator determines whether violation occurred (preponderance)</a:t>
          </a:r>
        </a:p>
      </dgm:t>
    </dgm:pt>
    <dgm:pt modelId="{28E1FC31-1471-4D5B-833E-EEAB0720E5C6}" type="parTrans" cxnId="{A5029251-C95E-4A74-9687-29BF17ABA66E}">
      <dgm:prSet/>
      <dgm:spPr/>
      <dgm:t>
        <a:bodyPr/>
        <a:lstStyle/>
        <a:p>
          <a:endParaRPr lang="en-US"/>
        </a:p>
      </dgm:t>
    </dgm:pt>
    <dgm:pt modelId="{A5C3F717-6D2B-4287-A423-2E1EAECE7EB1}" type="sibTrans" cxnId="{A5029251-C95E-4A74-9687-29BF17ABA66E}">
      <dgm:prSet/>
      <dgm:spPr/>
      <dgm:t>
        <a:bodyPr/>
        <a:lstStyle/>
        <a:p>
          <a:endParaRPr lang="en-US"/>
        </a:p>
      </dgm:t>
    </dgm:pt>
    <dgm:pt modelId="{265EF656-9439-49FD-BFD4-8F6EC3F903F9}">
      <dgm:prSet phldrT="[Text]" custT="1"/>
      <dgm:spPr/>
      <dgm:t>
        <a:bodyPr/>
        <a:lstStyle/>
        <a:p>
          <a:r>
            <a:rPr lang="en-US" sz="2000" dirty="0"/>
            <a:t>Investigation (complainant’s wishes considered)</a:t>
          </a:r>
        </a:p>
      </dgm:t>
    </dgm:pt>
    <dgm:pt modelId="{8EEDDAAA-B6B0-46DC-A969-14B1FD7E7CCF}" type="parTrans" cxnId="{54918731-22B1-454D-AAA4-BD0B5040CB9E}">
      <dgm:prSet/>
      <dgm:spPr/>
      <dgm:t>
        <a:bodyPr/>
        <a:lstStyle/>
        <a:p>
          <a:endParaRPr lang="en-US"/>
        </a:p>
      </dgm:t>
    </dgm:pt>
    <dgm:pt modelId="{4A528A5B-3178-408D-8A2C-E20BC5E9C714}" type="sibTrans" cxnId="{54918731-22B1-454D-AAA4-BD0B5040CB9E}">
      <dgm:prSet/>
      <dgm:spPr/>
      <dgm:t>
        <a:bodyPr/>
        <a:lstStyle/>
        <a:p>
          <a:endParaRPr lang="en-US"/>
        </a:p>
      </dgm:t>
    </dgm:pt>
    <dgm:pt modelId="{CA6338F8-8599-449B-9A42-B7878BEB0F40}">
      <dgm:prSet phldrT="[Text]" custT="1"/>
      <dgm:spPr/>
      <dgm:t>
        <a:bodyPr/>
        <a:lstStyle/>
        <a:p>
          <a:r>
            <a:rPr lang="en-US" sz="2000" dirty="0"/>
            <a:t>Opportunity to provide information</a:t>
          </a:r>
        </a:p>
      </dgm:t>
    </dgm:pt>
    <dgm:pt modelId="{57BD5E03-3577-41DE-9BCE-7A17C8720C85}" type="parTrans" cxnId="{53D166D2-D2C2-4384-8DBB-2A4531DFD192}">
      <dgm:prSet/>
      <dgm:spPr/>
      <dgm:t>
        <a:bodyPr/>
        <a:lstStyle/>
        <a:p>
          <a:endParaRPr lang="en-US"/>
        </a:p>
      </dgm:t>
    </dgm:pt>
    <dgm:pt modelId="{597791F4-E971-43F9-8181-0C48EE583C95}" type="sibTrans" cxnId="{53D166D2-D2C2-4384-8DBB-2A4531DFD192}">
      <dgm:prSet/>
      <dgm:spPr/>
      <dgm:t>
        <a:bodyPr/>
        <a:lstStyle/>
        <a:p>
          <a:endParaRPr lang="en-US"/>
        </a:p>
      </dgm:t>
    </dgm:pt>
    <dgm:pt modelId="{68B0C4BE-A9F1-4696-932D-6DFF32D95034}">
      <dgm:prSet phldrT="[Text]" custT="1"/>
      <dgm:spPr/>
      <dgm:t>
        <a:bodyPr/>
        <a:lstStyle/>
        <a:p>
          <a:r>
            <a:rPr lang="en-US" sz="2000" dirty="0"/>
            <a:t>Discipline/ remediation as appropriate</a:t>
          </a:r>
        </a:p>
      </dgm:t>
    </dgm:pt>
    <dgm:pt modelId="{C3C276B0-13DB-4321-8E2E-9DDB1CD1F9EA}" type="parTrans" cxnId="{54B243C9-BE34-4903-BF7D-4D028F0A0550}">
      <dgm:prSet/>
      <dgm:spPr/>
      <dgm:t>
        <a:bodyPr/>
        <a:lstStyle/>
        <a:p>
          <a:endParaRPr lang="en-US"/>
        </a:p>
      </dgm:t>
    </dgm:pt>
    <dgm:pt modelId="{3250C742-F2B6-4628-8208-5F7A306B8F5A}" type="sibTrans" cxnId="{54B243C9-BE34-4903-BF7D-4D028F0A0550}">
      <dgm:prSet/>
      <dgm:spPr/>
      <dgm:t>
        <a:bodyPr/>
        <a:lstStyle/>
        <a:p>
          <a:endParaRPr lang="en-US"/>
        </a:p>
      </dgm:t>
    </dgm:pt>
    <dgm:pt modelId="{19ED4F9A-64A9-434A-8CCB-8E66F0B7E61F}">
      <dgm:prSet phldrT="[Text]" custT="1"/>
      <dgm:spPr/>
      <dgm:t>
        <a:bodyPr/>
        <a:lstStyle/>
        <a:p>
          <a:r>
            <a:rPr lang="en-US" sz="2000" dirty="0"/>
            <a:t>Appeal </a:t>
          </a:r>
        </a:p>
      </dgm:t>
    </dgm:pt>
    <dgm:pt modelId="{9732ACFB-AC85-47AC-AD51-709A181062C1}" type="parTrans" cxnId="{44025E9A-AEC8-45D6-9EFE-C2C0EC688EF1}">
      <dgm:prSet/>
      <dgm:spPr/>
      <dgm:t>
        <a:bodyPr/>
        <a:lstStyle/>
        <a:p>
          <a:endParaRPr lang="en-US"/>
        </a:p>
      </dgm:t>
    </dgm:pt>
    <dgm:pt modelId="{F5F6878C-8F2F-4ABA-94BA-08179780CD97}" type="sibTrans" cxnId="{44025E9A-AEC8-45D6-9EFE-C2C0EC688EF1}">
      <dgm:prSet/>
      <dgm:spPr>
        <a:solidFill>
          <a:schemeClr val="bg1"/>
        </a:solidFill>
        <a:ln>
          <a:solidFill>
            <a:schemeClr val="tx1">
              <a:lumMod val="10000"/>
              <a:lumOff val="90000"/>
            </a:schemeClr>
          </a:solidFill>
        </a:ln>
      </dgm:spPr>
      <dgm:t>
        <a:bodyPr/>
        <a:lstStyle/>
        <a:p>
          <a:endParaRPr lang="en-US"/>
        </a:p>
      </dgm:t>
    </dgm:pt>
    <dgm:pt modelId="{75B73A42-79E4-4FF9-A93B-6E2B279BECA9}">
      <dgm:prSet phldrT="[Text]" custT="1"/>
      <dgm:spPr>
        <a:solidFill>
          <a:schemeClr val="accent4">
            <a:lumMod val="40000"/>
            <a:lumOff val="60000"/>
          </a:schemeClr>
        </a:solidFill>
      </dgm:spPr>
      <dgm:t>
        <a:bodyPr/>
        <a:lstStyle/>
        <a:p>
          <a:r>
            <a:rPr lang="en-US" sz="2000" i="1" dirty="0"/>
            <a:t>Informal resolution available</a:t>
          </a:r>
        </a:p>
      </dgm:t>
    </dgm:pt>
    <dgm:pt modelId="{15EAFA29-9D14-4020-ADBC-DA28E65DE29E}" type="parTrans" cxnId="{FAED84A4-A9E3-4F5B-90B2-7117A15796DB}">
      <dgm:prSet/>
      <dgm:spPr/>
      <dgm:t>
        <a:bodyPr/>
        <a:lstStyle/>
        <a:p>
          <a:endParaRPr lang="en-US"/>
        </a:p>
      </dgm:t>
    </dgm:pt>
    <dgm:pt modelId="{F52AC361-CBC8-4518-8AC3-F7A1F71A7842}" type="sibTrans" cxnId="{FAED84A4-A9E3-4F5B-90B2-7117A15796DB}">
      <dgm:prSet/>
      <dgm:spPr/>
      <dgm:t>
        <a:bodyPr/>
        <a:lstStyle/>
        <a:p>
          <a:endParaRPr lang="en-US"/>
        </a:p>
      </dgm:t>
    </dgm:pt>
    <dgm:pt modelId="{858107E6-CB23-43C9-8C18-8EDE5918AED9}" type="pres">
      <dgm:prSet presAssocID="{231CEEA6-0300-434A-95A6-2322D05ADEA0}" presName="Name0" presStyleCnt="0">
        <dgm:presLayoutVars>
          <dgm:dir/>
          <dgm:resizeHandles val="exact"/>
        </dgm:presLayoutVars>
      </dgm:prSet>
      <dgm:spPr/>
      <dgm:t>
        <a:bodyPr/>
        <a:lstStyle/>
        <a:p>
          <a:endParaRPr lang="en-US"/>
        </a:p>
      </dgm:t>
    </dgm:pt>
    <dgm:pt modelId="{04F72B75-8231-4C1A-9D1A-36F55CEC2E03}" type="pres">
      <dgm:prSet presAssocID="{2E0742CE-62AA-4329-8874-338A484EE7ED}" presName="node" presStyleLbl="node1" presStyleIdx="0" presStyleCnt="8" custScaleX="535504" custScaleY="695956" custLinFactY="-37202" custLinFactNeighborY="-100000">
        <dgm:presLayoutVars>
          <dgm:bulletEnabled val="1"/>
        </dgm:presLayoutVars>
      </dgm:prSet>
      <dgm:spPr/>
      <dgm:t>
        <a:bodyPr/>
        <a:lstStyle/>
        <a:p>
          <a:endParaRPr lang="en-US"/>
        </a:p>
      </dgm:t>
    </dgm:pt>
    <dgm:pt modelId="{CCBEB45F-DB6B-4336-B602-0146ABC9CB49}" type="pres">
      <dgm:prSet presAssocID="{427892CD-13A6-45D1-9D1A-87A8EB57113A}" presName="sibTrans" presStyleLbl="sibTrans1D1" presStyleIdx="0" presStyleCnt="7"/>
      <dgm:spPr/>
      <dgm:t>
        <a:bodyPr/>
        <a:lstStyle/>
        <a:p>
          <a:endParaRPr lang="en-US"/>
        </a:p>
      </dgm:t>
    </dgm:pt>
    <dgm:pt modelId="{D6B28CE6-1CB5-423F-A016-F0BFDBB1BF89}" type="pres">
      <dgm:prSet presAssocID="{427892CD-13A6-45D1-9D1A-87A8EB57113A}" presName="connectorText" presStyleLbl="sibTrans1D1" presStyleIdx="0" presStyleCnt="7"/>
      <dgm:spPr/>
      <dgm:t>
        <a:bodyPr/>
        <a:lstStyle/>
        <a:p>
          <a:endParaRPr lang="en-US"/>
        </a:p>
      </dgm:t>
    </dgm:pt>
    <dgm:pt modelId="{25A002BB-4FD9-455E-A7E3-90922EE49E1D}" type="pres">
      <dgm:prSet presAssocID="{A81365ED-165C-4CBA-B0B9-CE7D9F8BE71D}" presName="node" presStyleLbl="node1" presStyleIdx="1" presStyleCnt="8" custScaleX="535504" custScaleY="695956" custLinFactY="-37202" custLinFactNeighborY="-100000">
        <dgm:presLayoutVars>
          <dgm:bulletEnabled val="1"/>
        </dgm:presLayoutVars>
      </dgm:prSet>
      <dgm:spPr/>
      <dgm:t>
        <a:bodyPr/>
        <a:lstStyle/>
        <a:p>
          <a:endParaRPr lang="en-US"/>
        </a:p>
      </dgm:t>
    </dgm:pt>
    <dgm:pt modelId="{1A9A7146-3B6B-4B21-881F-FC2FC26C87AB}" type="pres">
      <dgm:prSet presAssocID="{764644C9-4324-454C-A7F5-5A0FEF400ABE}" presName="sibTrans" presStyleLbl="sibTrans1D1" presStyleIdx="1" presStyleCnt="7"/>
      <dgm:spPr/>
      <dgm:t>
        <a:bodyPr/>
        <a:lstStyle/>
        <a:p>
          <a:endParaRPr lang="en-US"/>
        </a:p>
      </dgm:t>
    </dgm:pt>
    <dgm:pt modelId="{4B430A13-A5A7-412B-8435-47729CE6E517}" type="pres">
      <dgm:prSet presAssocID="{764644C9-4324-454C-A7F5-5A0FEF400ABE}" presName="connectorText" presStyleLbl="sibTrans1D1" presStyleIdx="1" presStyleCnt="7"/>
      <dgm:spPr/>
      <dgm:t>
        <a:bodyPr/>
        <a:lstStyle/>
        <a:p>
          <a:endParaRPr lang="en-US"/>
        </a:p>
      </dgm:t>
    </dgm:pt>
    <dgm:pt modelId="{79792DD5-33AC-4ECA-A83F-026ABD8C6A6E}" type="pres">
      <dgm:prSet presAssocID="{265EF656-9439-49FD-BFD4-8F6EC3F903F9}" presName="node" presStyleLbl="node1" presStyleIdx="2" presStyleCnt="8" custScaleX="535504" custScaleY="695956" custLinFactY="-37202" custLinFactNeighborY="-100000">
        <dgm:presLayoutVars>
          <dgm:bulletEnabled val="1"/>
        </dgm:presLayoutVars>
      </dgm:prSet>
      <dgm:spPr/>
      <dgm:t>
        <a:bodyPr/>
        <a:lstStyle/>
        <a:p>
          <a:endParaRPr lang="en-US"/>
        </a:p>
      </dgm:t>
    </dgm:pt>
    <dgm:pt modelId="{CEF66FB2-52AE-4FE2-B5C9-00C94548629C}" type="pres">
      <dgm:prSet presAssocID="{4A528A5B-3178-408D-8A2C-E20BC5E9C714}" presName="sibTrans" presStyleLbl="sibTrans1D1" presStyleIdx="2" presStyleCnt="7"/>
      <dgm:spPr/>
      <dgm:t>
        <a:bodyPr/>
        <a:lstStyle/>
        <a:p>
          <a:endParaRPr lang="en-US"/>
        </a:p>
      </dgm:t>
    </dgm:pt>
    <dgm:pt modelId="{D0D624A3-7340-4D23-A04E-EDCBCC433460}" type="pres">
      <dgm:prSet presAssocID="{4A528A5B-3178-408D-8A2C-E20BC5E9C714}" presName="connectorText" presStyleLbl="sibTrans1D1" presStyleIdx="2" presStyleCnt="7"/>
      <dgm:spPr/>
      <dgm:t>
        <a:bodyPr/>
        <a:lstStyle/>
        <a:p>
          <a:endParaRPr lang="en-US"/>
        </a:p>
      </dgm:t>
    </dgm:pt>
    <dgm:pt modelId="{39268C93-4F3C-4C3A-9ABB-F8779C515C00}" type="pres">
      <dgm:prSet presAssocID="{CA6338F8-8599-449B-9A42-B7878BEB0F40}" presName="node" presStyleLbl="node1" presStyleIdx="3" presStyleCnt="8" custScaleX="535504" custScaleY="695956" custLinFactY="-37202" custLinFactNeighborY="-100000">
        <dgm:presLayoutVars>
          <dgm:bulletEnabled val="1"/>
        </dgm:presLayoutVars>
      </dgm:prSet>
      <dgm:spPr/>
      <dgm:t>
        <a:bodyPr/>
        <a:lstStyle/>
        <a:p>
          <a:endParaRPr lang="en-US"/>
        </a:p>
      </dgm:t>
    </dgm:pt>
    <dgm:pt modelId="{F46E770C-F9E1-4611-90BD-E233CAFB54B0}" type="pres">
      <dgm:prSet presAssocID="{597791F4-E971-43F9-8181-0C48EE583C95}" presName="sibTrans" presStyleLbl="sibTrans1D1" presStyleIdx="3" presStyleCnt="7"/>
      <dgm:spPr/>
      <dgm:t>
        <a:bodyPr/>
        <a:lstStyle/>
        <a:p>
          <a:endParaRPr lang="en-US"/>
        </a:p>
      </dgm:t>
    </dgm:pt>
    <dgm:pt modelId="{1AD5D843-90F8-4170-AFF3-5FB5560E911E}" type="pres">
      <dgm:prSet presAssocID="{597791F4-E971-43F9-8181-0C48EE583C95}" presName="connectorText" presStyleLbl="sibTrans1D1" presStyleIdx="3" presStyleCnt="7"/>
      <dgm:spPr/>
      <dgm:t>
        <a:bodyPr/>
        <a:lstStyle/>
        <a:p>
          <a:endParaRPr lang="en-US"/>
        </a:p>
      </dgm:t>
    </dgm:pt>
    <dgm:pt modelId="{DA97F57D-4013-4B65-B2BA-0EF8B685879A}" type="pres">
      <dgm:prSet presAssocID="{AAA650A5-559C-45B7-9A70-9D687F712978}" presName="node" presStyleLbl="node1" presStyleIdx="4" presStyleCnt="8" custScaleX="535504" custScaleY="695956">
        <dgm:presLayoutVars>
          <dgm:bulletEnabled val="1"/>
        </dgm:presLayoutVars>
      </dgm:prSet>
      <dgm:spPr/>
      <dgm:t>
        <a:bodyPr/>
        <a:lstStyle/>
        <a:p>
          <a:endParaRPr lang="en-US"/>
        </a:p>
      </dgm:t>
    </dgm:pt>
    <dgm:pt modelId="{5DBD9BE2-E113-4CD2-A6E8-B1FFFDE4F3BB}" type="pres">
      <dgm:prSet presAssocID="{A5C3F717-6D2B-4287-A423-2E1EAECE7EB1}" presName="sibTrans" presStyleLbl="sibTrans1D1" presStyleIdx="4" presStyleCnt="7"/>
      <dgm:spPr/>
      <dgm:t>
        <a:bodyPr/>
        <a:lstStyle/>
        <a:p>
          <a:endParaRPr lang="en-US"/>
        </a:p>
      </dgm:t>
    </dgm:pt>
    <dgm:pt modelId="{6BD6A4A8-54DB-4114-8E1E-332BBB97924D}" type="pres">
      <dgm:prSet presAssocID="{A5C3F717-6D2B-4287-A423-2E1EAECE7EB1}" presName="connectorText" presStyleLbl="sibTrans1D1" presStyleIdx="4" presStyleCnt="7"/>
      <dgm:spPr/>
      <dgm:t>
        <a:bodyPr/>
        <a:lstStyle/>
        <a:p>
          <a:endParaRPr lang="en-US"/>
        </a:p>
      </dgm:t>
    </dgm:pt>
    <dgm:pt modelId="{95EDC8B7-B0CD-4F49-AB3D-BA75B42BCB18}" type="pres">
      <dgm:prSet presAssocID="{68B0C4BE-A9F1-4696-932D-6DFF32D95034}" presName="node" presStyleLbl="node1" presStyleIdx="5" presStyleCnt="8" custScaleX="535504" custScaleY="695956">
        <dgm:presLayoutVars>
          <dgm:bulletEnabled val="1"/>
        </dgm:presLayoutVars>
      </dgm:prSet>
      <dgm:spPr/>
      <dgm:t>
        <a:bodyPr/>
        <a:lstStyle/>
        <a:p>
          <a:endParaRPr lang="en-US"/>
        </a:p>
      </dgm:t>
    </dgm:pt>
    <dgm:pt modelId="{E8488159-98AD-4949-B05A-E06C6C67A153}" type="pres">
      <dgm:prSet presAssocID="{3250C742-F2B6-4628-8208-5F7A306B8F5A}" presName="sibTrans" presStyleLbl="sibTrans1D1" presStyleIdx="5" presStyleCnt="7"/>
      <dgm:spPr/>
      <dgm:t>
        <a:bodyPr/>
        <a:lstStyle/>
        <a:p>
          <a:endParaRPr lang="en-US"/>
        </a:p>
      </dgm:t>
    </dgm:pt>
    <dgm:pt modelId="{FFD2B020-6D55-4E1D-B867-C14C91FF3740}" type="pres">
      <dgm:prSet presAssocID="{3250C742-F2B6-4628-8208-5F7A306B8F5A}" presName="connectorText" presStyleLbl="sibTrans1D1" presStyleIdx="5" presStyleCnt="7"/>
      <dgm:spPr/>
      <dgm:t>
        <a:bodyPr/>
        <a:lstStyle/>
        <a:p>
          <a:endParaRPr lang="en-US"/>
        </a:p>
      </dgm:t>
    </dgm:pt>
    <dgm:pt modelId="{CD8EC92C-0A31-42D3-A0C1-CACFE17551AB}" type="pres">
      <dgm:prSet presAssocID="{19ED4F9A-64A9-434A-8CCB-8E66F0B7E61F}" presName="node" presStyleLbl="node1" presStyleIdx="6" presStyleCnt="8" custScaleX="535504" custScaleY="695956">
        <dgm:presLayoutVars>
          <dgm:bulletEnabled val="1"/>
        </dgm:presLayoutVars>
      </dgm:prSet>
      <dgm:spPr/>
      <dgm:t>
        <a:bodyPr/>
        <a:lstStyle/>
        <a:p>
          <a:endParaRPr lang="en-US"/>
        </a:p>
      </dgm:t>
    </dgm:pt>
    <dgm:pt modelId="{3B42007B-EB15-45FF-960A-59852CA73918}" type="pres">
      <dgm:prSet presAssocID="{F5F6878C-8F2F-4ABA-94BA-08179780CD97}" presName="sibTrans" presStyleLbl="sibTrans1D1" presStyleIdx="6" presStyleCnt="7"/>
      <dgm:spPr/>
      <dgm:t>
        <a:bodyPr/>
        <a:lstStyle/>
        <a:p>
          <a:endParaRPr lang="en-US"/>
        </a:p>
      </dgm:t>
    </dgm:pt>
    <dgm:pt modelId="{9A3FF89D-2503-4948-A865-3C3596EF3072}" type="pres">
      <dgm:prSet presAssocID="{F5F6878C-8F2F-4ABA-94BA-08179780CD97}" presName="connectorText" presStyleLbl="sibTrans1D1" presStyleIdx="6" presStyleCnt="7"/>
      <dgm:spPr/>
      <dgm:t>
        <a:bodyPr/>
        <a:lstStyle/>
        <a:p>
          <a:endParaRPr lang="en-US"/>
        </a:p>
      </dgm:t>
    </dgm:pt>
    <dgm:pt modelId="{6FE3BFE9-9A93-4E10-B0C7-5308013C50DA}" type="pres">
      <dgm:prSet presAssocID="{75B73A42-79E4-4FF9-A93B-6E2B279BECA9}" presName="node" presStyleLbl="node1" presStyleIdx="7" presStyleCnt="8" custScaleX="369435" custScaleY="696686" custLinFactX="67175" custLinFactNeighborX="100000" custLinFactNeighborY="-14792">
        <dgm:presLayoutVars>
          <dgm:bulletEnabled val="1"/>
        </dgm:presLayoutVars>
      </dgm:prSet>
      <dgm:spPr/>
      <dgm:t>
        <a:bodyPr/>
        <a:lstStyle/>
        <a:p>
          <a:endParaRPr lang="en-US"/>
        </a:p>
      </dgm:t>
    </dgm:pt>
  </dgm:ptLst>
  <dgm:cxnLst>
    <dgm:cxn modelId="{D76CABC2-A8B3-4192-BA66-9D513DB89471}" srcId="{231CEEA6-0300-434A-95A6-2322D05ADEA0}" destId="{2E0742CE-62AA-4329-8874-338A484EE7ED}" srcOrd="0" destOrd="0" parTransId="{C1948E05-94A5-445E-A4BC-EC4F4FBB094F}" sibTransId="{427892CD-13A6-45D1-9D1A-87A8EB57113A}"/>
    <dgm:cxn modelId="{A5029251-C95E-4A74-9687-29BF17ABA66E}" srcId="{231CEEA6-0300-434A-95A6-2322D05ADEA0}" destId="{AAA650A5-559C-45B7-9A70-9D687F712978}" srcOrd="4" destOrd="0" parTransId="{28E1FC31-1471-4D5B-833E-EEAB0720E5C6}" sibTransId="{A5C3F717-6D2B-4287-A423-2E1EAECE7EB1}"/>
    <dgm:cxn modelId="{042C7DD2-8F78-49F7-9B48-5CCC923DA458}" type="presOf" srcId="{4A528A5B-3178-408D-8A2C-E20BC5E9C714}" destId="{CEF66FB2-52AE-4FE2-B5C9-00C94548629C}" srcOrd="0" destOrd="0" presId="urn:microsoft.com/office/officeart/2005/8/layout/bProcess3"/>
    <dgm:cxn modelId="{34CCB358-B42E-4391-BD60-8EE5B6E2DF69}" type="presOf" srcId="{3250C742-F2B6-4628-8208-5F7A306B8F5A}" destId="{FFD2B020-6D55-4E1D-B867-C14C91FF3740}" srcOrd="1" destOrd="0" presId="urn:microsoft.com/office/officeart/2005/8/layout/bProcess3"/>
    <dgm:cxn modelId="{54B243C9-BE34-4903-BF7D-4D028F0A0550}" srcId="{231CEEA6-0300-434A-95A6-2322D05ADEA0}" destId="{68B0C4BE-A9F1-4696-932D-6DFF32D95034}" srcOrd="5" destOrd="0" parTransId="{C3C276B0-13DB-4321-8E2E-9DDB1CD1F9EA}" sibTransId="{3250C742-F2B6-4628-8208-5F7A306B8F5A}"/>
    <dgm:cxn modelId="{185E8A37-4C2E-4944-B99B-E254E07F87C8}" type="presOf" srcId="{A5C3F717-6D2B-4287-A423-2E1EAECE7EB1}" destId="{5DBD9BE2-E113-4CD2-A6E8-B1FFFDE4F3BB}" srcOrd="0" destOrd="0" presId="urn:microsoft.com/office/officeart/2005/8/layout/bProcess3"/>
    <dgm:cxn modelId="{2A04531E-C912-4BEE-8ABA-FA4385F73627}" type="presOf" srcId="{4A528A5B-3178-408D-8A2C-E20BC5E9C714}" destId="{D0D624A3-7340-4D23-A04E-EDCBCC433460}" srcOrd="1" destOrd="0" presId="urn:microsoft.com/office/officeart/2005/8/layout/bProcess3"/>
    <dgm:cxn modelId="{669624AB-71A5-4138-ADB2-DE6A1DA515EC}" srcId="{231CEEA6-0300-434A-95A6-2322D05ADEA0}" destId="{A81365ED-165C-4CBA-B0B9-CE7D9F8BE71D}" srcOrd="1" destOrd="0" parTransId="{46A0A32B-27A5-424F-993A-26712F29A9AA}" sibTransId="{764644C9-4324-454C-A7F5-5A0FEF400ABE}"/>
    <dgm:cxn modelId="{66E3F9A8-CDAD-4126-84B5-6E7F3351B4F3}" type="presOf" srcId="{2E0742CE-62AA-4329-8874-338A484EE7ED}" destId="{04F72B75-8231-4C1A-9D1A-36F55CEC2E03}" srcOrd="0" destOrd="0" presId="urn:microsoft.com/office/officeart/2005/8/layout/bProcess3"/>
    <dgm:cxn modelId="{1E01E0AE-A0CA-4898-846E-FEF147E9160E}" type="presOf" srcId="{A5C3F717-6D2B-4287-A423-2E1EAECE7EB1}" destId="{6BD6A4A8-54DB-4114-8E1E-332BBB97924D}" srcOrd="1" destOrd="0" presId="urn:microsoft.com/office/officeart/2005/8/layout/bProcess3"/>
    <dgm:cxn modelId="{1F0D1BEC-11D2-40A2-9C7F-264059C2F4C1}" type="presOf" srcId="{CA6338F8-8599-449B-9A42-B7878BEB0F40}" destId="{39268C93-4F3C-4C3A-9ABB-F8779C515C00}" srcOrd="0" destOrd="0" presId="urn:microsoft.com/office/officeart/2005/8/layout/bProcess3"/>
    <dgm:cxn modelId="{034A6B5B-D926-4E5B-986E-E0CEDDD6705B}" type="presOf" srcId="{19ED4F9A-64A9-434A-8CCB-8E66F0B7E61F}" destId="{CD8EC92C-0A31-42D3-A0C1-CACFE17551AB}" srcOrd="0" destOrd="0" presId="urn:microsoft.com/office/officeart/2005/8/layout/bProcess3"/>
    <dgm:cxn modelId="{FAED84A4-A9E3-4F5B-90B2-7117A15796DB}" srcId="{231CEEA6-0300-434A-95A6-2322D05ADEA0}" destId="{75B73A42-79E4-4FF9-A93B-6E2B279BECA9}" srcOrd="7" destOrd="0" parTransId="{15EAFA29-9D14-4020-ADBC-DA28E65DE29E}" sibTransId="{F52AC361-CBC8-4518-8AC3-F7A1F71A7842}"/>
    <dgm:cxn modelId="{53D166D2-D2C2-4384-8DBB-2A4531DFD192}" srcId="{231CEEA6-0300-434A-95A6-2322D05ADEA0}" destId="{CA6338F8-8599-449B-9A42-B7878BEB0F40}" srcOrd="3" destOrd="0" parTransId="{57BD5E03-3577-41DE-9BCE-7A17C8720C85}" sibTransId="{597791F4-E971-43F9-8181-0C48EE583C95}"/>
    <dgm:cxn modelId="{DCD071E2-BC4D-4B8A-B35A-DEAB4A0C1C0A}" type="presOf" srcId="{3250C742-F2B6-4628-8208-5F7A306B8F5A}" destId="{E8488159-98AD-4949-B05A-E06C6C67A153}" srcOrd="0" destOrd="0" presId="urn:microsoft.com/office/officeart/2005/8/layout/bProcess3"/>
    <dgm:cxn modelId="{715D81CC-A0D0-46BE-A356-EAB9EAE6DEB8}" type="presOf" srcId="{68B0C4BE-A9F1-4696-932D-6DFF32D95034}" destId="{95EDC8B7-B0CD-4F49-AB3D-BA75B42BCB18}" srcOrd="0" destOrd="0" presId="urn:microsoft.com/office/officeart/2005/8/layout/bProcess3"/>
    <dgm:cxn modelId="{C10F5995-1AB0-448A-A586-CEC867B439FE}" type="presOf" srcId="{427892CD-13A6-45D1-9D1A-87A8EB57113A}" destId="{CCBEB45F-DB6B-4336-B602-0146ABC9CB49}" srcOrd="0" destOrd="0" presId="urn:microsoft.com/office/officeart/2005/8/layout/bProcess3"/>
    <dgm:cxn modelId="{44025E9A-AEC8-45D6-9EFE-C2C0EC688EF1}" srcId="{231CEEA6-0300-434A-95A6-2322D05ADEA0}" destId="{19ED4F9A-64A9-434A-8CCB-8E66F0B7E61F}" srcOrd="6" destOrd="0" parTransId="{9732ACFB-AC85-47AC-AD51-709A181062C1}" sibTransId="{F5F6878C-8F2F-4ABA-94BA-08179780CD97}"/>
    <dgm:cxn modelId="{8F5ED337-BE48-47DA-91D4-6C68111CBDDB}" type="presOf" srcId="{A81365ED-165C-4CBA-B0B9-CE7D9F8BE71D}" destId="{25A002BB-4FD9-455E-A7E3-90922EE49E1D}" srcOrd="0" destOrd="0" presId="urn:microsoft.com/office/officeart/2005/8/layout/bProcess3"/>
    <dgm:cxn modelId="{739E676A-24B1-4ADB-8813-DF21196F501F}" type="presOf" srcId="{AAA650A5-559C-45B7-9A70-9D687F712978}" destId="{DA97F57D-4013-4B65-B2BA-0EF8B685879A}" srcOrd="0" destOrd="0" presId="urn:microsoft.com/office/officeart/2005/8/layout/bProcess3"/>
    <dgm:cxn modelId="{E312FD95-159B-40E2-BFCD-6C6624316E31}" type="presOf" srcId="{265EF656-9439-49FD-BFD4-8F6EC3F903F9}" destId="{79792DD5-33AC-4ECA-A83F-026ABD8C6A6E}" srcOrd="0" destOrd="0" presId="urn:microsoft.com/office/officeart/2005/8/layout/bProcess3"/>
    <dgm:cxn modelId="{54918731-22B1-454D-AAA4-BD0B5040CB9E}" srcId="{231CEEA6-0300-434A-95A6-2322D05ADEA0}" destId="{265EF656-9439-49FD-BFD4-8F6EC3F903F9}" srcOrd="2" destOrd="0" parTransId="{8EEDDAAA-B6B0-46DC-A969-14B1FD7E7CCF}" sibTransId="{4A528A5B-3178-408D-8A2C-E20BC5E9C714}"/>
    <dgm:cxn modelId="{C5F46FEF-F200-446D-BA6E-9CF1135B1721}" type="presOf" srcId="{427892CD-13A6-45D1-9D1A-87A8EB57113A}" destId="{D6B28CE6-1CB5-423F-A016-F0BFDBB1BF89}" srcOrd="1" destOrd="0" presId="urn:microsoft.com/office/officeart/2005/8/layout/bProcess3"/>
    <dgm:cxn modelId="{2E084CA8-C80E-43E4-B0EA-107BDD8DB785}" type="presOf" srcId="{597791F4-E971-43F9-8181-0C48EE583C95}" destId="{1AD5D843-90F8-4170-AFF3-5FB5560E911E}" srcOrd="1" destOrd="0" presId="urn:microsoft.com/office/officeart/2005/8/layout/bProcess3"/>
    <dgm:cxn modelId="{482A117D-C4E7-4B2E-AF62-503EA195D9F3}" type="presOf" srcId="{764644C9-4324-454C-A7F5-5A0FEF400ABE}" destId="{1A9A7146-3B6B-4B21-881F-FC2FC26C87AB}" srcOrd="0" destOrd="0" presId="urn:microsoft.com/office/officeart/2005/8/layout/bProcess3"/>
    <dgm:cxn modelId="{F7294C4E-96E6-4855-8B17-A8573E880252}" type="presOf" srcId="{F5F6878C-8F2F-4ABA-94BA-08179780CD97}" destId="{9A3FF89D-2503-4948-A865-3C3596EF3072}" srcOrd="1" destOrd="0" presId="urn:microsoft.com/office/officeart/2005/8/layout/bProcess3"/>
    <dgm:cxn modelId="{D48B4D3A-21BE-46EB-88A1-74E8426F8912}" type="presOf" srcId="{597791F4-E971-43F9-8181-0C48EE583C95}" destId="{F46E770C-F9E1-4611-90BD-E233CAFB54B0}" srcOrd="0" destOrd="0" presId="urn:microsoft.com/office/officeart/2005/8/layout/bProcess3"/>
    <dgm:cxn modelId="{5CB6E9C4-CDD2-4417-809C-A26394E68194}" type="presOf" srcId="{764644C9-4324-454C-A7F5-5A0FEF400ABE}" destId="{4B430A13-A5A7-412B-8435-47729CE6E517}" srcOrd="1" destOrd="0" presId="urn:microsoft.com/office/officeart/2005/8/layout/bProcess3"/>
    <dgm:cxn modelId="{B0BC13C2-8042-4119-A406-19190D658DDF}" type="presOf" srcId="{F5F6878C-8F2F-4ABA-94BA-08179780CD97}" destId="{3B42007B-EB15-45FF-960A-59852CA73918}" srcOrd="0" destOrd="0" presId="urn:microsoft.com/office/officeart/2005/8/layout/bProcess3"/>
    <dgm:cxn modelId="{5F3E2708-204D-4C36-8130-4DC43E6A1791}" type="presOf" srcId="{75B73A42-79E4-4FF9-A93B-6E2B279BECA9}" destId="{6FE3BFE9-9A93-4E10-B0C7-5308013C50DA}" srcOrd="0" destOrd="0" presId="urn:microsoft.com/office/officeart/2005/8/layout/bProcess3"/>
    <dgm:cxn modelId="{9ED7B0AB-B120-4C46-AA2E-34C82BB39818}" type="presOf" srcId="{231CEEA6-0300-434A-95A6-2322D05ADEA0}" destId="{858107E6-CB23-43C9-8C18-8EDE5918AED9}" srcOrd="0" destOrd="0" presId="urn:microsoft.com/office/officeart/2005/8/layout/bProcess3"/>
    <dgm:cxn modelId="{1C6C5A51-209C-4FE2-9868-C3C122D3278D}" type="presParOf" srcId="{858107E6-CB23-43C9-8C18-8EDE5918AED9}" destId="{04F72B75-8231-4C1A-9D1A-36F55CEC2E03}" srcOrd="0" destOrd="0" presId="urn:microsoft.com/office/officeart/2005/8/layout/bProcess3"/>
    <dgm:cxn modelId="{D4314522-4350-4610-AC2D-E6FD1042A030}" type="presParOf" srcId="{858107E6-CB23-43C9-8C18-8EDE5918AED9}" destId="{CCBEB45F-DB6B-4336-B602-0146ABC9CB49}" srcOrd="1" destOrd="0" presId="urn:microsoft.com/office/officeart/2005/8/layout/bProcess3"/>
    <dgm:cxn modelId="{B8F89AC4-4951-44D0-9E78-78E9B15B7C17}" type="presParOf" srcId="{CCBEB45F-DB6B-4336-B602-0146ABC9CB49}" destId="{D6B28CE6-1CB5-423F-A016-F0BFDBB1BF89}" srcOrd="0" destOrd="0" presId="urn:microsoft.com/office/officeart/2005/8/layout/bProcess3"/>
    <dgm:cxn modelId="{3FD38446-620F-4598-9DDD-26576647CDE9}" type="presParOf" srcId="{858107E6-CB23-43C9-8C18-8EDE5918AED9}" destId="{25A002BB-4FD9-455E-A7E3-90922EE49E1D}" srcOrd="2" destOrd="0" presId="urn:microsoft.com/office/officeart/2005/8/layout/bProcess3"/>
    <dgm:cxn modelId="{87A7636E-2643-4953-A18F-03406B84C831}" type="presParOf" srcId="{858107E6-CB23-43C9-8C18-8EDE5918AED9}" destId="{1A9A7146-3B6B-4B21-881F-FC2FC26C87AB}" srcOrd="3" destOrd="0" presId="urn:microsoft.com/office/officeart/2005/8/layout/bProcess3"/>
    <dgm:cxn modelId="{1120D743-4B26-491A-8E26-F9781D63D46A}" type="presParOf" srcId="{1A9A7146-3B6B-4B21-881F-FC2FC26C87AB}" destId="{4B430A13-A5A7-412B-8435-47729CE6E517}" srcOrd="0" destOrd="0" presId="urn:microsoft.com/office/officeart/2005/8/layout/bProcess3"/>
    <dgm:cxn modelId="{464114A1-E4A3-42BA-9043-02B6B25A5362}" type="presParOf" srcId="{858107E6-CB23-43C9-8C18-8EDE5918AED9}" destId="{79792DD5-33AC-4ECA-A83F-026ABD8C6A6E}" srcOrd="4" destOrd="0" presId="urn:microsoft.com/office/officeart/2005/8/layout/bProcess3"/>
    <dgm:cxn modelId="{143D87D6-1F30-4C66-ACF8-FB56D409BABB}" type="presParOf" srcId="{858107E6-CB23-43C9-8C18-8EDE5918AED9}" destId="{CEF66FB2-52AE-4FE2-B5C9-00C94548629C}" srcOrd="5" destOrd="0" presId="urn:microsoft.com/office/officeart/2005/8/layout/bProcess3"/>
    <dgm:cxn modelId="{A901E385-54A9-4310-8F66-AFB4842E8761}" type="presParOf" srcId="{CEF66FB2-52AE-4FE2-B5C9-00C94548629C}" destId="{D0D624A3-7340-4D23-A04E-EDCBCC433460}" srcOrd="0" destOrd="0" presId="urn:microsoft.com/office/officeart/2005/8/layout/bProcess3"/>
    <dgm:cxn modelId="{38C70910-3B68-47A8-9F88-EFC3B5D9AF97}" type="presParOf" srcId="{858107E6-CB23-43C9-8C18-8EDE5918AED9}" destId="{39268C93-4F3C-4C3A-9ABB-F8779C515C00}" srcOrd="6" destOrd="0" presId="urn:microsoft.com/office/officeart/2005/8/layout/bProcess3"/>
    <dgm:cxn modelId="{C6E17DB9-8B05-49C1-9054-3CED3EE589F9}" type="presParOf" srcId="{858107E6-CB23-43C9-8C18-8EDE5918AED9}" destId="{F46E770C-F9E1-4611-90BD-E233CAFB54B0}" srcOrd="7" destOrd="0" presId="urn:microsoft.com/office/officeart/2005/8/layout/bProcess3"/>
    <dgm:cxn modelId="{E4B52919-48A2-440E-B026-66850B92395B}" type="presParOf" srcId="{F46E770C-F9E1-4611-90BD-E233CAFB54B0}" destId="{1AD5D843-90F8-4170-AFF3-5FB5560E911E}" srcOrd="0" destOrd="0" presId="urn:microsoft.com/office/officeart/2005/8/layout/bProcess3"/>
    <dgm:cxn modelId="{64A6672D-96C2-438F-9D0E-8F031EDAEC32}" type="presParOf" srcId="{858107E6-CB23-43C9-8C18-8EDE5918AED9}" destId="{DA97F57D-4013-4B65-B2BA-0EF8B685879A}" srcOrd="8" destOrd="0" presId="urn:microsoft.com/office/officeart/2005/8/layout/bProcess3"/>
    <dgm:cxn modelId="{0BC19D04-E16B-4087-9000-A4F3EDA9124E}" type="presParOf" srcId="{858107E6-CB23-43C9-8C18-8EDE5918AED9}" destId="{5DBD9BE2-E113-4CD2-A6E8-B1FFFDE4F3BB}" srcOrd="9" destOrd="0" presId="urn:microsoft.com/office/officeart/2005/8/layout/bProcess3"/>
    <dgm:cxn modelId="{DD19A5DF-C8B7-43C7-85D0-D496322EFAB2}" type="presParOf" srcId="{5DBD9BE2-E113-4CD2-A6E8-B1FFFDE4F3BB}" destId="{6BD6A4A8-54DB-4114-8E1E-332BBB97924D}" srcOrd="0" destOrd="0" presId="urn:microsoft.com/office/officeart/2005/8/layout/bProcess3"/>
    <dgm:cxn modelId="{B064043A-BD17-437F-9DF4-74BBC360CB7F}" type="presParOf" srcId="{858107E6-CB23-43C9-8C18-8EDE5918AED9}" destId="{95EDC8B7-B0CD-4F49-AB3D-BA75B42BCB18}" srcOrd="10" destOrd="0" presId="urn:microsoft.com/office/officeart/2005/8/layout/bProcess3"/>
    <dgm:cxn modelId="{DE2C4A01-FFAE-4B7C-A1EB-1BB1725523E6}" type="presParOf" srcId="{858107E6-CB23-43C9-8C18-8EDE5918AED9}" destId="{E8488159-98AD-4949-B05A-E06C6C67A153}" srcOrd="11" destOrd="0" presId="urn:microsoft.com/office/officeart/2005/8/layout/bProcess3"/>
    <dgm:cxn modelId="{25ED04B1-471B-4ECE-A279-94BD12BF8806}" type="presParOf" srcId="{E8488159-98AD-4949-B05A-E06C6C67A153}" destId="{FFD2B020-6D55-4E1D-B867-C14C91FF3740}" srcOrd="0" destOrd="0" presId="urn:microsoft.com/office/officeart/2005/8/layout/bProcess3"/>
    <dgm:cxn modelId="{CB955723-A63D-4D4B-A67B-E69F6FAECEDE}" type="presParOf" srcId="{858107E6-CB23-43C9-8C18-8EDE5918AED9}" destId="{CD8EC92C-0A31-42D3-A0C1-CACFE17551AB}" srcOrd="12" destOrd="0" presId="urn:microsoft.com/office/officeart/2005/8/layout/bProcess3"/>
    <dgm:cxn modelId="{027F33AF-E821-4D81-9244-3F7701C833B3}" type="presParOf" srcId="{858107E6-CB23-43C9-8C18-8EDE5918AED9}" destId="{3B42007B-EB15-45FF-960A-59852CA73918}" srcOrd="13" destOrd="0" presId="urn:microsoft.com/office/officeart/2005/8/layout/bProcess3"/>
    <dgm:cxn modelId="{72AAE79D-DD74-494E-9499-2B8BD0446752}" type="presParOf" srcId="{3B42007B-EB15-45FF-960A-59852CA73918}" destId="{9A3FF89D-2503-4948-A865-3C3596EF3072}" srcOrd="0" destOrd="0" presId="urn:microsoft.com/office/officeart/2005/8/layout/bProcess3"/>
    <dgm:cxn modelId="{F6985F70-5C6B-4DFE-9F8E-FFC68FBCFD6C}" type="presParOf" srcId="{858107E6-CB23-43C9-8C18-8EDE5918AED9}" destId="{6FE3BFE9-9A93-4E10-B0C7-5308013C50DA}" srcOrd="1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246F0-3BC3-45BA-ADF2-79F94FA9FE84}">
      <dsp:nvSpPr>
        <dsp:cNvPr id="0" name=""/>
        <dsp:cNvSpPr/>
      </dsp:nvSpPr>
      <dsp:spPr>
        <a:xfrm>
          <a:off x="394335" y="1752501"/>
          <a:ext cx="3154680" cy="368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lvl="0" algn="ctr" defTabSz="889000">
            <a:lnSpc>
              <a:spcPct val="90000"/>
            </a:lnSpc>
            <a:spcBef>
              <a:spcPct val="0"/>
            </a:spcBef>
            <a:spcAft>
              <a:spcPct val="35000"/>
            </a:spcAft>
            <a:defRPr b="1"/>
          </a:pPr>
          <a:r>
            <a:rPr lang="en-US" sz="2000" kern="1200"/>
            <a:t>1972</a:t>
          </a:r>
        </a:p>
      </dsp:txBody>
      <dsp:txXfrm>
        <a:off x="394335" y="1752501"/>
        <a:ext cx="3154680" cy="368775"/>
      </dsp:txXfrm>
    </dsp:sp>
    <dsp:sp modelId="{D62B77A5-37CA-436E-9823-2FDBAE29E7E2}">
      <dsp:nvSpPr>
        <dsp:cNvPr id="0" name=""/>
        <dsp:cNvSpPr/>
      </dsp:nvSpPr>
      <dsp:spPr>
        <a:xfrm>
          <a:off x="0" y="1566481"/>
          <a:ext cx="7886700" cy="130540"/>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6A47D9-6303-47AA-B3E3-53B29D4FB837}">
      <dsp:nvSpPr>
        <dsp:cNvPr id="0" name=""/>
        <dsp:cNvSpPr/>
      </dsp:nvSpPr>
      <dsp:spPr>
        <a:xfrm>
          <a:off x="236601" y="0"/>
          <a:ext cx="3470148" cy="101168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lvl="0" algn="ctr" defTabSz="488950">
            <a:lnSpc>
              <a:spcPct val="90000"/>
            </a:lnSpc>
            <a:spcBef>
              <a:spcPct val="0"/>
            </a:spcBef>
            <a:spcAft>
              <a:spcPct val="35000"/>
            </a:spcAft>
          </a:pPr>
          <a:endParaRPr lang="en-US" sz="1100" kern="1200" dirty="0"/>
        </a:p>
        <a:p>
          <a:pPr lvl="0" algn="ctr" defTabSz="488950">
            <a:lnSpc>
              <a:spcPct val="90000"/>
            </a:lnSpc>
            <a:spcBef>
              <a:spcPct val="0"/>
            </a:spcBef>
            <a:spcAft>
              <a:spcPct val="35000"/>
            </a:spcAft>
          </a:pPr>
          <a:r>
            <a:rPr lang="en-US" sz="1800" kern="1200" dirty="0"/>
            <a:t>Title IX of the Higher Education Amendments of 1972</a:t>
          </a:r>
          <a:r>
            <a:rPr lang="en-US" sz="1500" kern="1200" dirty="0"/>
            <a:t/>
          </a:r>
          <a:br>
            <a:rPr lang="en-US" sz="1500" kern="1200" dirty="0"/>
          </a:br>
          <a:endParaRPr lang="en-US" sz="1500" kern="1200" dirty="0"/>
        </a:p>
      </dsp:txBody>
      <dsp:txXfrm>
        <a:off x="236601" y="0"/>
        <a:ext cx="3470148" cy="1011686"/>
      </dsp:txXfrm>
    </dsp:sp>
    <dsp:sp modelId="{B63BFCCB-7849-422F-81C0-82C5E38FEA11}">
      <dsp:nvSpPr>
        <dsp:cNvPr id="0" name=""/>
        <dsp:cNvSpPr/>
      </dsp:nvSpPr>
      <dsp:spPr>
        <a:xfrm>
          <a:off x="1971675" y="1011686"/>
          <a:ext cx="0" cy="554795"/>
        </a:xfrm>
        <a:prstGeom prst="line">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82D79A43-9A2F-43DD-B8BA-BE1B763686E4}">
      <dsp:nvSpPr>
        <dsp:cNvPr id="0" name=""/>
        <dsp:cNvSpPr/>
      </dsp:nvSpPr>
      <dsp:spPr>
        <a:xfrm>
          <a:off x="4337685" y="1142226"/>
          <a:ext cx="3154680" cy="368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lvl="0" algn="ctr" defTabSz="889000">
            <a:lnSpc>
              <a:spcPct val="90000"/>
            </a:lnSpc>
            <a:spcBef>
              <a:spcPct val="0"/>
            </a:spcBef>
            <a:spcAft>
              <a:spcPct val="35000"/>
            </a:spcAft>
            <a:defRPr b="1"/>
          </a:pPr>
          <a:r>
            <a:rPr lang="en-US" sz="2000" kern="1200"/>
            <a:t>2013</a:t>
          </a:r>
        </a:p>
      </dsp:txBody>
      <dsp:txXfrm>
        <a:off x="4337685" y="1142226"/>
        <a:ext cx="3154680" cy="368775"/>
      </dsp:txXfrm>
    </dsp:sp>
    <dsp:sp modelId="{304EA6A2-011E-4C02-96D2-B84A320AEF90}">
      <dsp:nvSpPr>
        <dsp:cNvPr id="0" name=""/>
        <dsp:cNvSpPr/>
      </dsp:nvSpPr>
      <dsp:spPr>
        <a:xfrm>
          <a:off x="4179951" y="2251817"/>
          <a:ext cx="3470148" cy="1011686"/>
        </a:xfrm>
        <a:prstGeom prst="rect">
          <a:avLst/>
        </a:prstGeom>
        <a:solidFill>
          <a:schemeClr val="accent2">
            <a:tint val="40000"/>
            <a:alpha val="90000"/>
            <a:hueOff val="0"/>
            <a:satOff val="0"/>
            <a:lumOff val="-6167"/>
            <a:alphaOff val="0"/>
          </a:schemeClr>
        </a:solidFill>
        <a:ln w="12700" cap="flat" cmpd="sng" algn="ctr">
          <a:solidFill>
            <a:schemeClr val="accent2">
              <a:tint val="40000"/>
              <a:alpha val="90000"/>
              <a:hueOff val="0"/>
              <a:satOff val="0"/>
              <a:lumOff val="-616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lvl="0" algn="ctr" defTabSz="488950">
            <a:lnSpc>
              <a:spcPct val="90000"/>
            </a:lnSpc>
            <a:spcBef>
              <a:spcPct val="0"/>
            </a:spcBef>
            <a:spcAft>
              <a:spcPct val="35000"/>
            </a:spcAft>
          </a:pPr>
          <a:endParaRPr lang="en-US" sz="1100" kern="1200" dirty="0"/>
        </a:p>
        <a:p>
          <a:pPr lvl="0" algn="ctr" defTabSz="488950">
            <a:lnSpc>
              <a:spcPct val="90000"/>
            </a:lnSpc>
            <a:spcBef>
              <a:spcPct val="0"/>
            </a:spcBef>
            <a:spcAft>
              <a:spcPct val="35000"/>
            </a:spcAft>
          </a:pPr>
          <a:r>
            <a:rPr lang="en-US" sz="1800" kern="1200" dirty="0"/>
            <a:t>Violence Against Women Reauthorization Act of 2013</a:t>
          </a:r>
          <a:br>
            <a:rPr lang="en-US" sz="1800" kern="1200" dirty="0"/>
          </a:br>
          <a:endParaRPr lang="en-US" sz="1800" kern="1200" dirty="0"/>
        </a:p>
      </dsp:txBody>
      <dsp:txXfrm>
        <a:off x="4179951" y="2251817"/>
        <a:ext cx="3470148" cy="1011686"/>
      </dsp:txXfrm>
    </dsp:sp>
    <dsp:sp modelId="{760F691A-DF7F-4F2D-B640-295F310A4769}">
      <dsp:nvSpPr>
        <dsp:cNvPr id="0" name=""/>
        <dsp:cNvSpPr/>
      </dsp:nvSpPr>
      <dsp:spPr>
        <a:xfrm>
          <a:off x="5915024" y="1697022"/>
          <a:ext cx="0" cy="554795"/>
        </a:xfrm>
        <a:prstGeom prst="line">
          <a:avLst/>
        </a:prstGeom>
        <a:solidFill>
          <a:schemeClr val="accent2">
            <a:hueOff val="113439"/>
            <a:satOff val="13039"/>
            <a:lumOff val="-10393"/>
            <a:alphaOff val="0"/>
          </a:schemeClr>
        </a:solidFill>
        <a:ln w="6350" cap="flat" cmpd="sng" algn="ctr">
          <a:solidFill>
            <a:schemeClr val="accent2">
              <a:hueOff val="113439"/>
              <a:satOff val="13039"/>
              <a:lumOff val="-10393"/>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30DD9D8B-26A9-4123-B7C4-3D0B26CC667B}">
      <dsp:nvSpPr>
        <dsp:cNvPr id="0" name=""/>
        <dsp:cNvSpPr/>
      </dsp:nvSpPr>
      <dsp:spPr>
        <a:xfrm>
          <a:off x="1930881" y="1590958"/>
          <a:ext cx="81587" cy="8158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5958B60-BC93-4264-9819-5E4515F5BAC8}">
      <dsp:nvSpPr>
        <dsp:cNvPr id="0" name=""/>
        <dsp:cNvSpPr/>
      </dsp:nvSpPr>
      <dsp:spPr>
        <a:xfrm>
          <a:off x="5874231" y="1590958"/>
          <a:ext cx="81587" cy="8158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5359B-F65C-436C-9B8B-BA1CC52EDD74}">
      <dsp:nvSpPr>
        <dsp:cNvPr id="0" name=""/>
        <dsp:cNvSpPr/>
      </dsp:nvSpPr>
      <dsp:spPr>
        <a:xfrm>
          <a:off x="0" y="65565"/>
          <a:ext cx="5175384" cy="953403"/>
        </a:xfrm>
        <a:prstGeom prst="roundRect">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a:t>James Dugan, PhD </a:t>
          </a:r>
        </a:p>
      </dsp:txBody>
      <dsp:txXfrm>
        <a:off x="46541" y="112106"/>
        <a:ext cx="5082302" cy="860321"/>
      </dsp:txXfrm>
    </dsp:sp>
    <dsp:sp modelId="{8F8E38D4-0093-4A40-B9A6-82C790E1BD74}">
      <dsp:nvSpPr>
        <dsp:cNvPr id="0" name=""/>
        <dsp:cNvSpPr/>
      </dsp:nvSpPr>
      <dsp:spPr>
        <a:xfrm>
          <a:off x="0" y="1088089"/>
          <a:ext cx="5175384" cy="953403"/>
        </a:xfrm>
        <a:prstGeom prst="round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a:t>Beth Epley, PsyD </a:t>
          </a:r>
        </a:p>
      </dsp:txBody>
      <dsp:txXfrm>
        <a:off x="46541" y="1134630"/>
        <a:ext cx="5082302" cy="860321"/>
      </dsp:txXfrm>
    </dsp:sp>
    <dsp:sp modelId="{FBA249C0-8574-48A9-A04E-E5CF3592B92D}">
      <dsp:nvSpPr>
        <dsp:cNvPr id="0" name=""/>
        <dsp:cNvSpPr/>
      </dsp:nvSpPr>
      <dsp:spPr>
        <a:xfrm>
          <a:off x="0" y="2110613"/>
          <a:ext cx="5175384" cy="95340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Brandi Norman, PsyD </a:t>
          </a:r>
        </a:p>
      </dsp:txBody>
      <dsp:txXfrm>
        <a:off x="46541" y="2157154"/>
        <a:ext cx="5082302" cy="860321"/>
      </dsp:txXfrm>
    </dsp:sp>
    <dsp:sp modelId="{7B6B7BB9-2575-4A33-8CFD-352DAC98BFF1}">
      <dsp:nvSpPr>
        <dsp:cNvPr id="0" name=""/>
        <dsp:cNvSpPr/>
      </dsp:nvSpPr>
      <dsp:spPr>
        <a:xfrm>
          <a:off x="0" y="3133136"/>
          <a:ext cx="5175384" cy="95340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Professionals with duty </a:t>
          </a:r>
          <a:r>
            <a:rPr lang="en-US" sz="2400" i="1" kern="1200" dirty="0"/>
            <a:t>serving in professional role</a:t>
          </a:r>
          <a:endParaRPr lang="en-US" sz="2400" kern="1200" dirty="0"/>
        </a:p>
      </dsp:txBody>
      <dsp:txXfrm>
        <a:off x="46541" y="3179677"/>
        <a:ext cx="5082302" cy="8603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CE227-8D90-48FC-A0F0-D1E7E8CA059C}">
      <dsp:nvSpPr>
        <dsp:cNvPr id="0" name=""/>
        <dsp:cNvSpPr/>
      </dsp:nvSpPr>
      <dsp:spPr>
        <a:xfrm>
          <a:off x="-195188" y="683187"/>
          <a:ext cx="4941518" cy="13615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7C7E8E-B114-4B21-951F-F441D6605B37}">
      <dsp:nvSpPr>
        <dsp:cNvPr id="0" name=""/>
        <dsp:cNvSpPr/>
      </dsp:nvSpPr>
      <dsp:spPr>
        <a:xfrm>
          <a:off x="216683" y="989538"/>
          <a:ext cx="750323" cy="748858"/>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31D199-1FB1-49C1-8BB7-115E2C657DC7}">
      <dsp:nvSpPr>
        <dsp:cNvPr id="0" name=""/>
        <dsp:cNvSpPr/>
      </dsp:nvSpPr>
      <dsp:spPr>
        <a:xfrm>
          <a:off x="890024" y="683187"/>
          <a:ext cx="4152825" cy="1362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239" tIns="144239" rIns="144239" bIns="144239" numCol="1" spcCol="1270" anchor="ctr" anchorCtr="0">
          <a:noAutofit/>
        </a:bodyPr>
        <a:lstStyle/>
        <a:p>
          <a:pPr lvl="0" algn="l" defTabSz="800100">
            <a:lnSpc>
              <a:spcPct val="100000"/>
            </a:lnSpc>
            <a:spcBef>
              <a:spcPct val="0"/>
            </a:spcBef>
            <a:spcAft>
              <a:spcPct val="35000"/>
            </a:spcAft>
          </a:pPr>
          <a:r>
            <a:rPr lang="en-US" sz="1800" kern="1200" dirty="0"/>
            <a:t>The University can never promise absolute confidentiality, unless reports are only made to confidential resources.</a:t>
          </a:r>
        </a:p>
      </dsp:txBody>
      <dsp:txXfrm>
        <a:off x="890024" y="683187"/>
        <a:ext cx="4152825" cy="1362891"/>
      </dsp:txXfrm>
    </dsp:sp>
    <dsp:sp modelId="{8F8B3886-F5D5-4A49-B028-BCADE024B113}">
      <dsp:nvSpPr>
        <dsp:cNvPr id="0" name=""/>
        <dsp:cNvSpPr/>
      </dsp:nvSpPr>
      <dsp:spPr>
        <a:xfrm>
          <a:off x="-195188" y="2376477"/>
          <a:ext cx="4941518" cy="13615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A5E0FB-D916-4261-8646-A13890B5B18A}">
      <dsp:nvSpPr>
        <dsp:cNvPr id="0" name=""/>
        <dsp:cNvSpPr/>
      </dsp:nvSpPr>
      <dsp:spPr>
        <a:xfrm>
          <a:off x="216683" y="2682828"/>
          <a:ext cx="750323" cy="748858"/>
        </a:xfrm>
        <a:prstGeom prst="rect">
          <a:avLst/>
        </a:prstGeom>
        <a:blipFill>
          <a:blip xmlns:r="http://schemas.openxmlformats.org/officeDocument/2006/relationships" r:embed="rId3">
            <a:extLst>
              <a:ext uri="{96DAC541-7B7A-43D3-8B79-37D633B846F1}">
                <asvg:svgBlip xmlns=""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9F3866-3FB8-4A7E-9514-888503CF4EDA}">
      <dsp:nvSpPr>
        <dsp:cNvPr id="0" name=""/>
        <dsp:cNvSpPr/>
      </dsp:nvSpPr>
      <dsp:spPr>
        <a:xfrm>
          <a:off x="890024" y="2376477"/>
          <a:ext cx="4030217" cy="1362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239" tIns="144239" rIns="144239" bIns="144239" numCol="1" spcCol="1270" anchor="ctr" anchorCtr="0">
          <a:noAutofit/>
        </a:bodyPr>
        <a:lstStyle/>
        <a:p>
          <a:pPr lvl="0" algn="l" defTabSz="800100">
            <a:lnSpc>
              <a:spcPct val="100000"/>
            </a:lnSpc>
            <a:spcBef>
              <a:spcPct val="0"/>
            </a:spcBef>
            <a:spcAft>
              <a:spcPct val="35000"/>
            </a:spcAft>
          </a:pPr>
          <a:r>
            <a:rPr lang="en-US" sz="1800" kern="1200" dirty="0"/>
            <a:t>Parties to investigations must be given access to certain information.</a:t>
          </a:r>
        </a:p>
      </dsp:txBody>
      <dsp:txXfrm>
        <a:off x="890024" y="2376477"/>
        <a:ext cx="4030217" cy="13628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E89012-4206-4857-BED0-17FCDEC67665}">
      <dsp:nvSpPr>
        <dsp:cNvPr id="0" name=""/>
        <dsp:cNvSpPr/>
      </dsp:nvSpPr>
      <dsp:spPr>
        <a:xfrm>
          <a:off x="0" y="2025"/>
          <a:ext cx="471878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7FB5DA-BE36-40E8-A1D2-91EB781FDD41}">
      <dsp:nvSpPr>
        <dsp:cNvPr id="0" name=""/>
        <dsp:cNvSpPr/>
      </dsp:nvSpPr>
      <dsp:spPr>
        <a:xfrm>
          <a:off x="0" y="2025"/>
          <a:ext cx="4718785" cy="1381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Reports should be made as soon as possible.</a:t>
          </a:r>
        </a:p>
      </dsp:txBody>
      <dsp:txXfrm>
        <a:off x="0" y="2025"/>
        <a:ext cx="4718785" cy="1381333"/>
      </dsp:txXfrm>
    </dsp:sp>
    <dsp:sp modelId="{32881CF0-814B-407A-BE35-8722B88806DA}">
      <dsp:nvSpPr>
        <dsp:cNvPr id="0" name=""/>
        <dsp:cNvSpPr/>
      </dsp:nvSpPr>
      <dsp:spPr>
        <a:xfrm>
          <a:off x="0" y="1383358"/>
          <a:ext cx="4718785" cy="0"/>
        </a:xfrm>
        <a:prstGeom prst="line">
          <a:avLst/>
        </a:prstGeom>
        <a:solidFill>
          <a:schemeClr val="accent2">
            <a:hueOff val="0"/>
            <a:satOff val="0"/>
            <a:lumOff val="-10000"/>
            <a:alphaOff val="0"/>
          </a:schemeClr>
        </a:solidFill>
        <a:ln w="12700" cap="flat" cmpd="sng" algn="ctr">
          <a:solidFill>
            <a:schemeClr val="accent2">
              <a:hueOff val="0"/>
              <a:satOff val="0"/>
              <a:lumOff val="-1000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574A88-C493-40A6-AF8E-AC19C5283269}">
      <dsp:nvSpPr>
        <dsp:cNvPr id="0" name=""/>
        <dsp:cNvSpPr/>
      </dsp:nvSpPr>
      <dsp:spPr>
        <a:xfrm>
          <a:off x="0" y="1383358"/>
          <a:ext cx="4718785" cy="1381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Late reporting limits the ability to investigate and respond.</a:t>
          </a:r>
        </a:p>
      </dsp:txBody>
      <dsp:txXfrm>
        <a:off x="0" y="1383358"/>
        <a:ext cx="4718785" cy="1381333"/>
      </dsp:txXfrm>
    </dsp:sp>
    <dsp:sp modelId="{0C37644F-5B20-4D50-8159-52630D27E179}">
      <dsp:nvSpPr>
        <dsp:cNvPr id="0" name=""/>
        <dsp:cNvSpPr/>
      </dsp:nvSpPr>
      <dsp:spPr>
        <a:xfrm>
          <a:off x="0" y="2764692"/>
          <a:ext cx="4718785" cy="0"/>
        </a:xfrm>
        <a:prstGeom prst="line">
          <a:avLst/>
        </a:prstGeom>
        <a:solidFill>
          <a:schemeClr val="accent2">
            <a:hueOff val="0"/>
            <a:satOff val="0"/>
            <a:lumOff val="-20000"/>
            <a:alphaOff val="0"/>
          </a:schemeClr>
        </a:solidFill>
        <a:ln w="12700" cap="flat" cmpd="sng" algn="ctr">
          <a:solidFill>
            <a:schemeClr val="accent2">
              <a:hueOff val="0"/>
              <a:satOff val="0"/>
              <a:lumOff val="-2000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40D360-B28A-44A8-90F0-5B768A244F76}">
      <dsp:nvSpPr>
        <dsp:cNvPr id="0" name=""/>
        <dsp:cNvSpPr/>
      </dsp:nvSpPr>
      <dsp:spPr>
        <a:xfrm>
          <a:off x="0" y="2764692"/>
          <a:ext cx="4718785" cy="1381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There is, however, no statute of limitations.</a:t>
          </a:r>
        </a:p>
      </dsp:txBody>
      <dsp:txXfrm>
        <a:off x="0" y="2764692"/>
        <a:ext cx="4718785" cy="13813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6AA54-76D0-4E2A-ABCE-3276C0591149}">
      <dsp:nvSpPr>
        <dsp:cNvPr id="0" name=""/>
        <dsp:cNvSpPr/>
      </dsp:nvSpPr>
      <dsp:spPr>
        <a:xfrm>
          <a:off x="2260507" y="2064257"/>
          <a:ext cx="451615" cy="1278415"/>
        </a:xfrm>
        <a:custGeom>
          <a:avLst/>
          <a:gdLst/>
          <a:ahLst/>
          <a:cxnLst/>
          <a:rect l="0" t="0" r="0" b="0"/>
          <a:pathLst>
            <a:path>
              <a:moveTo>
                <a:pt x="0" y="0"/>
              </a:moveTo>
              <a:lnTo>
                <a:pt x="225807" y="0"/>
              </a:lnTo>
              <a:lnTo>
                <a:pt x="225807" y="1278415"/>
              </a:lnTo>
              <a:lnTo>
                <a:pt x="451615" y="127841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E9C6D4-6A42-4B2E-8ADF-600A42C4C1A8}">
      <dsp:nvSpPr>
        <dsp:cNvPr id="0" name=""/>
        <dsp:cNvSpPr/>
      </dsp:nvSpPr>
      <dsp:spPr>
        <a:xfrm>
          <a:off x="2260507" y="2018537"/>
          <a:ext cx="451615" cy="91440"/>
        </a:xfrm>
        <a:custGeom>
          <a:avLst/>
          <a:gdLst/>
          <a:ahLst/>
          <a:cxnLst/>
          <a:rect l="0" t="0" r="0" b="0"/>
          <a:pathLst>
            <a:path>
              <a:moveTo>
                <a:pt x="0" y="45720"/>
              </a:moveTo>
              <a:lnTo>
                <a:pt x="451615" y="45720"/>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B85F01-BFFF-4F46-A2F0-81A5EAC69549}">
      <dsp:nvSpPr>
        <dsp:cNvPr id="0" name=""/>
        <dsp:cNvSpPr/>
      </dsp:nvSpPr>
      <dsp:spPr>
        <a:xfrm>
          <a:off x="2260507" y="785842"/>
          <a:ext cx="451615" cy="1278415"/>
        </a:xfrm>
        <a:custGeom>
          <a:avLst/>
          <a:gdLst/>
          <a:ahLst/>
          <a:cxnLst/>
          <a:rect l="0" t="0" r="0" b="0"/>
          <a:pathLst>
            <a:path>
              <a:moveTo>
                <a:pt x="0" y="1278415"/>
              </a:moveTo>
              <a:lnTo>
                <a:pt x="225807" y="1278415"/>
              </a:lnTo>
              <a:lnTo>
                <a:pt x="225807" y="0"/>
              </a:lnTo>
              <a:lnTo>
                <a:pt x="451615" y="0"/>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620495-0872-4957-850A-A2269BE284E6}">
      <dsp:nvSpPr>
        <dsp:cNvPr id="0" name=""/>
        <dsp:cNvSpPr/>
      </dsp:nvSpPr>
      <dsp:spPr>
        <a:xfrm>
          <a:off x="2428" y="748926"/>
          <a:ext cx="2258079" cy="68871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a:t>Preliminary Assessment for appropriate policy</a:t>
          </a:r>
        </a:p>
      </dsp:txBody>
      <dsp:txXfrm>
        <a:off x="2428" y="748926"/>
        <a:ext cx="2258079" cy="688714"/>
      </dsp:txXfrm>
    </dsp:sp>
    <dsp:sp modelId="{EBE6DD1D-6E90-418A-A2F1-50312B56B630}">
      <dsp:nvSpPr>
        <dsp:cNvPr id="0" name=""/>
        <dsp:cNvSpPr/>
      </dsp:nvSpPr>
      <dsp:spPr>
        <a:xfrm>
          <a:off x="2428" y="1719900"/>
          <a:ext cx="2258079" cy="68871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a:t>Contact the Complainant</a:t>
          </a:r>
        </a:p>
      </dsp:txBody>
      <dsp:txXfrm>
        <a:off x="2428" y="1719900"/>
        <a:ext cx="2258079" cy="688714"/>
      </dsp:txXfrm>
    </dsp:sp>
    <dsp:sp modelId="{2AD042C3-7E95-4CD3-BF82-EB239B434813}">
      <dsp:nvSpPr>
        <dsp:cNvPr id="0" name=""/>
        <dsp:cNvSpPr/>
      </dsp:nvSpPr>
      <dsp:spPr>
        <a:xfrm>
          <a:off x="2712122" y="441484"/>
          <a:ext cx="2258079" cy="68871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Supportive/Interim Measures</a:t>
          </a:r>
        </a:p>
      </dsp:txBody>
      <dsp:txXfrm>
        <a:off x="2712122" y="441484"/>
        <a:ext cx="2258079" cy="688714"/>
      </dsp:txXfrm>
    </dsp:sp>
    <dsp:sp modelId="{5C382B3A-7BB1-467E-92B5-3BC929C8C8B6}">
      <dsp:nvSpPr>
        <dsp:cNvPr id="0" name=""/>
        <dsp:cNvSpPr/>
      </dsp:nvSpPr>
      <dsp:spPr>
        <a:xfrm>
          <a:off x="2712122" y="1412458"/>
          <a:ext cx="2258079" cy="130359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Formal Complaint process (Sexual Harassment)/ Investigation</a:t>
          </a:r>
        </a:p>
      </dsp:txBody>
      <dsp:txXfrm>
        <a:off x="2712122" y="1412458"/>
        <a:ext cx="2258079" cy="1303598"/>
      </dsp:txXfrm>
    </dsp:sp>
    <dsp:sp modelId="{B01C1E32-75A4-4554-8F10-25C977CBA908}">
      <dsp:nvSpPr>
        <dsp:cNvPr id="0" name=""/>
        <dsp:cNvSpPr/>
      </dsp:nvSpPr>
      <dsp:spPr>
        <a:xfrm>
          <a:off x="2712122" y="2998316"/>
          <a:ext cx="2258079" cy="68871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Other options</a:t>
          </a:r>
        </a:p>
      </dsp:txBody>
      <dsp:txXfrm>
        <a:off x="2712122" y="2998316"/>
        <a:ext cx="2258079" cy="6887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1F4B4-848C-4EBB-A59B-86AC47338D74}">
      <dsp:nvSpPr>
        <dsp:cNvPr id="0" name=""/>
        <dsp:cNvSpPr/>
      </dsp:nvSpPr>
      <dsp:spPr>
        <a:xfrm>
          <a:off x="383708" y="5622"/>
          <a:ext cx="3311213" cy="1986727"/>
        </a:xfrm>
        <a:prstGeom prst="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During the investigation, adjudication, and appeal, both parties have the right to be accompanied by an advisor of choice</a:t>
          </a:r>
        </a:p>
      </dsp:txBody>
      <dsp:txXfrm>
        <a:off x="383708" y="5622"/>
        <a:ext cx="3311213" cy="1986727"/>
      </dsp:txXfrm>
    </dsp:sp>
    <dsp:sp modelId="{B9553D15-E85D-4D34-B6C7-C81D3EAA56EB}">
      <dsp:nvSpPr>
        <dsp:cNvPr id="0" name=""/>
        <dsp:cNvSpPr/>
      </dsp:nvSpPr>
      <dsp:spPr>
        <a:xfrm>
          <a:off x="4422309" y="5622"/>
          <a:ext cx="3311213" cy="1986727"/>
        </a:xfrm>
        <a:prstGeom prst="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Advisor plays a passive role, except that advisor may question witnesses during a hearing</a:t>
          </a:r>
        </a:p>
      </dsp:txBody>
      <dsp:txXfrm>
        <a:off x="4422309" y="5622"/>
        <a:ext cx="3311213" cy="1986727"/>
      </dsp:txXfrm>
    </dsp:sp>
    <dsp:sp modelId="{66153A88-438B-4195-823C-49BAB0457292}">
      <dsp:nvSpPr>
        <dsp:cNvPr id="0" name=""/>
        <dsp:cNvSpPr/>
      </dsp:nvSpPr>
      <dsp:spPr>
        <a:xfrm>
          <a:off x="2460547" y="2006628"/>
          <a:ext cx="3311213" cy="1986727"/>
        </a:xfrm>
        <a:prstGeom prst="rect">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If a party is not able to secure an advisor for the hearing, the University will provide one</a:t>
          </a:r>
        </a:p>
      </dsp:txBody>
      <dsp:txXfrm>
        <a:off x="2460547" y="2006628"/>
        <a:ext cx="3311213" cy="19867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93EA54-FB91-4A68-A7B0-687841A91571}">
      <dsp:nvSpPr>
        <dsp:cNvPr id="0" name=""/>
        <dsp:cNvSpPr/>
      </dsp:nvSpPr>
      <dsp:spPr>
        <a:xfrm>
          <a:off x="530099" y="349252"/>
          <a:ext cx="1406812" cy="1406812"/>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20FB85-7955-4F37-820D-CF7A152B27A9}">
      <dsp:nvSpPr>
        <dsp:cNvPr id="0" name=""/>
        <dsp:cNvSpPr/>
      </dsp:nvSpPr>
      <dsp:spPr>
        <a:xfrm>
          <a:off x="829912" y="649064"/>
          <a:ext cx="807187" cy="8071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587CA9C-9680-425D-AEDA-EF4AA1948F4B}">
      <dsp:nvSpPr>
        <dsp:cNvPr id="0" name=""/>
        <dsp:cNvSpPr/>
      </dsp:nvSpPr>
      <dsp:spPr>
        <a:xfrm>
          <a:off x="80381" y="2194252"/>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defRPr cap="all"/>
          </a:pPr>
          <a:r>
            <a:rPr lang="en-US" sz="1700" kern="1200" dirty="0">
              <a:solidFill>
                <a:schemeClr val="bg2">
                  <a:lumMod val="50000"/>
                </a:schemeClr>
              </a:solidFill>
            </a:rPr>
            <a:t>Decision based on the </a:t>
          </a:r>
          <a:r>
            <a:rPr lang="en-US" sz="1700" b="1" i="1" kern="1200" dirty="0">
              <a:solidFill>
                <a:schemeClr val="bg2">
                  <a:lumMod val="50000"/>
                </a:schemeClr>
              </a:solidFill>
            </a:rPr>
            <a:t>preponderance of the evidence standard</a:t>
          </a:r>
          <a:endParaRPr lang="en-US" sz="1700" kern="1200" dirty="0">
            <a:solidFill>
              <a:schemeClr val="bg2">
                <a:lumMod val="50000"/>
              </a:schemeClr>
            </a:solidFill>
          </a:endParaRPr>
        </a:p>
      </dsp:txBody>
      <dsp:txXfrm>
        <a:off x="80381" y="2194252"/>
        <a:ext cx="2306250" cy="720000"/>
      </dsp:txXfrm>
    </dsp:sp>
    <dsp:sp modelId="{D468D7CF-B282-42DF-981D-4A96F81F280A}">
      <dsp:nvSpPr>
        <dsp:cNvPr id="0" name=""/>
        <dsp:cNvSpPr/>
      </dsp:nvSpPr>
      <dsp:spPr>
        <a:xfrm>
          <a:off x="3239943" y="349252"/>
          <a:ext cx="1406812" cy="140681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B22EB9-E6EF-45E8-A7F6-3DB397D6D2E9}">
      <dsp:nvSpPr>
        <dsp:cNvPr id="0" name=""/>
        <dsp:cNvSpPr/>
      </dsp:nvSpPr>
      <dsp:spPr>
        <a:xfrm>
          <a:off x="3539756" y="649064"/>
          <a:ext cx="807187" cy="80718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058BAF-9C18-4FC6-8B04-0A0CDD111533}">
      <dsp:nvSpPr>
        <dsp:cNvPr id="0" name=""/>
        <dsp:cNvSpPr/>
      </dsp:nvSpPr>
      <dsp:spPr>
        <a:xfrm>
          <a:off x="2790224" y="2194252"/>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defRPr cap="all"/>
          </a:pPr>
          <a:r>
            <a:rPr lang="en-US" sz="1700" kern="1200" dirty="0">
              <a:solidFill>
                <a:schemeClr val="accent2">
                  <a:lumMod val="25000"/>
                </a:schemeClr>
              </a:solidFill>
            </a:rPr>
            <a:t>Discipline to be imposed</a:t>
          </a:r>
        </a:p>
      </dsp:txBody>
      <dsp:txXfrm>
        <a:off x="2790224" y="2194252"/>
        <a:ext cx="2306250" cy="720000"/>
      </dsp:txXfrm>
    </dsp:sp>
    <dsp:sp modelId="{22B169B3-E45F-49B2-AD29-174CECED8671}">
      <dsp:nvSpPr>
        <dsp:cNvPr id="0" name=""/>
        <dsp:cNvSpPr/>
      </dsp:nvSpPr>
      <dsp:spPr>
        <a:xfrm>
          <a:off x="5949787" y="349252"/>
          <a:ext cx="1406812" cy="1406812"/>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3619C2-91EB-4A8B-A6FC-EAFC2AEA6AEA}">
      <dsp:nvSpPr>
        <dsp:cNvPr id="0" name=""/>
        <dsp:cNvSpPr/>
      </dsp:nvSpPr>
      <dsp:spPr>
        <a:xfrm>
          <a:off x="6249600" y="649064"/>
          <a:ext cx="807187" cy="807187"/>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270D8B-8EB6-4201-8C9A-75E3B6BAC006}">
      <dsp:nvSpPr>
        <dsp:cNvPr id="0" name=""/>
        <dsp:cNvSpPr/>
      </dsp:nvSpPr>
      <dsp:spPr>
        <a:xfrm>
          <a:off x="5500068" y="2194252"/>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defRPr cap="all"/>
          </a:pPr>
          <a:r>
            <a:rPr lang="en-US" sz="1700" kern="1200" dirty="0"/>
            <a:t>Written decision</a:t>
          </a:r>
        </a:p>
      </dsp:txBody>
      <dsp:txXfrm>
        <a:off x="5500068" y="2194252"/>
        <a:ext cx="2306250"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EB45F-DB6B-4336-B602-0146ABC9CB49}">
      <dsp:nvSpPr>
        <dsp:cNvPr id="0" name=""/>
        <dsp:cNvSpPr/>
      </dsp:nvSpPr>
      <dsp:spPr>
        <a:xfrm>
          <a:off x="2077119" y="803149"/>
          <a:ext cx="91440" cy="91440"/>
        </a:xfrm>
        <a:custGeom>
          <a:avLst/>
          <a:gdLst/>
          <a:ahLst/>
          <a:cxnLst/>
          <a:rect l="0" t="0" r="0" b="0"/>
          <a:pathLst>
            <a:path>
              <a:moveTo>
                <a:pt x="45720" y="45720"/>
              </a:moveTo>
              <a:lnTo>
                <a:pt x="106185"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0563" y="848413"/>
        <a:ext cx="4553" cy="911"/>
      </dsp:txXfrm>
    </dsp:sp>
    <dsp:sp modelId="{04F72B75-8231-4C1A-9D1A-36F55CEC2E03}">
      <dsp:nvSpPr>
        <dsp:cNvPr id="0" name=""/>
        <dsp:cNvSpPr/>
      </dsp:nvSpPr>
      <dsp:spPr>
        <a:xfrm>
          <a:off x="4378" y="22203"/>
          <a:ext cx="2120261" cy="165333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Complaint</a:t>
          </a:r>
        </a:p>
      </dsp:txBody>
      <dsp:txXfrm>
        <a:off x="4378" y="22203"/>
        <a:ext cx="2120261" cy="1653330"/>
      </dsp:txXfrm>
    </dsp:sp>
    <dsp:sp modelId="{1A9A7146-3B6B-4B21-881F-FC2FC26C87AB}">
      <dsp:nvSpPr>
        <dsp:cNvPr id="0" name=""/>
        <dsp:cNvSpPr/>
      </dsp:nvSpPr>
      <dsp:spPr>
        <a:xfrm>
          <a:off x="4288447" y="803149"/>
          <a:ext cx="91440" cy="91440"/>
        </a:xfrm>
        <a:custGeom>
          <a:avLst/>
          <a:gdLst/>
          <a:ahLst/>
          <a:cxnLst/>
          <a:rect l="0" t="0" r="0" b="0"/>
          <a:pathLst>
            <a:path>
              <a:moveTo>
                <a:pt x="45720" y="45720"/>
              </a:moveTo>
              <a:lnTo>
                <a:pt x="106185" y="45720"/>
              </a:lnTo>
            </a:path>
          </a:pathLst>
        </a:custGeom>
        <a:noFill/>
        <a:ln w="6350" cap="flat" cmpd="sng" algn="ctr">
          <a:solidFill>
            <a:schemeClr val="accent4">
              <a:hueOff val="6349"/>
              <a:satOff val="-19"/>
              <a:lumOff val="578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31890" y="848413"/>
        <a:ext cx="4553" cy="911"/>
      </dsp:txXfrm>
    </dsp:sp>
    <dsp:sp modelId="{25A002BB-4FD9-455E-A7E3-90922EE49E1D}">
      <dsp:nvSpPr>
        <dsp:cNvPr id="0" name=""/>
        <dsp:cNvSpPr/>
      </dsp:nvSpPr>
      <dsp:spPr>
        <a:xfrm>
          <a:off x="2215705" y="22203"/>
          <a:ext cx="2120261" cy="1653330"/>
        </a:xfrm>
        <a:prstGeom prst="rect">
          <a:avLst/>
        </a:prstGeom>
        <a:solidFill>
          <a:schemeClr val="accent4">
            <a:hueOff val="5442"/>
            <a:satOff val="-16"/>
            <a:lumOff val="49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Interim measures &amp; support persons</a:t>
          </a:r>
        </a:p>
      </dsp:txBody>
      <dsp:txXfrm>
        <a:off x="2215705" y="22203"/>
        <a:ext cx="2120261" cy="1653330"/>
      </dsp:txXfrm>
    </dsp:sp>
    <dsp:sp modelId="{CEF66FB2-52AE-4FE2-B5C9-00C94548629C}">
      <dsp:nvSpPr>
        <dsp:cNvPr id="0" name=""/>
        <dsp:cNvSpPr/>
      </dsp:nvSpPr>
      <dsp:spPr>
        <a:xfrm>
          <a:off x="6499774" y="803149"/>
          <a:ext cx="91440" cy="91440"/>
        </a:xfrm>
        <a:custGeom>
          <a:avLst/>
          <a:gdLst/>
          <a:ahLst/>
          <a:cxnLst/>
          <a:rect l="0" t="0" r="0" b="0"/>
          <a:pathLst>
            <a:path>
              <a:moveTo>
                <a:pt x="45720" y="45720"/>
              </a:moveTo>
              <a:lnTo>
                <a:pt x="106185" y="45720"/>
              </a:lnTo>
            </a:path>
          </a:pathLst>
        </a:custGeom>
        <a:noFill/>
        <a:ln w="6350" cap="flat" cmpd="sng" algn="ctr">
          <a:solidFill>
            <a:schemeClr val="accent4">
              <a:hueOff val="12698"/>
              <a:satOff val="-38"/>
              <a:lumOff val="1156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43217" y="848413"/>
        <a:ext cx="4553" cy="911"/>
      </dsp:txXfrm>
    </dsp:sp>
    <dsp:sp modelId="{79792DD5-33AC-4ECA-A83F-026ABD8C6A6E}">
      <dsp:nvSpPr>
        <dsp:cNvPr id="0" name=""/>
        <dsp:cNvSpPr/>
      </dsp:nvSpPr>
      <dsp:spPr>
        <a:xfrm>
          <a:off x="4427032" y="22203"/>
          <a:ext cx="2120261" cy="1653330"/>
        </a:xfrm>
        <a:prstGeom prst="rect">
          <a:avLst/>
        </a:prstGeom>
        <a:solidFill>
          <a:schemeClr val="accent4">
            <a:hueOff val="10884"/>
            <a:satOff val="-33"/>
            <a:lumOff val="99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Investigation (complainant’s wishes considered)</a:t>
          </a:r>
        </a:p>
      </dsp:txBody>
      <dsp:txXfrm>
        <a:off x="4427032" y="22203"/>
        <a:ext cx="2120261" cy="1653330"/>
      </dsp:txXfrm>
    </dsp:sp>
    <dsp:sp modelId="{F46E770C-F9E1-4611-90BD-E233CAFB54B0}">
      <dsp:nvSpPr>
        <dsp:cNvPr id="0" name=""/>
        <dsp:cNvSpPr/>
      </dsp:nvSpPr>
      <dsp:spPr>
        <a:xfrm>
          <a:off x="1064508" y="1673734"/>
          <a:ext cx="6633982" cy="387273"/>
        </a:xfrm>
        <a:custGeom>
          <a:avLst/>
          <a:gdLst/>
          <a:ahLst/>
          <a:cxnLst/>
          <a:rect l="0" t="0" r="0" b="0"/>
          <a:pathLst>
            <a:path>
              <a:moveTo>
                <a:pt x="6633982" y="0"/>
              </a:moveTo>
              <a:lnTo>
                <a:pt x="6633982" y="210736"/>
              </a:lnTo>
              <a:lnTo>
                <a:pt x="0" y="210736"/>
              </a:lnTo>
              <a:lnTo>
                <a:pt x="0" y="387273"/>
              </a:lnTo>
            </a:path>
          </a:pathLst>
        </a:custGeom>
        <a:noFill/>
        <a:ln w="6350" cap="flat" cmpd="sng" algn="ctr">
          <a:solidFill>
            <a:schemeClr val="accent4">
              <a:hueOff val="19047"/>
              <a:satOff val="-57"/>
              <a:lumOff val="173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15321" y="1866915"/>
        <a:ext cx="332356" cy="911"/>
      </dsp:txXfrm>
    </dsp:sp>
    <dsp:sp modelId="{39268C93-4F3C-4C3A-9ABB-F8779C515C00}">
      <dsp:nvSpPr>
        <dsp:cNvPr id="0" name=""/>
        <dsp:cNvSpPr/>
      </dsp:nvSpPr>
      <dsp:spPr>
        <a:xfrm>
          <a:off x="6638360" y="22203"/>
          <a:ext cx="2120261" cy="1653330"/>
        </a:xfrm>
        <a:prstGeom prst="rect">
          <a:avLst/>
        </a:prstGeom>
        <a:solidFill>
          <a:schemeClr val="accent4">
            <a:hueOff val="16326"/>
            <a:satOff val="-49"/>
            <a:lumOff val="148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Opportunity to provide information</a:t>
          </a:r>
        </a:p>
      </dsp:txBody>
      <dsp:txXfrm>
        <a:off x="6638360" y="22203"/>
        <a:ext cx="2120261" cy="1653330"/>
      </dsp:txXfrm>
    </dsp:sp>
    <dsp:sp modelId="{5DBD9BE2-E113-4CD2-A6E8-B1FFFDE4F3BB}">
      <dsp:nvSpPr>
        <dsp:cNvPr id="0" name=""/>
        <dsp:cNvSpPr/>
      </dsp:nvSpPr>
      <dsp:spPr>
        <a:xfrm>
          <a:off x="2077119" y="2874353"/>
          <a:ext cx="91440" cy="91440"/>
        </a:xfrm>
        <a:custGeom>
          <a:avLst/>
          <a:gdLst/>
          <a:ahLst/>
          <a:cxnLst/>
          <a:rect l="0" t="0" r="0" b="0"/>
          <a:pathLst>
            <a:path>
              <a:moveTo>
                <a:pt x="45720" y="45720"/>
              </a:moveTo>
              <a:lnTo>
                <a:pt x="106185" y="45720"/>
              </a:lnTo>
            </a:path>
          </a:pathLst>
        </a:custGeom>
        <a:noFill/>
        <a:ln w="6350" cap="flat" cmpd="sng" algn="ctr">
          <a:solidFill>
            <a:schemeClr val="accent4">
              <a:hueOff val="25396"/>
              <a:satOff val="-76"/>
              <a:lumOff val="2313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0563" y="2919617"/>
        <a:ext cx="4553" cy="911"/>
      </dsp:txXfrm>
    </dsp:sp>
    <dsp:sp modelId="{DA97F57D-4013-4B65-B2BA-0EF8B685879A}">
      <dsp:nvSpPr>
        <dsp:cNvPr id="0" name=""/>
        <dsp:cNvSpPr/>
      </dsp:nvSpPr>
      <dsp:spPr>
        <a:xfrm>
          <a:off x="4378" y="2093407"/>
          <a:ext cx="2120261" cy="1653330"/>
        </a:xfrm>
        <a:prstGeom prst="rect">
          <a:avLst/>
        </a:prstGeom>
        <a:solidFill>
          <a:schemeClr val="accent4">
            <a:hueOff val="21768"/>
            <a:satOff val="-65"/>
            <a:lumOff val="198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Investigator determines whether violation occurred (preponderance)</a:t>
          </a:r>
        </a:p>
      </dsp:txBody>
      <dsp:txXfrm>
        <a:off x="4378" y="2093407"/>
        <a:ext cx="2120261" cy="1653330"/>
      </dsp:txXfrm>
    </dsp:sp>
    <dsp:sp modelId="{E8488159-98AD-4949-B05A-E06C6C67A153}">
      <dsp:nvSpPr>
        <dsp:cNvPr id="0" name=""/>
        <dsp:cNvSpPr/>
      </dsp:nvSpPr>
      <dsp:spPr>
        <a:xfrm>
          <a:off x="4288447" y="2874353"/>
          <a:ext cx="91440" cy="91440"/>
        </a:xfrm>
        <a:custGeom>
          <a:avLst/>
          <a:gdLst/>
          <a:ahLst/>
          <a:cxnLst/>
          <a:rect l="0" t="0" r="0" b="0"/>
          <a:pathLst>
            <a:path>
              <a:moveTo>
                <a:pt x="45720" y="45720"/>
              </a:moveTo>
              <a:lnTo>
                <a:pt x="106185" y="45720"/>
              </a:lnTo>
            </a:path>
          </a:pathLst>
        </a:custGeom>
        <a:noFill/>
        <a:ln w="6350" cap="flat" cmpd="sng" algn="ctr">
          <a:solidFill>
            <a:schemeClr val="accent4">
              <a:hueOff val="31744"/>
              <a:satOff val="-95"/>
              <a:lumOff val="2892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31890" y="2919617"/>
        <a:ext cx="4553" cy="911"/>
      </dsp:txXfrm>
    </dsp:sp>
    <dsp:sp modelId="{95EDC8B7-B0CD-4F49-AB3D-BA75B42BCB18}">
      <dsp:nvSpPr>
        <dsp:cNvPr id="0" name=""/>
        <dsp:cNvSpPr/>
      </dsp:nvSpPr>
      <dsp:spPr>
        <a:xfrm>
          <a:off x="2215705" y="2093407"/>
          <a:ext cx="2120261" cy="1653330"/>
        </a:xfrm>
        <a:prstGeom prst="rect">
          <a:avLst/>
        </a:prstGeom>
        <a:solidFill>
          <a:schemeClr val="accent4">
            <a:hueOff val="27209"/>
            <a:satOff val="-81"/>
            <a:lumOff val="247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Discipline/ remediation as appropriate</a:t>
          </a:r>
        </a:p>
      </dsp:txBody>
      <dsp:txXfrm>
        <a:off x="2215705" y="2093407"/>
        <a:ext cx="2120261" cy="1653330"/>
      </dsp:txXfrm>
    </dsp:sp>
    <dsp:sp modelId="{3B42007B-EB15-45FF-960A-59852CA73918}">
      <dsp:nvSpPr>
        <dsp:cNvPr id="0" name=""/>
        <dsp:cNvSpPr/>
      </dsp:nvSpPr>
      <dsp:spPr>
        <a:xfrm>
          <a:off x="6545494" y="2839213"/>
          <a:ext cx="722373" cy="91440"/>
        </a:xfrm>
        <a:custGeom>
          <a:avLst/>
          <a:gdLst/>
          <a:ahLst/>
          <a:cxnLst/>
          <a:rect l="0" t="0" r="0" b="0"/>
          <a:pathLst>
            <a:path>
              <a:moveTo>
                <a:pt x="0" y="80860"/>
              </a:moveTo>
              <a:lnTo>
                <a:pt x="378286" y="80860"/>
              </a:lnTo>
              <a:lnTo>
                <a:pt x="378286" y="45720"/>
              </a:lnTo>
              <a:lnTo>
                <a:pt x="722373" y="45720"/>
              </a:lnTo>
            </a:path>
          </a:pathLst>
        </a:custGeom>
        <a:noFill/>
        <a:ln w="6350" cap="flat" cmpd="sng" algn="ctr">
          <a:solidFill>
            <a:schemeClr val="tx1">
              <a:lumMod val="10000"/>
              <a:lumOff val="9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87836" y="2884477"/>
        <a:ext cx="37689" cy="911"/>
      </dsp:txXfrm>
    </dsp:sp>
    <dsp:sp modelId="{CD8EC92C-0A31-42D3-A0C1-CACFE17551AB}">
      <dsp:nvSpPr>
        <dsp:cNvPr id="0" name=""/>
        <dsp:cNvSpPr/>
      </dsp:nvSpPr>
      <dsp:spPr>
        <a:xfrm>
          <a:off x="4427032" y="2093407"/>
          <a:ext cx="2120261" cy="1653330"/>
        </a:xfrm>
        <a:prstGeom prst="rect">
          <a:avLst/>
        </a:prstGeom>
        <a:solidFill>
          <a:schemeClr val="accent4">
            <a:hueOff val="32651"/>
            <a:satOff val="-98"/>
            <a:lumOff val="297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Appeal </a:t>
          </a:r>
        </a:p>
      </dsp:txBody>
      <dsp:txXfrm>
        <a:off x="4427032" y="2093407"/>
        <a:ext cx="2120261" cy="1653330"/>
      </dsp:txXfrm>
    </dsp:sp>
    <dsp:sp modelId="{6FE3BFE9-9A93-4E10-B0C7-5308013C50DA}">
      <dsp:nvSpPr>
        <dsp:cNvPr id="0" name=""/>
        <dsp:cNvSpPr/>
      </dsp:nvSpPr>
      <dsp:spPr>
        <a:xfrm>
          <a:off x="7300267" y="2057400"/>
          <a:ext cx="1462732" cy="1655065"/>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i="1" kern="1200" dirty="0"/>
            <a:t>Informal resolution available</a:t>
          </a:r>
        </a:p>
      </dsp:txBody>
      <dsp:txXfrm>
        <a:off x="7300267" y="2057400"/>
        <a:ext cx="1462732" cy="1655065"/>
      </dsp:txXfrm>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2415AB-554A-4F43-967B-A7145DC8E70B}" type="datetimeFigureOut">
              <a:rPr lang="en-US" smtClean="0"/>
              <a:t>11/20/2023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99008D-9227-4256-B1EC-F16E61638D97}" type="slidenum">
              <a:rPr lang="en-US" smtClean="0"/>
              <a:t>‹#›</a:t>
            </a:fld>
            <a:endParaRPr lang="en-US"/>
          </a:p>
        </p:txBody>
      </p:sp>
    </p:spTree>
    <p:extLst>
      <p:ext uri="{BB962C8B-B14F-4D97-AF65-F5344CB8AC3E}">
        <p14:creationId xmlns:p14="http://schemas.microsoft.com/office/powerpoint/2010/main" val="3199596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645619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820119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723453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63244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877665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023377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221130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734874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18811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7607062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272953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7182821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1832016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563491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83261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683950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5095497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2346078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263560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79386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187779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249932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792910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088350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8802346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4470368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3216568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3920717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739099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9733396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3090265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7745043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385383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3165098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2743786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3629870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0763352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4477317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0799549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40948597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98041724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3167534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7015430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08291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32397030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19460245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018326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277846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2813040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914404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Tree>
    <p:extLst>
      <p:ext uri="{BB962C8B-B14F-4D97-AF65-F5344CB8AC3E}">
        <p14:creationId xmlns:p14="http://schemas.microsoft.com/office/powerpoint/2010/main" val="323006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542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0592AA-F2AA-439C-9942-1EC4E4EAA485}"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1AF3F-6C36-49B1-81C3-A02C14D52B9C}" type="slidenum">
              <a:rPr lang="en-US" smtClean="0"/>
              <a:t>‹#›</a:t>
            </a:fld>
            <a:endParaRPr lang="en-US"/>
          </a:p>
        </p:txBody>
      </p:sp>
    </p:spTree>
    <p:extLst>
      <p:ext uri="{BB962C8B-B14F-4D97-AF65-F5344CB8AC3E}">
        <p14:creationId xmlns:p14="http://schemas.microsoft.com/office/powerpoint/2010/main" val="2503363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0592AA-F2AA-439C-9942-1EC4E4EAA485}"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1AF3F-6C36-49B1-81C3-A02C14D52B9C}" type="slidenum">
              <a:rPr lang="en-US" smtClean="0"/>
              <a:t>‹#›</a:t>
            </a:fld>
            <a:endParaRPr lang="en-US"/>
          </a:p>
        </p:txBody>
      </p:sp>
    </p:spTree>
    <p:extLst>
      <p:ext uri="{BB962C8B-B14F-4D97-AF65-F5344CB8AC3E}">
        <p14:creationId xmlns:p14="http://schemas.microsoft.com/office/powerpoint/2010/main" val="4168983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Title and Content">
    <p:spTree>
      <p:nvGrpSpPr>
        <p:cNvPr id="1" name=""/>
        <p:cNvGrpSpPr/>
        <p:nvPr/>
      </p:nvGrpSpPr>
      <p:grpSpPr>
        <a:xfrm>
          <a:off x="0" y="0"/>
          <a:ext cx="0" cy="0"/>
          <a:chOff x="0" y="0"/>
          <a:chExt cx="0" cy="0"/>
        </a:xfrm>
      </p:grpSpPr>
      <p:sp>
        <p:nvSpPr>
          <p:cNvPr id="5" name="Rectangle 4"/>
          <p:cNvSpPr/>
          <p:nvPr/>
        </p:nvSpPr>
        <p:spPr>
          <a:xfrm>
            <a:off x="4" y="4568190"/>
            <a:ext cx="9143999" cy="594360"/>
          </a:xfrm>
          <a:prstGeom prst="rect">
            <a:avLst/>
          </a:prstGeom>
          <a:solidFill>
            <a:srgbClr val="003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1066800" y="205979"/>
            <a:ext cx="7239000" cy="857250"/>
          </a:xfrm>
        </p:spPr>
        <p:txBody>
          <a:bodyPr lIns="36576" tIns="18288" rIns="36576" bIns="18288" anchor="b"/>
          <a:lstStyle>
            <a:lvl1pPr algn="l">
              <a:defRPr>
                <a:solidFill>
                  <a:srgbClr val="0033A0"/>
                </a:solidFill>
              </a:defRPr>
            </a:lvl1pPr>
          </a:lstStyle>
          <a:p>
            <a:r>
              <a:rPr lang="en-US"/>
              <a:t>Click to edit Master title style</a:t>
            </a:r>
            <a:endParaRPr lang="en-US" dirty="0"/>
          </a:p>
        </p:txBody>
      </p:sp>
      <p:sp>
        <p:nvSpPr>
          <p:cNvPr id="10" name="Content Placeholder 2"/>
          <p:cNvSpPr>
            <a:spLocks noGrp="1"/>
          </p:cNvSpPr>
          <p:nvPr>
            <p:ph idx="1"/>
          </p:nvPr>
        </p:nvSpPr>
        <p:spPr>
          <a:xfrm>
            <a:off x="1066800" y="1466850"/>
            <a:ext cx="7239000" cy="29337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2" name="Straight Connector 11"/>
          <p:cNvCxnSpPr/>
          <p:nvPr/>
        </p:nvCxnSpPr>
        <p:spPr>
          <a:xfrm>
            <a:off x="1066800" y="1200150"/>
            <a:ext cx="548640" cy="0"/>
          </a:xfrm>
          <a:prstGeom prst="line">
            <a:avLst/>
          </a:prstGeom>
          <a:ln w="88900">
            <a:solidFill>
              <a:srgbClr val="0033A0"/>
            </a:solidFill>
          </a:ln>
        </p:spPr>
        <p:style>
          <a:lnRef idx="1">
            <a:schemeClr val="accent1"/>
          </a:lnRef>
          <a:fillRef idx="0">
            <a:schemeClr val="accent1"/>
          </a:fillRef>
          <a:effectRef idx="0">
            <a:schemeClr val="accent1"/>
          </a:effectRef>
          <a:fontRef idx="minor">
            <a:schemeClr val="tx1"/>
          </a:fontRef>
        </p:style>
      </p:cxnSp>
      <p:sp>
        <p:nvSpPr>
          <p:cNvPr id="21" name="Date Placeholder 3"/>
          <p:cNvSpPr>
            <a:spLocks noGrp="1"/>
          </p:cNvSpPr>
          <p:nvPr>
            <p:ph type="dt" sz="half" idx="10"/>
          </p:nvPr>
        </p:nvSpPr>
        <p:spPr>
          <a:xfrm>
            <a:off x="5562600" y="4716693"/>
            <a:ext cx="2133600" cy="273844"/>
          </a:xfrm>
          <a:prstGeom prst="rect">
            <a:avLst/>
          </a:prstGeom>
        </p:spPr>
        <p:txBody>
          <a:bodyPr/>
          <a:lstStyle/>
          <a:p>
            <a:fld id="{970592AA-F2AA-439C-9942-1EC4E4EAA485}" type="datetimeFigureOut">
              <a:rPr lang="en-US" smtClean="0"/>
              <a:t>11/20/2023</a:t>
            </a:fld>
            <a:endParaRPr lang="en-US"/>
          </a:p>
        </p:txBody>
      </p:sp>
      <p:sp>
        <p:nvSpPr>
          <p:cNvPr id="22" name="Footer Placeholder 4"/>
          <p:cNvSpPr>
            <a:spLocks noGrp="1"/>
          </p:cNvSpPr>
          <p:nvPr>
            <p:ph type="ftr" sz="quarter" idx="11"/>
          </p:nvPr>
        </p:nvSpPr>
        <p:spPr>
          <a:xfrm>
            <a:off x="457200" y="4716693"/>
            <a:ext cx="2895600" cy="273844"/>
          </a:xfrm>
          <a:prstGeom prst="rect">
            <a:avLst/>
          </a:prstGeom>
        </p:spPr>
        <p:txBody>
          <a:bodyPr/>
          <a:lstStyle/>
          <a:p>
            <a:endParaRPr lang="en-US"/>
          </a:p>
        </p:txBody>
      </p:sp>
      <p:sp>
        <p:nvSpPr>
          <p:cNvPr id="23" name="Slide Number Placeholder 5"/>
          <p:cNvSpPr>
            <a:spLocks noGrp="1"/>
          </p:cNvSpPr>
          <p:nvPr>
            <p:ph type="sldNum" sz="quarter" idx="12"/>
          </p:nvPr>
        </p:nvSpPr>
        <p:spPr>
          <a:xfrm>
            <a:off x="3505200" y="4716693"/>
            <a:ext cx="2133600" cy="273844"/>
          </a:xfrm>
          <a:prstGeom prst="rect">
            <a:avLst/>
          </a:prstGeom>
        </p:spPr>
        <p:txBody>
          <a:bodyPr/>
          <a:lstStyle/>
          <a:p>
            <a:fld id="{F631AF3F-6C36-49B1-81C3-A02C14D52B9C}" type="slidenum">
              <a:rPr lang="en-US" smtClean="0"/>
              <a:t>‹#›</a:t>
            </a:fld>
            <a:endParaRPr lang="en-US"/>
          </a:p>
        </p:txBody>
      </p:sp>
      <p:sp>
        <p:nvSpPr>
          <p:cNvPr id="24" name="TextBox 23"/>
          <p:cNvSpPr txBox="1"/>
          <p:nvPr/>
        </p:nvSpPr>
        <p:spPr>
          <a:xfrm>
            <a:off x="3810005" y="4995301"/>
            <a:ext cx="1523999" cy="157725"/>
          </a:xfrm>
          <a:prstGeom prst="rect">
            <a:avLst/>
          </a:prstGeom>
          <a:noFill/>
        </p:spPr>
        <p:txBody>
          <a:bodyPr wrap="square" lIns="34281" tIns="17140" rIns="34281" bIns="17140" rtlCol="0">
            <a:spAutoFit/>
          </a:bodyPr>
          <a:lstStyle/>
          <a:p>
            <a:pPr algn="ctr"/>
            <a:r>
              <a:rPr lang="en-US" sz="800" dirty="0">
                <a:solidFill>
                  <a:schemeClr val="bg1">
                    <a:lumMod val="85000"/>
                  </a:schemeClr>
                </a:solidFill>
              </a:rPr>
              <a:t>© 2019 Husch Blackwell LLP</a:t>
            </a:r>
          </a:p>
        </p:txBody>
      </p:sp>
      <p:pic>
        <p:nvPicPr>
          <p:cNvPr id="11"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194335" y="4813253"/>
            <a:ext cx="1644867" cy="9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73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600200" y="1657350"/>
            <a:ext cx="5998464" cy="1083564"/>
          </a:xfrm>
        </p:spPr>
        <p:txBody>
          <a:bodyPr lIns="36576" tIns="18288" rIns="36576" bIns="18288" anchor="b">
            <a:normAutofit/>
          </a:bodyPr>
          <a:lstStyle>
            <a:lvl1pPr algn="l">
              <a:defRPr sz="4700" b="1">
                <a:solidFill>
                  <a:srgbClr val="0033A0"/>
                </a:solidFill>
                <a:latin typeface="Georgia" panose="02040502050405020303" pitchFamily="18" charset="0"/>
              </a:defRPr>
            </a:lvl1pPr>
          </a:lstStyle>
          <a:p>
            <a:r>
              <a:rPr lang="en-US" dirty="0"/>
              <a:t>Click to add title </a:t>
            </a:r>
          </a:p>
        </p:txBody>
      </p:sp>
      <p:sp>
        <p:nvSpPr>
          <p:cNvPr id="9" name="Subtitle 2"/>
          <p:cNvSpPr>
            <a:spLocks noGrp="1"/>
          </p:cNvSpPr>
          <p:nvPr>
            <p:ph type="subTitle" idx="1" hasCustomPrompt="1"/>
          </p:nvPr>
        </p:nvSpPr>
        <p:spPr>
          <a:xfrm>
            <a:off x="1600200" y="3105150"/>
            <a:ext cx="5998464" cy="685800"/>
          </a:xfrm>
        </p:spPr>
        <p:txBody>
          <a:bodyPr lIns="36576" tIns="18288" rIns="36576" bIns="18288">
            <a:normAutofit/>
          </a:bodyPr>
          <a:lstStyle>
            <a:lvl1pPr marL="0" indent="0" algn="l">
              <a:buNone/>
              <a:defRPr sz="1700" b="0">
                <a:solidFill>
                  <a:srgbClr val="0033A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2023111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3_Title Slide">
    <p:spTree>
      <p:nvGrpSpPr>
        <p:cNvPr id="1" name=""/>
        <p:cNvGrpSpPr/>
        <p:nvPr/>
      </p:nvGrpSpPr>
      <p:grpSpPr>
        <a:xfrm>
          <a:off x="0" y="0"/>
          <a:ext cx="0" cy="0"/>
          <a:chOff x="0" y="0"/>
          <a:chExt cx="0" cy="0"/>
        </a:xfrm>
      </p:grpSpPr>
      <p:sp>
        <p:nvSpPr>
          <p:cNvPr id="3" name="Parallelogram 2"/>
          <p:cNvSpPr/>
          <p:nvPr userDrawn="1"/>
        </p:nvSpPr>
        <p:spPr>
          <a:xfrm>
            <a:off x="3981455" y="3"/>
            <a:ext cx="3648075" cy="4530329"/>
          </a:xfrm>
          <a:prstGeom prst="parallelogram">
            <a:avLst>
              <a:gd name="adj" fmla="val 8539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Parallelogram 3"/>
          <p:cNvSpPr/>
          <p:nvPr userDrawn="1"/>
        </p:nvSpPr>
        <p:spPr>
          <a:xfrm>
            <a:off x="4972057" y="0"/>
            <a:ext cx="3648075" cy="4286250"/>
          </a:xfrm>
          <a:prstGeom prst="parallelogram">
            <a:avLst>
              <a:gd name="adj" fmla="val 8320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Parallelogram 4"/>
          <p:cNvSpPr/>
          <p:nvPr userDrawn="1"/>
        </p:nvSpPr>
        <p:spPr>
          <a:xfrm>
            <a:off x="5572132" y="3"/>
            <a:ext cx="3648075" cy="4530329"/>
          </a:xfrm>
          <a:prstGeom prst="parallelogram">
            <a:avLst>
              <a:gd name="adj" fmla="val 8539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6"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67600" y="4898231"/>
            <a:ext cx="1485900" cy="6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Picture Placeholder 10"/>
          <p:cNvSpPr>
            <a:spLocks noGrp="1"/>
          </p:cNvSpPr>
          <p:nvPr>
            <p:ph type="pic" sz="quarter" idx="17"/>
          </p:nvPr>
        </p:nvSpPr>
        <p:spPr>
          <a:xfrm>
            <a:off x="3963044" y="265102"/>
            <a:ext cx="4985014" cy="4953320"/>
          </a:xfrm>
          <a:custGeom>
            <a:avLst/>
            <a:gdLst>
              <a:gd name="connsiteX0" fmla="*/ 4571593 w 6646685"/>
              <a:gd name="connsiteY0" fmla="*/ 1944062 h 6604427"/>
              <a:gd name="connsiteX1" fmla="*/ 4919313 w 6646685"/>
              <a:gd name="connsiteY1" fmla="*/ 1944062 h 6604427"/>
              <a:gd name="connsiteX2" fmla="*/ 1678590 w 6646685"/>
              <a:gd name="connsiteY2" fmla="*/ 6604427 h 6604427"/>
              <a:gd name="connsiteX3" fmla="*/ 1330870 w 6646685"/>
              <a:gd name="connsiteY3" fmla="*/ 6604427 h 6604427"/>
              <a:gd name="connsiteX4" fmla="*/ 4760626 w 6646685"/>
              <a:gd name="connsiteY4" fmla="*/ 1021978 h 6604427"/>
              <a:gd name="connsiteX5" fmla="*/ 5108346 w 6646685"/>
              <a:gd name="connsiteY5" fmla="*/ 1021978 h 6604427"/>
              <a:gd name="connsiteX6" fmla="*/ 1867623 w 6646685"/>
              <a:gd name="connsiteY6" fmla="*/ 5682342 h 6604427"/>
              <a:gd name="connsiteX7" fmla="*/ 1519903 w 6646685"/>
              <a:gd name="connsiteY7" fmla="*/ 5682342 h 6604427"/>
              <a:gd name="connsiteX8" fmla="*/ 4007591 w 6646685"/>
              <a:gd name="connsiteY8" fmla="*/ 783771 h 6604427"/>
              <a:gd name="connsiteX9" fmla="*/ 4355311 w 6646685"/>
              <a:gd name="connsiteY9" fmla="*/ 783771 h 6604427"/>
              <a:gd name="connsiteX10" fmla="*/ 1114588 w 6646685"/>
              <a:gd name="connsiteY10" fmla="*/ 5444136 h 6604427"/>
              <a:gd name="connsiteX11" fmla="*/ 766868 w 6646685"/>
              <a:gd name="connsiteY11" fmla="*/ 5444136 h 6604427"/>
              <a:gd name="connsiteX12" fmla="*/ 3240723 w 6646685"/>
              <a:gd name="connsiteY12" fmla="*/ 560934 h 6604427"/>
              <a:gd name="connsiteX13" fmla="*/ 3588443 w 6646685"/>
              <a:gd name="connsiteY13" fmla="*/ 560934 h 6604427"/>
              <a:gd name="connsiteX14" fmla="*/ 347720 w 6646685"/>
              <a:gd name="connsiteY14" fmla="*/ 5221299 h 6604427"/>
              <a:gd name="connsiteX15" fmla="*/ 0 w 6646685"/>
              <a:gd name="connsiteY15" fmla="*/ 5221299 h 6604427"/>
              <a:gd name="connsiteX16" fmla="*/ 6298965 w 6646685"/>
              <a:gd name="connsiteY16" fmla="*/ 99893 h 6604427"/>
              <a:gd name="connsiteX17" fmla="*/ 6646685 w 6646685"/>
              <a:gd name="connsiteY17" fmla="*/ 99893 h 6604427"/>
              <a:gd name="connsiteX18" fmla="*/ 3405962 w 6646685"/>
              <a:gd name="connsiteY18" fmla="*/ 4760257 h 6604427"/>
              <a:gd name="connsiteX19" fmla="*/ 3058242 w 6646685"/>
              <a:gd name="connsiteY19" fmla="*/ 4760257 h 6604427"/>
              <a:gd name="connsiteX20" fmla="*/ 5006515 w 6646685"/>
              <a:gd name="connsiteY20" fmla="*/ 0 h 6604427"/>
              <a:gd name="connsiteX21" fmla="*/ 5354235 w 6646685"/>
              <a:gd name="connsiteY21" fmla="*/ 0 h 6604427"/>
              <a:gd name="connsiteX22" fmla="*/ 2113512 w 6646685"/>
              <a:gd name="connsiteY22" fmla="*/ 4660365 h 6604427"/>
              <a:gd name="connsiteX23" fmla="*/ 1765792 w 6646685"/>
              <a:gd name="connsiteY23" fmla="*/ 4660365 h 6604427"/>
              <a:gd name="connsiteX24" fmla="*/ 4099799 w 6646685"/>
              <a:gd name="connsiteY24" fmla="*/ 0 h 6604427"/>
              <a:gd name="connsiteX25" fmla="*/ 4447519 w 6646685"/>
              <a:gd name="connsiteY25" fmla="*/ 0 h 6604427"/>
              <a:gd name="connsiteX26" fmla="*/ 1206796 w 6646685"/>
              <a:gd name="connsiteY26" fmla="*/ 4660365 h 6604427"/>
              <a:gd name="connsiteX27" fmla="*/ 859076 w 6646685"/>
              <a:gd name="connsiteY27" fmla="*/ 4660365 h 6604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646685" h="6604427">
                <a:moveTo>
                  <a:pt x="4571593" y="1944062"/>
                </a:moveTo>
                <a:lnTo>
                  <a:pt x="4919313" y="1944062"/>
                </a:lnTo>
                <a:lnTo>
                  <a:pt x="1678590" y="6604427"/>
                </a:lnTo>
                <a:lnTo>
                  <a:pt x="1330870" y="6604427"/>
                </a:lnTo>
                <a:close/>
                <a:moveTo>
                  <a:pt x="4760626" y="1021978"/>
                </a:moveTo>
                <a:lnTo>
                  <a:pt x="5108346" y="1021978"/>
                </a:lnTo>
                <a:lnTo>
                  <a:pt x="1867623" y="5682342"/>
                </a:lnTo>
                <a:lnTo>
                  <a:pt x="1519903" y="5682342"/>
                </a:lnTo>
                <a:close/>
                <a:moveTo>
                  <a:pt x="4007591" y="783771"/>
                </a:moveTo>
                <a:lnTo>
                  <a:pt x="4355311" y="783771"/>
                </a:lnTo>
                <a:lnTo>
                  <a:pt x="1114588" y="5444136"/>
                </a:lnTo>
                <a:lnTo>
                  <a:pt x="766868" y="5444136"/>
                </a:lnTo>
                <a:close/>
                <a:moveTo>
                  <a:pt x="3240723" y="560934"/>
                </a:moveTo>
                <a:lnTo>
                  <a:pt x="3588443" y="560934"/>
                </a:lnTo>
                <a:lnTo>
                  <a:pt x="347720" y="5221299"/>
                </a:lnTo>
                <a:lnTo>
                  <a:pt x="0" y="5221299"/>
                </a:lnTo>
                <a:close/>
                <a:moveTo>
                  <a:pt x="6298965" y="99893"/>
                </a:moveTo>
                <a:lnTo>
                  <a:pt x="6646685" y="99893"/>
                </a:lnTo>
                <a:lnTo>
                  <a:pt x="3405962" y="4760257"/>
                </a:lnTo>
                <a:lnTo>
                  <a:pt x="3058242" y="4760257"/>
                </a:lnTo>
                <a:close/>
                <a:moveTo>
                  <a:pt x="5006515" y="0"/>
                </a:moveTo>
                <a:lnTo>
                  <a:pt x="5354235" y="0"/>
                </a:lnTo>
                <a:lnTo>
                  <a:pt x="2113512" y="4660365"/>
                </a:lnTo>
                <a:lnTo>
                  <a:pt x="1765792" y="4660365"/>
                </a:lnTo>
                <a:close/>
                <a:moveTo>
                  <a:pt x="4099799" y="0"/>
                </a:moveTo>
                <a:lnTo>
                  <a:pt x="4447519" y="0"/>
                </a:lnTo>
                <a:lnTo>
                  <a:pt x="1206796" y="4660365"/>
                </a:lnTo>
                <a:lnTo>
                  <a:pt x="859076" y="4660365"/>
                </a:lnTo>
                <a:close/>
              </a:path>
            </a:pathLst>
          </a:custGeom>
          <a:pattFill prst="pct5">
            <a:fgClr>
              <a:schemeClr val="tx1">
                <a:lumMod val="50000"/>
              </a:schemeClr>
            </a:fgClr>
            <a:bgClr>
              <a:schemeClr val="bg1">
                <a:lumMod val="95000"/>
              </a:schemeClr>
            </a:bgClr>
          </a:pattFill>
        </p:spPr>
        <p:txBody>
          <a:bodyPr anchor="ctr">
            <a:noAutofit/>
          </a:bodyPr>
          <a:lstStyle>
            <a:lvl1pPr marL="0" indent="0" algn="ctr">
              <a:buNone/>
              <a:defRPr sz="1800" baseline="0">
                <a:latin typeface="+mj-lt"/>
              </a:defRPr>
            </a:lvl1pPr>
          </a:lstStyle>
          <a:p>
            <a:pPr lvl="0"/>
            <a:r>
              <a:rPr lang="en-US" noProof="0" dirty="0"/>
              <a:t>Click icon to add picture</a:t>
            </a:r>
          </a:p>
        </p:txBody>
      </p:sp>
    </p:spTree>
    <p:extLst>
      <p:ext uri="{BB962C8B-B14F-4D97-AF65-F5344CB8AC3E}">
        <p14:creationId xmlns:p14="http://schemas.microsoft.com/office/powerpoint/2010/main" val="8653623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0592AA-F2AA-439C-9942-1EC4E4EAA485}"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1AF3F-6C36-49B1-81C3-A02C14D52B9C}" type="slidenum">
              <a:rPr lang="en-US" smtClean="0"/>
              <a:t>‹#›</a:t>
            </a:fld>
            <a:endParaRPr lang="en-US"/>
          </a:p>
        </p:txBody>
      </p:sp>
    </p:spTree>
    <p:extLst>
      <p:ext uri="{BB962C8B-B14F-4D97-AF65-F5344CB8AC3E}">
        <p14:creationId xmlns:p14="http://schemas.microsoft.com/office/powerpoint/2010/main" val="230104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239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0592AA-F2AA-439C-9942-1EC4E4EAA485}"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1AF3F-6C36-49B1-81C3-A02C14D52B9C}" type="slidenum">
              <a:rPr lang="en-US" smtClean="0"/>
              <a:t>‹#›</a:t>
            </a:fld>
            <a:endParaRPr lang="en-US"/>
          </a:p>
        </p:txBody>
      </p:sp>
    </p:spTree>
    <p:extLst>
      <p:ext uri="{BB962C8B-B14F-4D97-AF65-F5344CB8AC3E}">
        <p14:creationId xmlns:p14="http://schemas.microsoft.com/office/powerpoint/2010/main" val="132263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dirty="0"/>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0592AA-F2AA-439C-9942-1EC4E4EAA485}" type="datetimeFigureOut">
              <a:rPr lang="en-US" smtClean="0"/>
              <a:t>11/20/2023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31AF3F-6C36-49B1-81C3-A02C14D52B9C}" type="slidenum">
              <a:rPr lang="en-US" smtClean="0"/>
              <a:t>‹#›</a:t>
            </a:fld>
            <a:endParaRPr lang="en-US"/>
          </a:p>
        </p:txBody>
      </p:sp>
    </p:spTree>
    <p:extLst>
      <p:ext uri="{BB962C8B-B14F-4D97-AF65-F5344CB8AC3E}">
        <p14:creationId xmlns:p14="http://schemas.microsoft.com/office/powerpoint/2010/main" val="332431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708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6339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0592AA-F2AA-439C-9942-1EC4E4EAA485}"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1AF3F-6C36-49B1-81C3-A02C14D52B9C}" type="slidenum">
              <a:rPr lang="en-US" smtClean="0"/>
              <a:t>‹#›</a:t>
            </a:fld>
            <a:endParaRPr lang="en-US"/>
          </a:p>
        </p:txBody>
      </p:sp>
    </p:spTree>
    <p:extLst>
      <p:ext uri="{BB962C8B-B14F-4D97-AF65-F5344CB8AC3E}">
        <p14:creationId xmlns:p14="http://schemas.microsoft.com/office/powerpoint/2010/main" val="36743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0828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70592AA-F2AA-439C-9942-1EC4E4EAA485}" type="datetimeFigureOut">
              <a:rPr lang="en-US" smtClean="0"/>
              <a:t>11/20/2023</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631AF3F-6C36-49B1-81C3-A02C14D52B9C}" type="slidenum">
              <a:rPr lang="en-US" smtClean="0"/>
              <a:t>‹#›</a:t>
            </a:fld>
            <a:endParaRPr lang="en-US"/>
          </a:p>
        </p:txBody>
      </p:sp>
    </p:spTree>
    <p:extLst>
      <p:ext uri="{BB962C8B-B14F-4D97-AF65-F5344CB8AC3E}">
        <p14:creationId xmlns:p14="http://schemas.microsoft.com/office/powerpoint/2010/main" val="3530962152"/>
      </p:ext>
    </p:extLst>
  </p:cSld>
  <p:clrMap bg1="lt1" tx1="dk1" bg2="lt2" tx2="dk2" accent1="accent1" accent2="accent2" accent3="accent3" accent4="accent4" accent5="accent5" accent6="accent6" hlink="hlink" folHlink="folHlink"/>
  <p:sldLayoutIdLst>
    <p:sldLayoutId id="2147484109" r:id="rId1"/>
    <p:sldLayoutId id="2147484110" r:id="rId2"/>
    <p:sldLayoutId id="2147484111" r:id="rId3"/>
    <p:sldLayoutId id="2147484112" r:id="rId4"/>
    <p:sldLayoutId id="2147484113" r:id="rId5"/>
    <p:sldLayoutId id="2147484114" r:id="rId6"/>
    <p:sldLayoutId id="2147484115" r:id="rId7"/>
    <p:sldLayoutId id="2147484116" r:id="rId8"/>
    <p:sldLayoutId id="2147484117" r:id="rId9"/>
    <p:sldLayoutId id="2147484118" r:id="rId10"/>
    <p:sldLayoutId id="2147484119" r:id="rId11"/>
    <p:sldLayoutId id="2147484120" r:id="rId12"/>
    <p:sldLayoutId id="2147484121" r:id="rId13"/>
    <p:sldLayoutId id="2147484122" r:id="rId14"/>
  </p:sldLayoutIdLst>
  <p:txStyles>
    <p:titleStyle>
      <a:lvl1pPr algn="l" defTabSz="6858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jjames@kcumb.ed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irshey@kcumb.edu" TargetMode="Externa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4.xml"/><Relationship Id="rId1" Type="http://schemas.openxmlformats.org/officeDocument/2006/relationships/slideLayout" Target="../slideLayouts/slideLayout13.xml"/><Relationship Id="rId5" Type="http://schemas.openxmlformats.org/officeDocument/2006/relationships/image" Target="../media/image15.svg"/><Relationship Id="rId4" Type="http://schemas.openxmlformats.org/officeDocument/2006/relationships/image" Target="../media/image12.png"/></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7.xml"/><Relationship Id="rId1" Type="http://schemas.openxmlformats.org/officeDocument/2006/relationships/slideLayout" Target="../slideLayouts/slideLayout1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BAF416-C4AE-47A0-BC15-C3CF623B1BE2}"/>
              </a:ext>
            </a:extLst>
          </p:cNvPr>
          <p:cNvSpPr>
            <a:spLocks noGrp="1"/>
          </p:cNvSpPr>
          <p:nvPr>
            <p:ph type="ctrTitle"/>
          </p:nvPr>
        </p:nvSpPr>
        <p:spPr>
          <a:xfrm>
            <a:off x="5598460" y="1337969"/>
            <a:ext cx="3065480" cy="2166835"/>
          </a:xfrm>
        </p:spPr>
        <p:txBody>
          <a:bodyPr vert="horz" lIns="91440" tIns="45720" rIns="91440" bIns="45720" rtlCol="0" anchor="b">
            <a:normAutofit fontScale="90000"/>
          </a:bodyPr>
          <a:lstStyle/>
          <a:p>
            <a:pPr algn="l" defTabSz="914400"/>
            <a:r>
              <a:rPr lang="en-US" sz="3500" dirty="0" smtClean="0"/>
              <a:t>Title </a:t>
            </a:r>
            <a:r>
              <a:rPr lang="en-US" sz="3500" dirty="0"/>
              <a:t>IX &amp; Sexual Misconduct </a:t>
            </a:r>
            <a:r>
              <a:rPr lang="en-US" sz="3500" dirty="0" smtClean="0"/>
              <a:t>Training for Coordinators, Investigators, and Hearing Officers</a:t>
            </a:r>
            <a:endParaRPr lang="en-US" sz="3500" dirty="0"/>
          </a:p>
        </p:txBody>
      </p:sp>
      <p:sp>
        <p:nvSpPr>
          <p:cNvPr id="80" name="Freeform: Shape 79">
            <a:extLst>
              <a:ext uri="{FF2B5EF4-FFF2-40B4-BE49-F238E27FC236}">
                <a16:creationId xmlns:a16="http://schemas.microsoft.com/office/drawing/2014/main" id="{E49CC64F-7275-4E33-961B-0C5CDC43987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51435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1">
            <a:extLst>
              <a:ext uri="{FF2B5EF4-FFF2-40B4-BE49-F238E27FC236}">
                <a16:creationId xmlns:a16="http://schemas.microsoft.com/office/drawing/2014/main" id="{626A5E55-D742-49C2-ABDB-C642DE2E3154}"/>
              </a:ext>
            </a:extLst>
          </p:cNvPr>
          <p:cNvPicPr>
            <a:picLocks noChangeAspect="1"/>
          </p:cNvPicPr>
          <p:nvPr/>
        </p:nvPicPr>
        <p:blipFill rotWithShape="1">
          <a:blip r:embed="rId3"/>
          <a:srcRect r="-1" b="2425"/>
          <a:stretch/>
        </p:blipFill>
        <p:spPr>
          <a:xfrm>
            <a:off x="20" y="10"/>
            <a:ext cx="5368970" cy="523874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66866850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7" name="Rectangle 52">
            <a:extLst>
              <a:ext uri="{FF2B5EF4-FFF2-40B4-BE49-F238E27FC236}">
                <a16:creationId xmlns:a16="http://schemas.microsoft.com/office/drawing/2014/main" id="{10F24D38-B79E-44B4-830E-043F45D96D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E76B25E-DD5E-47FA-BEE9-F7A79BCDF3B1}"/>
              </a:ext>
            </a:extLst>
          </p:cNvPr>
          <p:cNvSpPr>
            <a:spLocks noGrp="1"/>
          </p:cNvSpPr>
          <p:nvPr>
            <p:ph type="title"/>
          </p:nvPr>
        </p:nvSpPr>
        <p:spPr>
          <a:xfrm>
            <a:off x="628650" y="465556"/>
            <a:ext cx="7886700" cy="994172"/>
          </a:xfrm>
        </p:spPr>
        <p:txBody>
          <a:bodyPr>
            <a:normAutofit/>
          </a:bodyPr>
          <a:lstStyle/>
          <a:p>
            <a:r>
              <a:rPr lang="en-US" sz="3100">
                <a:solidFill>
                  <a:srgbClr val="FFFFFF"/>
                </a:solidFill>
              </a:rPr>
              <a:t>Reporting Sexual Harassment/Sexual Misconduct</a:t>
            </a:r>
          </a:p>
        </p:txBody>
      </p:sp>
      <p:cxnSp>
        <p:nvCxnSpPr>
          <p:cNvPr id="58" name="Straight Connector 54">
            <a:extLst>
              <a:ext uri="{FF2B5EF4-FFF2-40B4-BE49-F238E27FC236}">
                <a16:creationId xmlns:a16="http://schemas.microsoft.com/office/drawing/2014/main" id="{FC469874-256B-45B3-A79C-7591B4BA1E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619743"/>
            <a:ext cx="0" cy="6858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0DF1C493-FAA2-4ED4-9A45-68E33E27CE5A}"/>
              </a:ext>
            </a:extLst>
          </p:cNvPr>
          <p:cNvSpPr>
            <a:spLocks noGrp="1"/>
          </p:cNvSpPr>
          <p:nvPr>
            <p:ph sz="half" idx="1"/>
          </p:nvPr>
        </p:nvSpPr>
        <p:spPr>
          <a:xfrm>
            <a:off x="628650" y="1480588"/>
            <a:ext cx="5086350" cy="2932963"/>
          </a:xfrm>
        </p:spPr>
        <p:txBody>
          <a:bodyPr>
            <a:noAutofit/>
          </a:bodyPr>
          <a:lstStyle/>
          <a:p>
            <a:r>
              <a:rPr lang="en-US" sz="3200" dirty="0">
                <a:solidFill>
                  <a:srgbClr val="FFFFFF"/>
                </a:solidFill>
              </a:rPr>
              <a:t>Employees (unless excepted in Policy) </a:t>
            </a:r>
            <a:r>
              <a:rPr lang="en-US" sz="3200" i="1" dirty="0">
                <a:solidFill>
                  <a:srgbClr val="FFFFFF"/>
                </a:solidFill>
              </a:rPr>
              <a:t>must</a:t>
            </a:r>
            <a:r>
              <a:rPr lang="en-US" sz="3200" dirty="0">
                <a:solidFill>
                  <a:srgbClr val="FFFFFF"/>
                </a:solidFill>
              </a:rPr>
              <a:t> report </a:t>
            </a:r>
          </a:p>
          <a:p>
            <a:pPr lvl="1"/>
            <a:r>
              <a:rPr lang="en-US" dirty="0">
                <a:solidFill>
                  <a:srgbClr val="FFFFFF"/>
                </a:solidFill>
              </a:rPr>
              <a:t>To Title IX Coordinator/Deputy (Sexual Harassment)</a:t>
            </a:r>
          </a:p>
          <a:p>
            <a:pPr lvl="1"/>
            <a:r>
              <a:rPr lang="en-US" dirty="0">
                <a:solidFill>
                  <a:srgbClr val="FFFFFF"/>
                </a:solidFill>
              </a:rPr>
              <a:t>To Director of Legal Affairs (Sexual Misconduct)</a:t>
            </a:r>
          </a:p>
          <a:p>
            <a:r>
              <a:rPr lang="en-US" sz="2000" dirty="0">
                <a:solidFill>
                  <a:srgbClr val="FFFFFF"/>
                </a:solidFill>
              </a:rPr>
              <a:t>When they</a:t>
            </a:r>
          </a:p>
          <a:p>
            <a:pPr lvl="1"/>
            <a:r>
              <a:rPr lang="en-US" dirty="0">
                <a:solidFill>
                  <a:srgbClr val="FFFFFF"/>
                </a:solidFill>
              </a:rPr>
              <a:t>Receive  a report</a:t>
            </a:r>
          </a:p>
          <a:p>
            <a:pPr lvl="1"/>
            <a:r>
              <a:rPr lang="en-US" dirty="0">
                <a:solidFill>
                  <a:srgbClr val="FFFFFF"/>
                </a:solidFill>
              </a:rPr>
              <a:t>Witness conduct</a:t>
            </a:r>
          </a:p>
          <a:p>
            <a:pPr lvl="1"/>
            <a:r>
              <a:rPr lang="en-US" dirty="0">
                <a:solidFill>
                  <a:srgbClr val="FFFFFF"/>
                </a:solidFill>
              </a:rPr>
              <a:t>Otherwise obtain information about such conduct</a:t>
            </a:r>
          </a:p>
        </p:txBody>
      </p:sp>
      <p:sp>
        <p:nvSpPr>
          <p:cNvPr id="6" name="Content Placeholder 5">
            <a:extLst>
              <a:ext uri="{FF2B5EF4-FFF2-40B4-BE49-F238E27FC236}">
                <a16:creationId xmlns:a16="http://schemas.microsoft.com/office/drawing/2014/main" id="{0F0D57D9-3A90-4FFE-8541-4A1C8B03225A}"/>
              </a:ext>
            </a:extLst>
          </p:cNvPr>
          <p:cNvSpPr>
            <a:spLocks noGrp="1"/>
          </p:cNvSpPr>
          <p:nvPr>
            <p:ph sz="half" idx="2"/>
          </p:nvPr>
        </p:nvSpPr>
        <p:spPr>
          <a:xfrm>
            <a:off x="6029325" y="1541784"/>
            <a:ext cx="2800350" cy="2932964"/>
          </a:xfrm>
        </p:spPr>
        <p:txBody>
          <a:bodyPr>
            <a:normAutofit/>
          </a:bodyPr>
          <a:lstStyle/>
          <a:p>
            <a:r>
              <a:rPr lang="en-US" sz="2000" dirty="0">
                <a:solidFill>
                  <a:srgbClr val="FFFFFF"/>
                </a:solidFill>
              </a:rPr>
              <a:t>Students </a:t>
            </a:r>
            <a:r>
              <a:rPr lang="en-US" sz="2000" i="1" dirty="0">
                <a:solidFill>
                  <a:srgbClr val="FFFFFF"/>
                </a:solidFill>
              </a:rPr>
              <a:t>are encouraged </a:t>
            </a:r>
            <a:r>
              <a:rPr lang="en-US" sz="2000" dirty="0">
                <a:solidFill>
                  <a:srgbClr val="FFFFFF"/>
                </a:solidFill>
              </a:rPr>
              <a:t>to report</a:t>
            </a:r>
          </a:p>
          <a:p>
            <a:r>
              <a:rPr lang="en-US" sz="2000" dirty="0">
                <a:solidFill>
                  <a:srgbClr val="FFFFFF"/>
                </a:solidFill>
              </a:rPr>
              <a:t>Anyone </a:t>
            </a:r>
            <a:r>
              <a:rPr lang="en-US" sz="2000" i="1" dirty="0">
                <a:solidFill>
                  <a:srgbClr val="FFFFFF"/>
                </a:solidFill>
              </a:rPr>
              <a:t>may</a:t>
            </a:r>
            <a:r>
              <a:rPr lang="en-US" sz="2000" dirty="0">
                <a:solidFill>
                  <a:srgbClr val="FFFFFF"/>
                </a:solidFill>
              </a:rPr>
              <a:t> report</a:t>
            </a:r>
          </a:p>
          <a:p>
            <a:endParaRPr lang="en-US" sz="2000" dirty="0">
              <a:solidFill>
                <a:srgbClr val="FFFFFF"/>
              </a:solidFill>
            </a:endParaRPr>
          </a:p>
        </p:txBody>
      </p:sp>
    </p:spTree>
    <p:extLst>
      <p:ext uri="{BB962C8B-B14F-4D97-AF65-F5344CB8AC3E}">
        <p14:creationId xmlns:p14="http://schemas.microsoft.com/office/powerpoint/2010/main" val="297299768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3" name="Freeform 45">
            <a:extLst>
              <a:ext uri="{FF2B5EF4-FFF2-40B4-BE49-F238E27FC236}">
                <a16:creationId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766762"/>
            <a:ext cx="532209" cy="1571626"/>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51515"/>
              </a:solidFill>
              <a:effectLst/>
              <a:uLnTx/>
              <a:uFillTx/>
              <a:latin typeface="Calibri" panose="020F0502020204030204"/>
              <a:ea typeface="+mn-ea"/>
              <a:cs typeface="+mn-cs"/>
            </a:endParaRPr>
          </a:p>
        </p:txBody>
      </p:sp>
      <p:sp>
        <p:nvSpPr>
          <p:cNvPr id="35" name="Freeform 46">
            <a:extLst>
              <a:ext uri="{FF2B5EF4-FFF2-40B4-BE49-F238E27FC236}">
                <a16:creationId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628308"/>
            <a:ext cx="302419" cy="1279073"/>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51515"/>
              </a:solidFill>
              <a:effectLst/>
              <a:uLnTx/>
              <a:uFillTx/>
              <a:latin typeface="Calibri" panose="020F0502020204030204"/>
              <a:ea typeface="+mn-ea"/>
              <a:cs typeface="+mn-cs"/>
            </a:endParaRPr>
          </a:p>
        </p:txBody>
      </p:sp>
      <p:sp>
        <p:nvSpPr>
          <p:cNvPr id="37" name="Freeform 47">
            <a:extLst>
              <a:ext uri="{FF2B5EF4-FFF2-40B4-BE49-F238E27FC236}">
                <a16:creationId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480670"/>
            <a:ext cx="126206" cy="1284896"/>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51515"/>
              </a:solidFill>
              <a:effectLst/>
              <a:uLnTx/>
              <a:uFillTx/>
              <a:latin typeface="Calibri" panose="020F0502020204030204"/>
              <a:ea typeface="+mn-ea"/>
              <a:cs typeface="+mn-cs"/>
            </a:endParaRPr>
          </a:p>
        </p:txBody>
      </p:sp>
      <p:sp>
        <p:nvSpPr>
          <p:cNvPr id="39" name="Freeform 44">
            <a:extLst>
              <a:ext uri="{FF2B5EF4-FFF2-40B4-BE49-F238E27FC236}">
                <a16:creationId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476787"/>
            <a:ext cx="246459" cy="130677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51515"/>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476786"/>
            <a:ext cx="8180897" cy="115609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51515"/>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63248591-3170-4042-B73D-BC77CF9CB653}"/>
              </a:ext>
            </a:extLst>
          </p:cNvPr>
          <p:cNvSpPr>
            <a:spLocks noGrp="1"/>
          </p:cNvSpPr>
          <p:nvPr>
            <p:ph type="title"/>
          </p:nvPr>
        </p:nvSpPr>
        <p:spPr>
          <a:xfrm>
            <a:off x="718879" y="600294"/>
            <a:ext cx="7698523" cy="909076"/>
          </a:xfrm>
        </p:spPr>
        <p:txBody>
          <a:bodyPr>
            <a:normAutofit/>
          </a:bodyPr>
          <a:lstStyle/>
          <a:p>
            <a:r>
              <a:rPr lang="en-US" sz="2800" dirty="0">
                <a:solidFill>
                  <a:srgbClr val="FFFFFF"/>
                </a:solidFill>
              </a:rPr>
              <a:t>Title IX and Sexual Misconduct Reporting – Contacts </a:t>
            </a:r>
          </a:p>
        </p:txBody>
      </p:sp>
      <p:sp>
        <p:nvSpPr>
          <p:cNvPr id="6" name="Content Placeholder 5">
            <a:extLst>
              <a:ext uri="{FF2B5EF4-FFF2-40B4-BE49-F238E27FC236}">
                <a16:creationId xmlns:a16="http://schemas.microsoft.com/office/drawing/2014/main" id="{15016FE2-EB27-4775-9AF7-10A6AC131828}"/>
              </a:ext>
            </a:extLst>
          </p:cNvPr>
          <p:cNvSpPr>
            <a:spLocks noGrp="1"/>
          </p:cNvSpPr>
          <p:nvPr>
            <p:ph idx="1"/>
          </p:nvPr>
        </p:nvSpPr>
        <p:spPr>
          <a:xfrm>
            <a:off x="1025718" y="1867827"/>
            <a:ext cx="3241482" cy="2675379"/>
          </a:xfrm>
        </p:spPr>
        <p:txBody>
          <a:bodyPr anchor="ctr">
            <a:normAutofit/>
          </a:bodyPr>
          <a:lstStyle/>
          <a:p>
            <a:pPr marL="0" indent="0">
              <a:buNone/>
            </a:pPr>
            <a:r>
              <a:rPr lang="en-US" sz="1800" dirty="0"/>
              <a:t>Title IX Coordinator</a:t>
            </a:r>
          </a:p>
          <a:p>
            <a:pPr marL="0" indent="0">
              <a:buNone/>
            </a:pPr>
            <a:r>
              <a:rPr lang="en-US" sz="1800" dirty="0"/>
              <a:t>Jesse James</a:t>
            </a:r>
          </a:p>
          <a:p>
            <a:pPr marL="0" indent="0">
              <a:buNone/>
            </a:pPr>
            <a:r>
              <a:rPr lang="en-US" sz="1800" dirty="0"/>
              <a:t>Director of Legal Affairs &amp; Risk Management</a:t>
            </a:r>
          </a:p>
          <a:p>
            <a:pPr marL="0" indent="0">
              <a:buNone/>
            </a:pPr>
            <a:r>
              <a:rPr lang="en-US" sz="1800" dirty="0"/>
              <a:t>1750 Independence Avenue</a:t>
            </a:r>
          </a:p>
          <a:p>
            <a:pPr marL="0" indent="0">
              <a:buNone/>
            </a:pPr>
            <a:r>
              <a:rPr lang="en-US" sz="1800" dirty="0"/>
              <a:t>816.654.7109</a:t>
            </a:r>
          </a:p>
          <a:p>
            <a:pPr marL="0" indent="0">
              <a:buNone/>
            </a:pPr>
            <a:r>
              <a:rPr lang="en-US" sz="1800" dirty="0">
                <a:solidFill>
                  <a:schemeClr val="accent1">
                    <a:lumMod val="60000"/>
                    <a:lumOff val="40000"/>
                  </a:schemeClr>
                </a:solidFill>
                <a:hlinkClick r:id="rId3">
                  <a:extLst>
                    <a:ext uri="{A12FA001-AC4F-418D-AE19-62706E023703}">
                      <ahyp:hlinkClr xmlns="" xmlns:ahyp="http://schemas.microsoft.com/office/drawing/2018/hyperlinkcolor" val="tx"/>
                    </a:ext>
                  </a:extLst>
                </a:hlinkClick>
              </a:rPr>
              <a:t>jjames@kcumb.edu</a:t>
            </a:r>
            <a:r>
              <a:rPr lang="en-US" sz="1800" dirty="0">
                <a:solidFill>
                  <a:schemeClr val="accent1">
                    <a:lumMod val="60000"/>
                    <a:lumOff val="40000"/>
                  </a:schemeClr>
                </a:solidFill>
              </a:rPr>
              <a:t> </a:t>
            </a:r>
          </a:p>
        </p:txBody>
      </p:sp>
      <p:sp>
        <p:nvSpPr>
          <p:cNvPr id="10" name="Content Placeholder 5">
            <a:extLst>
              <a:ext uri="{FF2B5EF4-FFF2-40B4-BE49-F238E27FC236}">
                <a16:creationId xmlns:a16="http://schemas.microsoft.com/office/drawing/2014/main" id="{72B3EC51-A073-4566-86AD-766DD18F780C}"/>
              </a:ext>
            </a:extLst>
          </p:cNvPr>
          <p:cNvSpPr txBox="1">
            <a:spLocks/>
          </p:cNvSpPr>
          <p:nvPr/>
        </p:nvSpPr>
        <p:spPr>
          <a:xfrm>
            <a:off x="4876802" y="1866686"/>
            <a:ext cx="3241482" cy="2675379"/>
          </a:xfrm>
          <a:prstGeom prst="rect">
            <a:avLst/>
          </a:prstGeom>
        </p:spPr>
        <p:txBody>
          <a:bodyPr vert="horz" lIns="91440" tIns="45720" rIns="91440" bIns="45720"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US" sz="1800" dirty="0"/>
              <a:t>Deputy Title IX Coordinator</a:t>
            </a:r>
          </a:p>
          <a:p>
            <a:pPr marL="0" indent="0">
              <a:buFont typeface="Arial" panose="020B0604020202020204" pitchFamily="34" charset="0"/>
              <a:buNone/>
            </a:pPr>
            <a:r>
              <a:rPr lang="en-US" sz="1800" dirty="0"/>
              <a:t>Jamie </a:t>
            </a:r>
            <a:r>
              <a:rPr lang="en-US" sz="1800" dirty="0" err="1"/>
              <a:t>Hirshey</a:t>
            </a:r>
            <a:endParaRPr lang="en-US" sz="1800" dirty="0"/>
          </a:p>
          <a:p>
            <a:pPr marL="0" indent="0">
              <a:buFont typeface="Arial" panose="020B0604020202020204" pitchFamily="34" charset="0"/>
              <a:buNone/>
            </a:pPr>
            <a:r>
              <a:rPr lang="en-US" sz="1800" dirty="0"/>
              <a:t>Campus HR Director</a:t>
            </a:r>
          </a:p>
          <a:p>
            <a:pPr marL="0" indent="0">
              <a:buFont typeface="Arial" panose="020B0604020202020204" pitchFamily="34" charset="0"/>
              <a:buNone/>
            </a:pPr>
            <a:r>
              <a:rPr lang="en-US" sz="1800" dirty="0"/>
              <a:t>2817 St. Johns Blvd</a:t>
            </a:r>
          </a:p>
          <a:p>
            <a:pPr marL="0" indent="0">
              <a:buFont typeface="Arial" panose="020B0604020202020204" pitchFamily="34" charset="0"/>
              <a:buNone/>
            </a:pPr>
            <a:r>
              <a:rPr lang="en-US" sz="1800" dirty="0"/>
              <a:t>Joplin, MO 64804</a:t>
            </a:r>
          </a:p>
          <a:p>
            <a:pPr marL="0" indent="0">
              <a:buFont typeface="Arial" panose="020B0604020202020204" pitchFamily="34" charset="0"/>
              <a:buNone/>
            </a:pPr>
            <a:r>
              <a:rPr lang="en-US" sz="1800" dirty="0"/>
              <a:t>417.208.0633</a:t>
            </a:r>
          </a:p>
          <a:p>
            <a:pPr marL="0" indent="0">
              <a:buFont typeface="Arial" panose="020B0604020202020204" pitchFamily="34" charset="0"/>
              <a:buNone/>
            </a:pPr>
            <a:r>
              <a:rPr lang="en-US" sz="1800" dirty="0">
                <a:solidFill>
                  <a:schemeClr val="accent1">
                    <a:lumMod val="60000"/>
                    <a:lumOff val="40000"/>
                  </a:schemeClr>
                </a:solidFill>
                <a:hlinkClick r:id="rId4">
                  <a:extLst>
                    <a:ext uri="{A12FA001-AC4F-418D-AE19-62706E023703}">
                      <ahyp:hlinkClr xmlns="" xmlns:ahyp="http://schemas.microsoft.com/office/drawing/2018/hyperlinkcolor" val="tx"/>
                    </a:ext>
                  </a:extLst>
                </a:hlinkClick>
              </a:rPr>
              <a:t>jhirshey@kcumb.edu</a:t>
            </a:r>
            <a:r>
              <a:rPr lang="en-US" sz="1800" dirty="0">
                <a:solidFill>
                  <a:schemeClr val="accent1">
                    <a:lumMod val="60000"/>
                    <a:lumOff val="40000"/>
                  </a:schemeClr>
                </a:solidFill>
              </a:rPr>
              <a:t> </a:t>
            </a:r>
          </a:p>
        </p:txBody>
      </p:sp>
    </p:spTree>
    <p:extLst>
      <p:ext uri="{BB962C8B-B14F-4D97-AF65-F5344CB8AC3E}">
        <p14:creationId xmlns:p14="http://schemas.microsoft.com/office/powerpoint/2010/main" val="3105505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2E442304-DDBD-4F7B-8017-36BCC863FB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5EB8D9AA-77FA-4CFB-857A-51E7EFB2A331}"/>
              </a:ext>
            </a:extLst>
          </p:cNvPr>
          <p:cNvSpPr>
            <a:spLocks noGrp="1"/>
          </p:cNvSpPr>
          <p:nvPr>
            <p:ph type="title"/>
          </p:nvPr>
        </p:nvSpPr>
        <p:spPr>
          <a:xfrm>
            <a:off x="482603" y="381067"/>
            <a:ext cx="2874127" cy="4187361"/>
          </a:xfrm>
        </p:spPr>
        <p:txBody>
          <a:bodyPr vert="horz" lIns="91440" tIns="45720" rIns="91440" bIns="45720" rtlCol="0" anchor="ctr">
            <a:normAutofit/>
          </a:bodyPr>
          <a:lstStyle/>
          <a:p>
            <a:pPr defTabSz="914400"/>
            <a:r>
              <a:rPr lang="en-US" sz="4000" kern="1200" dirty="0">
                <a:solidFill>
                  <a:schemeClr val="tx1"/>
                </a:solidFill>
                <a:latin typeface="+mj-lt"/>
                <a:ea typeface="+mj-ea"/>
                <a:cs typeface="+mj-cs"/>
              </a:rPr>
              <a:t>Designated Confidential Resources</a:t>
            </a:r>
          </a:p>
        </p:txBody>
      </p:sp>
      <p:sp>
        <p:nvSpPr>
          <p:cNvPr id="28" name="sketch line">
            <a:extLst>
              <a:ext uri="{FF2B5EF4-FFF2-40B4-BE49-F238E27FC236}">
                <a16:creationId xmlns:a16="http://schemas.microsoft.com/office/drawing/2014/main" id="{5E107275-3853-46FD-A241-DE4355A4267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20588" y="2597039"/>
            <a:ext cx="4057650" cy="13716"/>
          </a:xfrm>
          <a:custGeom>
            <a:avLst/>
            <a:gdLst>
              <a:gd name="connsiteX0" fmla="*/ 0 w 4057650"/>
              <a:gd name="connsiteY0" fmla="*/ 0 h 13716"/>
              <a:gd name="connsiteX1" fmla="*/ 757428 w 4057650"/>
              <a:gd name="connsiteY1" fmla="*/ 0 h 13716"/>
              <a:gd name="connsiteX2" fmla="*/ 1474279 w 4057650"/>
              <a:gd name="connsiteY2" fmla="*/ 0 h 13716"/>
              <a:gd name="connsiteX3" fmla="*/ 2191131 w 4057650"/>
              <a:gd name="connsiteY3" fmla="*/ 0 h 13716"/>
              <a:gd name="connsiteX4" fmla="*/ 2745676 w 4057650"/>
              <a:gd name="connsiteY4" fmla="*/ 0 h 13716"/>
              <a:gd name="connsiteX5" fmla="*/ 3340798 w 4057650"/>
              <a:gd name="connsiteY5" fmla="*/ 0 h 13716"/>
              <a:gd name="connsiteX6" fmla="*/ 4057650 w 4057650"/>
              <a:gd name="connsiteY6" fmla="*/ 0 h 13716"/>
              <a:gd name="connsiteX7" fmla="*/ 4057650 w 4057650"/>
              <a:gd name="connsiteY7" fmla="*/ 13716 h 13716"/>
              <a:gd name="connsiteX8" fmla="*/ 3381375 w 4057650"/>
              <a:gd name="connsiteY8" fmla="*/ 13716 h 13716"/>
              <a:gd name="connsiteX9" fmla="*/ 2826830 w 4057650"/>
              <a:gd name="connsiteY9" fmla="*/ 13716 h 13716"/>
              <a:gd name="connsiteX10" fmla="*/ 2272284 w 4057650"/>
              <a:gd name="connsiteY10" fmla="*/ 13716 h 13716"/>
              <a:gd name="connsiteX11" fmla="*/ 1555432 w 4057650"/>
              <a:gd name="connsiteY11" fmla="*/ 13716 h 13716"/>
              <a:gd name="connsiteX12" fmla="*/ 960310 w 4057650"/>
              <a:gd name="connsiteY12" fmla="*/ 13716 h 13716"/>
              <a:gd name="connsiteX13" fmla="*/ 0 w 4057650"/>
              <a:gd name="connsiteY13" fmla="*/ 13716 h 13716"/>
              <a:gd name="connsiteX14" fmla="*/ 0 w 4057650"/>
              <a:gd name="connsiteY14" fmla="*/ 0 h 13716"/>
              <a:gd name="connsiteX0" fmla="*/ 0 w 4057650"/>
              <a:gd name="connsiteY0" fmla="*/ 0 h 13716"/>
              <a:gd name="connsiteX1" fmla="*/ 635698 w 4057650"/>
              <a:gd name="connsiteY1" fmla="*/ 0 h 13716"/>
              <a:gd name="connsiteX2" fmla="*/ 1190244 w 4057650"/>
              <a:gd name="connsiteY2" fmla="*/ 0 h 13716"/>
              <a:gd name="connsiteX3" fmla="*/ 1947672 w 4057650"/>
              <a:gd name="connsiteY3" fmla="*/ 0 h 13716"/>
              <a:gd name="connsiteX4" fmla="*/ 2583370 w 4057650"/>
              <a:gd name="connsiteY4" fmla="*/ 0 h 13716"/>
              <a:gd name="connsiteX5" fmla="*/ 3219069 w 4057650"/>
              <a:gd name="connsiteY5" fmla="*/ 0 h 13716"/>
              <a:gd name="connsiteX6" fmla="*/ 4057650 w 4057650"/>
              <a:gd name="connsiteY6" fmla="*/ 0 h 13716"/>
              <a:gd name="connsiteX7" fmla="*/ 4057650 w 4057650"/>
              <a:gd name="connsiteY7" fmla="*/ 13716 h 13716"/>
              <a:gd name="connsiteX8" fmla="*/ 3381375 w 4057650"/>
              <a:gd name="connsiteY8" fmla="*/ 13716 h 13716"/>
              <a:gd name="connsiteX9" fmla="*/ 2826830 w 4057650"/>
              <a:gd name="connsiteY9" fmla="*/ 13716 h 13716"/>
              <a:gd name="connsiteX10" fmla="*/ 2150555 w 4057650"/>
              <a:gd name="connsiteY10" fmla="*/ 13716 h 13716"/>
              <a:gd name="connsiteX11" fmla="*/ 1474280 w 4057650"/>
              <a:gd name="connsiteY11" fmla="*/ 13716 h 13716"/>
              <a:gd name="connsiteX12" fmla="*/ 838581 w 4057650"/>
              <a:gd name="connsiteY12" fmla="*/ 13716 h 13716"/>
              <a:gd name="connsiteX13" fmla="*/ 0 w 4057650"/>
              <a:gd name="connsiteY13" fmla="*/ 13716 h 13716"/>
              <a:gd name="connsiteX14" fmla="*/ 0 w 4057650"/>
              <a:gd name="connsiteY14"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7650" h="13716" fill="none" extrusionOk="0">
                <a:moveTo>
                  <a:pt x="0" y="0"/>
                </a:moveTo>
                <a:cubicBezTo>
                  <a:pt x="367148" y="-8908"/>
                  <a:pt x="517612" y="4501"/>
                  <a:pt x="757428" y="0"/>
                </a:cubicBezTo>
                <a:cubicBezTo>
                  <a:pt x="1032602" y="-7253"/>
                  <a:pt x="1110097" y="-4084"/>
                  <a:pt x="1474279" y="0"/>
                </a:cubicBezTo>
                <a:cubicBezTo>
                  <a:pt x="1838373" y="-7421"/>
                  <a:pt x="1905070" y="-3632"/>
                  <a:pt x="2191131" y="0"/>
                </a:cubicBezTo>
                <a:cubicBezTo>
                  <a:pt x="2479083" y="8044"/>
                  <a:pt x="2590278" y="-15025"/>
                  <a:pt x="2745676" y="0"/>
                </a:cubicBezTo>
                <a:cubicBezTo>
                  <a:pt x="2939709" y="9877"/>
                  <a:pt x="3136017" y="-24028"/>
                  <a:pt x="3340798" y="0"/>
                </a:cubicBezTo>
                <a:cubicBezTo>
                  <a:pt x="3577524" y="19058"/>
                  <a:pt x="3755433" y="-7221"/>
                  <a:pt x="4057650" y="0"/>
                </a:cubicBezTo>
                <a:cubicBezTo>
                  <a:pt x="4057445" y="4501"/>
                  <a:pt x="4058270" y="7438"/>
                  <a:pt x="4057650" y="13716"/>
                </a:cubicBezTo>
                <a:cubicBezTo>
                  <a:pt x="3746991" y="46900"/>
                  <a:pt x="3642040" y="-13712"/>
                  <a:pt x="3381375" y="13716"/>
                </a:cubicBezTo>
                <a:cubicBezTo>
                  <a:pt x="3142532" y="64771"/>
                  <a:pt x="2955382" y="-7162"/>
                  <a:pt x="2826830" y="13716"/>
                </a:cubicBezTo>
                <a:cubicBezTo>
                  <a:pt x="2734164" y="26064"/>
                  <a:pt x="2422331" y="12987"/>
                  <a:pt x="2272284" y="13716"/>
                </a:cubicBezTo>
                <a:cubicBezTo>
                  <a:pt x="2111408" y="20158"/>
                  <a:pt x="1888168" y="21489"/>
                  <a:pt x="1555432" y="13716"/>
                </a:cubicBezTo>
                <a:cubicBezTo>
                  <a:pt x="1389125" y="3117"/>
                  <a:pt x="1177551" y="39730"/>
                  <a:pt x="960310" y="13716"/>
                </a:cubicBezTo>
                <a:cubicBezTo>
                  <a:pt x="875922" y="-39900"/>
                  <a:pt x="323458" y="10262"/>
                  <a:pt x="0" y="13716"/>
                </a:cubicBezTo>
                <a:cubicBezTo>
                  <a:pt x="-331" y="11187"/>
                  <a:pt x="993" y="6491"/>
                  <a:pt x="0" y="0"/>
                </a:cubicBezTo>
                <a:close/>
              </a:path>
              <a:path w="4057650" h="13716" stroke="0" extrusionOk="0">
                <a:moveTo>
                  <a:pt x="0" y="0"/>
                </a:moveTo>
                <a:cubicBezTo>
                  <a:pt x="242151" y="36334"/>
                  <a:pt x="500401" y="29139"/>
                  <a:pt x="635698" y="0"/>
                </a:cubicBezTo>
                <a:cubicBezTo>
                  <a:pt x="783144" y="-32004"/>
                  <a:pt x="950843" y="-4485"/>
                  <a:pt x="1190244" y="0"/>
                </a:cubicBezTo>
                <a:cubicBezTo>
                  <a:pt x="1493739" y="37672"/>
                  <a:pt x="1683931" y="-5135"/>
                  <a:pt x="1947672" y="0"/>
                </a:cubicBezTo>
                <a:cubicBezTo>
                  <a:pt x="2231467" y="29157"/>
                  <a:pt x="2283780" y="-18583"/>
                  <a:pt x="2583370" y="0"/>
                </a:cubicBezTo>
                <a:cubicBezTo>
                  <a:pt x="2879743" y="13186"/>
                  <a:pt x="3001896" y="40538"/>
                  <a:pt x="3219069" y="0"/>
                </a:cubicBezTo>
                <a:cubicBezTo>
                  <a:pt x="3480307" y="-5034"/>
                  <a:pt x="3756341" y="17550"/>
                  <a:pt x="4057650" y="0"/>
                </a:cubicBezTo>
                <a:cubicBezTo>
                  <a:pt x="4056913" y="2900"/>
                  <a:pt x="4056504" y="10718"/>
                  <a:pt x="4057650" y="13716"/>
                </a:cubicBezTo>
                <a:cubicBezTo>
                  <a:pt x="3866391" y="10757"/>
                  <a:pt x="3683092" y="22641"/>
                  <a:pt x="3381375" y="13716"/>
                </a:cubicBezTo>
                <a:cubicBezTo>
                  <a:pt x="3077442" y="-36111"/>
                  <a:pt x="2959293" y="-9904"/>
                  <a:pt x="2826830" y="13716"/>
                </a:cubicBezTo>
                <a:cubicBezTo>
                  <a:pt x="2745586" y="48996"/>
                  <a:pt x="2366651" y="54820"/>
                  <a:pt x="2150555" y="13716"/>
                </a:cubicBezTo>
                <a:cubicBezTo>
                  <a:pt x="1889766" y="-21926"/>
                  <a:pt x="1744011" y="-27260"/>
                  <a:pt x="1474280" y="13716"/>
                </a:cubicBezTo>
                <a:cubicBezTo>
                  <a:pt x="1211536" y="18423"/>
                  <a:pt x="970196" y="30950"/>
                  <a:pt x="838581" y="13716"/>
                </a:cubicBezTo>
                <a:cubicBezTo>
                  <a:pt x="683899" y="-9022"/>
                  <a:pt x="224248" y="-47016"/>
                  <a:pt x="0" y="13716"/>
                </a:cubicBezTo>
                <a:cubicBezTo>
                  <a:pt x="324" y="6999"/>
                  <a:pt x="221" y="2972"/>
                  <a:pt x="0" y="0"/>
                </a:cubicBezTo>
                <a:close/>
              </a:path>
              <a:path w="4057650" h="13716" fill="none" stroke="0" extrusionOk="0">
                <a:moveTo>
                  <a:pt x="0" y="0"/>
                </a:moveTo>
                <a:cubicBezTo>
                  <a:pt x="358409" y="-4652"/>
                  <a:pt x="486702" y="12101"/>
                  <a:pt x="757428" y="0"/>
                </a:cubicBezTo>
                <a:cubicBezTo>
                  <a:pt x="1022678" y="-8760"/>
                  <a:pt x="1108573" y="-4098"/>
                  <a:pt x="1474279" y="0"/>
                </a:cubicBezTo>
                <a:cubicBezTo>
                  <a:pt x="1819257" y="16644"/>
                  <a:pt x="1919656" y="-4532"/>
                  <a:pt x="2191131" y="0"/>
                </a:cubicBezTo>
                <a:cubicBezTo>
                  <a:pt x="2458468" y="10266"/>
                  <a:pt x="2618941" y="-8527"/>
                  <a:pt x="2745676" y="0"/>
                </a:cubicBezTo>
                <a:cubicBezTo>
                  <a:pt x="2931643" y="26136"/>
                  <a:pt x="3158142" y="-56944"/>
                  <a:pt x="3340798" y="0"/>
                </a:cubicBezTo>
                <a:cubicBezTo>
                  <a:pt x="3532039" y="10299"/>
                  <a:pt x="3748090" y="-3814"/>
                  <a:pt x="4057650" y="0"/>
                </a:cubicBezTo>
                <a:cubicBezTo>
                  <a:pt x="4057333" y="4276"/>
                  <a:pt x="4057768" y="7437"/>
                  <a:pt x="4057650" y="13716"/>
                </a:cubicBezTo>
                <a:cubicBezTo>
                  <a:pt x="3759943" y="44812"/>
                  <a:pt x="3655385" y="-12313"/>
                  <a:pt x="3381375" y="13716"/>
                </a:cubicBezTo>
                <a:cubicBezTo>
                  <a:pt x="3117080" y="43667"/>
                  <a:pt x="2965830" y="11179"/>
                  <a:pt x="2826830" y="13716"/>
                </a:cubicBezTo>
                <a:cubicBezTo>
                  <a:pt x="2719180" y="50001"/>
                  <a:pt x="2405341" y="23637"/>
                  <a:pt x="2272284" y="13716"/>
                </a:cubicBezTo>
                <a:cubicBezTo>
                  <a:pt x="2146521" y="37825"/>
                  <a:pt x="1920511" y="43731"/>
                  <a:pt x="1555432" y="13716"/>
                </a:cubicBezTo>
                <a:cubicBezTo>
                  <a:pt x="1341297" y="-14932"/>
                  <a:pt x="1185337" y="6286"/>
                  <a:pt x="960310" y="13716"/>
                </a:cubicBezTo>
                <a:cubicBezTo>
                  <a:pt x="797841" y="-31644"/>
                  <a:pt x="348704" y="-84402"/>
                  <a:pt x="0" y="13716"/>
                </a:cubicBezTo>
                <a:cubicBezTo>
                  <a:pt x="-929" y="10136"/>
                  <a:pt x="7" y="6795"/>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custGeom>
                    <a:avLst/>
                    <a:gdLst>
                      <a:gd name="connsiteX0" fmla="*/ 0 w 4057650"/>
                      <a:gd name="connsiteY0" fmla="*/ 0 h 13716"/>
                      <a:gd name="connsiteX1" fmla="*/ 757428 w 4057650"/>
                      <a:gd name="connsiteY1" fmla="*/ 0 h 13716"/>
                      <a:gd name="connsiteX2" fmla="*/ 1474279 w 4057650"/>
                      <a:gd name="connsiteY2" fmla="*/ 0 h 13716"/>
                      <a:gd name="connsiteX3" fmla="*/ 2191131 w 4057650"/>
                      <a:gd name="connsiteY3" fmla="*/ 0 h 13716"/>
                      <a:gd name="connsiteX4" fmla="*/ 2745676 w 4057650"/>
                      <a:gd name="connsiteY4" fmla="*/ 0 h 13716"/>
                      <a:gd name="connsiteX5" fmla="*/ 3340798 w 4057650"/>
                      <a:gd name="connsiteY5" fmla="*/ 0 h 13716"/>
                      <a:gd name="connsiteX6" fmla="*/ 4057650 w 4057650"/>
                      <a:gd name="connsiteY6" fmla="*/ 0 h 13716"/>
                      <a:gd name="connsiteX7" fmla="*/ 4057650 w 4057650"/>
                      <a:gd name="connsiteY7" fmla="*/ 13716 h 13716"/>
                      <a:gd name="connsiteX8" fmla="*/ 3381375 w 4057650"/>
                      <a:gd name="connsiteY8" fmla="*/ 13716 h 13716"/>
                      <a:gd name="connsiteX9" fmla="*/ 2826830 w 4057650"/>
                      <a:gd name="connsiteY9" fmla="*/ 13716 h 13716"/>
                      <a:gd name="connsiteX10" fmla="*/ 2272284 w 4057650"/>
                      <a:gd name="connsiteY10" fmla="*/ 13716 h 13716"/>
                      <a:gd name="connsiteX11" fmla="*/ 1555432 w 4057650"/>
                      <a:gd name="connsiteY11" fmla="*/ 13716 h 13716"/>
                      <a:gd name="connsiteX12" fmla="*/ 960310 w 4057650"/>
                      <a:gd name="connsiteY12" fmla="*/ 13716 h 13716"/>
                      <a:gd name="connsiteX13" fmla="*/ 0 w 4057650"/>
                      <a:gd name="connsiteY13" fmla="*/ 13716 h 13716"/>
                      <a:gd name="connsiteX14" fmla="*/ 0 w 4057650"/>
                      <a:gd name="connsiteY14"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7650" h="13716" fill="none" extrusionOk="0">
                        <a:moveTo>
                          <a:pt x="0" y="0"/>
                        </a:moveTo>
                        <a:cubicBezTo>
                          <a:pt x="371182" y="3227"/>
                          <a:pt x="494372" y="9222"/>
                          <a:pt x="757428" y="0"/>
                        </a:cubicBezTo>
                        <a:cubicBezTo>
                          <a:pt x="1020484" y="-9222"/>
                          <a:pt x="1116719" y="-4357"/>
                          <a:pt x="1474279" y="0"/>
                        </a:cubicBezTo>
                        <a:cubicBezTo>
                          <a:pt x="1831839" y="4357"/>
                          <a:pt x="1920973" y="-11809"/>
                          <a:pt x="2191131" y="0"/>
                        </a:cubicBezTo>
                        <a:cubicBezTo>
                          <a:pt x="2461289" y="11809"/>
                          <a:pt x="2589480" y="-22604"/>
                          <a:pt x="2745676" y="0"/>
                        </a:cubicBezTo>
                        <a:cubicBezTo>
                          <a:pt x="2901872" y="22604"/>
                          <a:pt x="3136452" y="-12306"/>
                          <a:pt x="3340798" y="0"/>
                        </a:cubicBezTo>
                        <a:cubicBezTo>
                          <a:pt x="3545144" y="12306"/>
                          <a:pt x="3766934" y="-21556"/>
                          <a:pt x="4057650" y="0"/>
                        </a:cubicBezTo>
                        <a:cubicBezTo>
                          <a:pt x="4057378" y="4708"/>
                          <a:pt x="4057987" y="7132"/>
                          <a:pt x="4057650" y="13716"/>
                        </a:cubicBezTo>
                        <a:cubicBezTo>
                          <a:pt x="3743404" y="35553"/>
                          <a:pt x="3625516" y="-19495"/>
                          <a:pt x="3381375" y="13716"/>
                        </a:cubicBezTo>
                        <a:cubicBezTo>
                          <a:pt x="3137235" y="46927"/>
                          <a:pt x="2946571" y="-4571"/>
                          <a:pt x="2826830" y="13716"/>
                        </a:cubicBezTo>
                        <a:cubicBezTo>
                          <a:pt x="2707090" y="32003"/>
                          <a:pt x="2402756" y="-3140"/>
                          <a:pt x="2272284" y="13716"/>
                        </a:cubicBezTo>
                        <a:cubicBezTo>
                          <a:pt x="2141812" y="30572"/>
                          <a:pt x="1895935" y="13627"/>
                          <a:pt x="1555432" y="13716"/>
                        </a:cubicBezTo>
                        <a:cubicBezTo>
                          <a:pt x="1214929" y="13805"/>
                          <a:pt x="1103072" y="9931"/>
                          <a:pt x="960310" y="13716"/>
                        </a:cubicBezTo>
                        <a:cubicBezTo>
                          <a:pt x="817548" y="17501"/>
                          <a:pt x="402272" y="-33931"/>
                          <a:pt x="0" y="13716"/>
                        </a:cubicBezTo>
                        <a:cubicBezTo>
                          <a:pt x="-460" y="10837"/>
                          <a:pt x="38" y="6680"/>
                          <a:pt x="0" y="0"/>
                        </a:cubicBezTo>
                        <a:close/>
                      </a:path>
                      <a:path w="4057650" h="13716" stroke="0" extrusionOk="0">
                        <a:moveTo>
                          <a:pt x="0" y="0"/>
                        </a:moveTo>
                        <a:cubicBezTo>
                          <a:pt x="248348" y="13145"/>
                          <a:pt x="486117" y="25042"/>
                          <a:pt x="635698" y="0"/>
                        </a:cubicBezTo>
                        <a:cubicBezTo>
                          <a:pt x="785279" y="-25042"/>
                          <a:pt x="917762" y="-5537"/>
                          <a:pt x="1190244" y="0"/>
                        </a:cubicBezTo>
                        <a:cubicBezTo>
                          <a:pt x="1462726" y="5537"/>
                          <a:pt x="1667120" y="-21232"/>
                          <a:pt x="1947672" y="0"/>
                        </a:cubicBezTo>
                        <a:cubicBezTo>
                          <a:pt x="2228224" y="21232"/>
                          <a:pt x="2280631" y="-21698"/>
                          <a:pt x="2583370" y="0"/>
                        </a:cubicBezTo>
                        <a:cubicBezTo>
                          <a:pt x="2886109" y="21698"/>
                          <a:pt x="3022941" y="19647"/>
                          <a:pt x="3219069" y="0"/>
                        </a:cubicBezTo>
                        <a:cubicBezTo>
                          <a:pt x="3415197" y="-19647"/>
                          <a:pt x="3747500" y="26991"/>
                          <a:pt x="4057650" y="0"/>
                        </a:cubicBezTo>
                        <a:cubicBezTo>
                          <a:pt x="4056980" y="3019"/>
                          <a:pt x="4057134" y="10425"/>
                          <a:pt x="4057650" y="13716"/>
                        </a:cubicBezTo>
                        <a:cubicBezTo>
                          <a:pt x="3865148" y="-7885"/>
                          <a:pt x="3702543" y="44896"/>
                          <a:pt x="3381375" y="13716"/>
                        </a:cubicBezTo>
                        <a:cubicBezTo>
                          <a:pt x="3060208" y="-17464"/>
                          <a:pt x="2956571" y="-13250"/>
                          <a:pt x="2826830" y="13716"/>
                        </a:cubicBezTo>
                        <a:cubicBezTo>
                          <a:pt x="2697089" y="40682"/>
                          <a:pt x="2411031" y="38582"/>
                          <a:pt x="2150555" y="13716"/>
                        </a:cubicBezTo>
                        <a:cubicBezTo>
                          <a:pt x="1890080" y="-11150"/>
                          <a:pt x="1741827" y="-5187"/>
                          <a:pt x="1474280" y="13716"/>
                        </a:cubicBezTo>
                        <a:cubicBezTo>
                          <a:pt x="1206734" y="32619"/>
                          <a:pt x="998203" y="28763"/>
                          <a:pt x="838581" y="13716"/>
                        </a:cubicBezTo>
                        <a:cubicBezTo>
                          <a:pt x="678959" y="-1331"/>
                          <a:pt x="187101" y="-17784"/>
                          <a:pt x="0" y="13716"/>
                        </a:cubicBezTo>
                        <a:cubicBezTo>
                          <a:pt x="-114" y="7033"/>
                          <a:pt x="103" y="342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Content Placeholder 4">
            <a:extLst>
              <a:ext uri="{FF2B5EF4-FFF2-40B4-BE49-F238E27FC236}">
                <a16:creationId xmlns:a16="http://schemas.microsoft.com/office/drawing/2014/main" id="{A9EC3AB9-C9A0-4898-B053-D63FEA275839}"/>
              </a:ext>
            </a:extLst>
          </p:cNvPr>
          <p:cNvGraphicFramePr>
            <a:graphicFrameLocks noGrp="1"/>
          </p:cNvGraphicFramePr>
          <p:nvPr>
            <p:ph sz="half" idx="1"/>
            <p:extLst>
              <p:ext uri="{D42A27DB-BD31-4B8C-83A1-F6EECF244321}">
                <p14:modId xmlns:p14="http://schemas.microsoft.com/office/powerpoint/2010/main" val="3175571584"/>
              </p:ext>
            </p:extLst>
          </p:nvPr>
        </p:nvGraphicFramePr>
        <p:xfrm>
          <a:off x="3486013" y="480616"/>
          <a:ext cx="5175384" cy="41521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85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A5B4632-C963-4296-86F0-79AA9EA5AE9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5638758" y="227693"/>
            <a:ext cx="3251496" cy="4422557"/>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743A77D2-0BC0-4492-B3AD-AFAE2B73F86D}"/>
              </a:ext>
            </a:extLst>
          </p:cNvPr>
          <p:cNvSpPr>
            <a:spLocks noGrp="1"/>
          </p:cNvSpPr>
          <p:nvPr>
            <p:ph type="title"/>
          </p:nvPr>
        </p:nvSpPr>
        <p:spPr>
          <a:xfrm>
            <a:off x="5830782" y="477843"/>
            <a:ext cx="2851707" cy="3942279"/>
          </a:xfrm>
        </p:spPr>
        <p:txBody>
          <a:bodyPr>
            <a:normAutofit/>
          </a:bodyPr>
          <a:lstStyle/>
          <a:p>
            <a:r>
              <a:rPr lang="en-US" dirty="0"/>
              <a:t>Do not promise confidentiality</a:t>
            </a:r>
          </a:p>
        </p:txBody>
      </p:sp>
      <p:graphicFrame>
        <p:nvGraphicFramePr>
          <p:cNvPr id="8" name="Content Placeholder 5">
            <a:extLst>
              <a:ext uri="{FF2B5EF4-FFF2-40B4-BE49-F238E27FC236}">
                <a16:creationId xmlns:a16="http://schemas.microsoft.com/office/drawing/2014/main" id="{CD8AF05B-0C58-46FF-BD13-98DF8E34B19D}"/>
              </a:ext>
            </a:extLst>
          </p:cNvPr>
          <p:cNvGraphicFramePr>
            <a:graphicFrameLocks noGrp="1"/>
          </p:cNvGraphicFramePr>
          <p:nvPr>
            <p:ph idx="1"/>
            <p:extLst>
              <p:ext uri="{D42A27DB-BD31-4B8C-83A1-F6EECF244321}">
                <p14:modId xmlns:p14="http://schemas.microsoft.com/office/powerpoint/2010/main" val="1407338851"/>
              </p:ext>
            </p:extLst>
          </p:nvPr>
        </p:nvGraphicFramePr>
        <p:xfrm>
          <a:off x="329184" y="227693"/>
          <a:ext cx="4941518" cy="4422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785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DBC8166-481C-4473-95F5-9A5B9073B7F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5A5CE6E-90AF-4D43-A014-1F9EC83EB93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384350" cy="51435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83B8CC2A-26B1-4036-AB3D-E8EDB5D22E26}"/>
              </a:ext>
            </a:extLst>
          </p:cNvPr>
          <p:cNvSpPr>
            <a:spLocks noGrp="1"/>
          </p:cNvSpPr>
          <p:nvPr>
            <p:ph type="title"/>
          </p:nvPr>
        </p:nvSpPr>
        <p:spPr>
          <a:xfrm>
            <a:off x="628650" y="482600"/>
            <a:ext cx="2213403" cy="4178299"/>
          </a:xfrm>
        </p:spPr>
        <p:txBody>
          <a:bodyPr>
            <a:normAutofit/>
          </a:bodyPr>
          <a:lstStyle/>
          <a:p>
            <a:r>
              <a:rPr lang="en-US" sz="4400" dirty="0">
                <a:solidFill>
                  <a:schemeClr val="tx2">
                    <a:lumMod val="75000"/>
                  </a:schemeClr>
                </a:solidFill>
              </a:rPr>
              <a:t>Timing of Reports</a:t>
            </a:r>
          </a:p>
        </p:txBody>
      </p:sp>
      <p:graphicFrame>
        <p:nvGraphicFramePr>
          <p:cNvPr id="5" name="Content Placeholder 2">
            <a:extLst>
              <a:ext uri="{FF2B5EF4-FFF2-40B4-BE49-F238E27FC236}">
                <a16:creationId xmlns:a16="http://schemas.microsoft.com/office/drawing/2014/main" id="{0CD93CA4-CC57-4A58-88B6-7231A2239658}"/>
              </a:ext>
            </a:extLst>
          </p:cNvPr>
          <p:cNvGraphicFramePr>
            <a:graphicFrameLocks noGrp="1"/>
          </p:cNvGraphicFramePr>
          <p:nvPr>
            <p:ph idx="1"/>
            <p:extLst>
              <p:ext uri="{D42A27DB-BD31-4B8C-83A1-F6EECF244321}">
                <p14:modId xmlns:p14="http://schemas.microsoft.com/office/powerpoint/2010/main" val="2403717831"/>
              </p:ext>
            </p:extLst>
          </p:nvPr>
        </p:nvGraphicFramePr>
        <p:xfrm>
          <a:off x="3905730" y="482599"/>
          <a:ext cx="4718785" cy="4148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6892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AD318CC-E2A8-4E27-9548-A047A78999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DE5F22-EF6C-4B24-A9E8-3048FFC8EC25}"/>
              </a:ext>
            </a:extLst>
          </p:cNvPr>
          <p:cNvSpPr>
            <a:spLocks noGrp="1"/>
          </p:cNvSpPr>
          <p:nvPr>
            <p:ph type="title"/>
          </p:nvPr>
        </p:nvSpPr>
        <p:spPr>
          <a:xfrm>
            <a:off x="483798" y="1097280"/>
            <a:ext cx="2847230" cy="2018211"/>
          </a:xfrm>
        </p:spPr>
        <p:txBody>
          <a:bodyPr anchor="t">
            <a:normAutofit/>
          </a:bodyPr>
          <a:lstStyle/>
          <a:p>
            <a:r>
              <a:rPr lang="en-US" dirty="0"/>
              <a:t>What is Sexual Harassment?</a:t>
            </a:r>
          </a:p>
        </p:txBody>
      </p:sp>
      <p:grpSp>
        <p:nvGrpSpPr>
          <p:cNvPr id="21" name="Group 20">
            <a:extLst>
              <a:ext uri="{FF2B5EF4-FFF2-40B4-BE49-F238E27FC236}">
                <a16:creationId xmlns:a16="http://schemas.microsoft.com/office/drawing/2014/main" id="{B14B560F-9DD7-4302-A60B-EBD3EF59B07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7250" y="3311434"/>
            <a:ext cx="8986749" cy="1565846"/>
            <a:chOff x="143163" y="5763486"/>
            <a:chExt cx="11982332" cy="739555"/>
          </a:xfrm>
        </p:grpSpPr>
        <p:sp>
          <p:nvSpPr>
            <p:cNvPr id="22" name="Rectangle 21">
              <a:extLst>
                <a:ext uri="{FF2B5EF4-FFF2-40B4-BE49-F238E27FC236}">
                  <a16:creationId xmlns:a16="http://schemas.microsoft.com/office/drawing/2014/main" id="{3A9A4357-BD1D-4622-A4FE-766E6AB8DE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21D6966-343E-49AC-A026-D2497E0C3CA1}"/>
                </a:ext>
                <a:ext uri="{C183D7F6-B498-43B3-948B-1728B52AA6E4}">
                  <adec:decorative xmlns=""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5" name="Rectangle 24">
            <a:extLst>
              <a:ext uri="{FF2B5EF4-FFF2-40B4-BE49-F238E27FC236}">
                <a16:creationId xmlns:a16="http://schemas.microsoft.com/office/drawing/2014/main" id="{2C1BBA94-3F40-40AA-8BB9-E69E25E537C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440871"/>
            <a:ext cx="4878975" cy="426175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65D263-B4D5-4C96-B1E5-AC4E9BEBD984}"/>
              </a:ext>
            </a:extLst>
          </p:cNvPr>
          <p:cNvSpPr>
            <a:spLocks noGrp="1"/>
          </p:cNvSpPr>
          <p:nvPr>
            <p:ph idx="1"/>
          </p:nvPr>
        </p:nvSpPr>
        <p:spPr>
          <a:xfrm>
            <a:off x="4030824" y="485957"/>
            <a:ext cx="4517883" cy="4112079"/>
          </a:xfrm>
        </p:spPr>
        <p:txBody>
          <a:bodyPr anchor="t">
            <a:normAutofit fontScale="92500" lnSpcReduction="20000"/>
          </a:bodyPr>
          <a:lstStyle/>
          <a:p>
            <a:pPr marL="0" indent="0">
              <a:lnSpc>
                <a:spcPct val="100000"/>
              </a:lnSpc>
              <a:spcBef>
                <a:spcPts val="0"/>
              </a:spcBef>
              <a:buNone/>
            </a:pPr>
            <a:r>
              <a:rPr lang="en-US" sz="2000" dirty="0"/>
              <a:t>Policy Prohibits conduct on the basis of sex occurring in U.S. that constitutes:</a:t>
            </a:r>
          </a:p>
          <a:p>
            <a:pPr marL="0" indent="0">
              <a:lnSpc>
                <a:spcPct val="100000"/>
              </a:lnSpc>
              <a:spcBef>
                <a:spcPts val="0"/>
              </a:spcBef>
              <a:buNone/>
            </a:pPr>
            <a:endParaRPr lang="en-US" sz="2000" dirty="0"/>
          </a:p>
          <a:p>
            <a:pPr>
              <a:lnSpc>
                <a:spcPct val="100000"/>
              </a:lnSpc>
              <a:spcBef>
                <a:spcPts val="0"/>
              </a:spcBef>
            </a:pPr>
            <a:r>
              <a:rPr lang="en-US" sz="2000" dirty="0"/>
              <a:t>Quid Pro Quo Sexual Harassment</a:t>
            </a:r>
          </a:p>
          <a:p>
            <a:pPr>
              <a:lnSpc>
                <a:spcPct val="100000"/>
              </a:lnSpc>
              <a:spcBef>
                <a:spcPts val="0"/>
              </a:spcBef>
            </a:pPr>
            <a:r>
              <a:rPr lang="en-US" sz="2000" dirty="0"/>
              <a:t>Hostile Environment Sexual Harassment</a:t>
            </a:r>
          </a:p>
          <a:p>
            <a:pPr>
              <a:lnSpc>
                <a:spcPct val="100000"/>
              </a:lnSpc>
              <a:spcBef>
                <a:spcPts val="0"/>
              </a:spcBef>
            </a:pPr>
            <a:r>
              <a:rPr lang="en-US" sz="2000" dirty="0"/>
              <a:t>Sexual Assault </a:t>
            </a:r>
          </a:p>
          <a:p>
            <a:pPr lvl="1">
              <a:lnSpc>
                <a:spcPct val="100000"/>
              </a:lnSpc>
              <a:spcBef>
                <a:spcPts val="0"/>
              </a:spcBef>
            </a:pPr>
            <a:r>
              <a:rPr lang="en-US" sz="2000" dirty="0"/>
              <a:t>Rape</a:t>
            </a:r>
          </a:p>
          <a:p>
            <a:pPr lvl="1">
              <a:lnSpc>
                <a:spcPct val="100000"/>
              </a:lnSpc>
              <a:spcBef>
                <a:spcPts val="0"/>
              </a:spcBef>
            </a:pPr>
            <a:r>
              <a:rPr lang="en-US" sz="2000" dirty="0"/>
              <a:t>Sodomy</a:t>
            </a:r>
          </a:p>
          <a:p>
            <a:pPr lvl="1">
              <a:lnSpc>
                <a:spcPct val="100000"/>
              </a:lnSpc>
              <a:spcBef>
                <a:spcPts val="0"/>
              </a:spcBef>
            </a:pPr>
            <a:r>
              <a:rPr lang="en-US" sz="2000" dirty="0"/>
              <a:t>Sexual Assault with an Object</a:t>
            </a:r>
          </a:p>
          <a:p>
            <a:pPr lvl="1">
              <a:lnSpc>
                <a:spcPct val="100000"/>
              </a:lnSpc>
              <a:spcBef>
                <a:spcPts val="0"/>
              </a:spcBef>
            </a:pPr>
            <a:r>
              <a:rPr lang="en-US" sz="2000" dirty="0"/>
              <a:t>Fondling</a:t>
            </a:r>
          </a:p>
          <a:p>
            <a:pPr lvl="1">
              <a:lnSpc>
                <a:spcPct val="100000"/>
              </a:lnSpc>
              <a:spcBef>
                <a:spcPts val="0"/>
              </a:spcBef>
            </a:pPr>
            <a:r>
              <a:rPr lang="en-US" sz="2000" dirty="0"/>
              <a:t>Incest</a:t>
            </a:r>
          </a:p>
          <a:p>
            <a:pPr lvl="1">
              <a:lnSpc>
                <a:spcPct val="100000"/>
              </a:lnSpc>
              <a:spcBef>
                <a:spcPts val="0"/>
              </a:spcBef>
            </a:pPr>
            <a:r>
              <a:rPr lang="en-US" sz="2000" dirty="0"/>
              <a:t>Statutory Rape</a:t>
            </a:r>
          </a:p>
          <a:p>
            <a:pPr marL="342900" lvl="1" indent="0">
              <a:lnSpc>
                <a:spcPct val="100000"/>
              </a:lnSpc>
              <a:spcBef>
                <a:spcPts val="0"/>
              </a:spcBef>
              <a:buNone/>
            </a:pPr>
            <a:endParaRPr lang="en-US" sz="2000" dirty="0"/>
          </a:p>
          <a:p>
            <a:pPr>
              <a:lnSpc>
                <a:spcPct val="100000"/>
              </a:lnSpc>
              <a:spcBef>
                <a:spcPts val="0"/>
              </a:spcBef>
            </a:pPr>
            <a:r>
              <a:rPr lang="en-US" sz="2000" dirty="0"/>
              <a:t>Domestic Violence</a:t>
            </a:r>
          </a:p>
          <a:p>
            <a:pPr>
              <a:lnSpc>
                <a:spcPct val="100000"/>
              </a:lnSpc>
              <a:spcBef>
                <a:spcPts val="0"/>
              </a:spcBef>
            </a:pPr>
            <a:r>
              <a:rPr lang="en-US" sz="2000" dirty="0"/>
              <a:t>Dating Violence</a:t>
            </a:r>
          </a:p>
          <a:p>
            <a:pPr>
              <a:lnSpc>
                <a:spcPct val="100000"/>
              </a:lnSpc>
              <a:spcBef>
                <a:spcPts val="0"/>
              </a:spcBef>
            </a:pPr>
            <a:r>
              <a:rPr lang="en-US" sz="2000" dirty="0"/>
              <a:t>Stalking</a:t>
            </a:r>
          </a:p>
          <a:p>
            <a:pPr>
              <a:lnSpc>
                <a:spcPct val="100000"/>
              </a:lnSpc>
              <a:spcBef>
                <a:spcPts val="0"/>
              </a:spcBef>
            </a:pPr>
            <a:r>
              <a:rPr lang="en-US" sz="2000" dirty="0"/>
              <a:t>Related Retaliation</a:t>
            </a:r>
          </a:p>
          <a:p>
            <a:pPr marL="0" indent="0">
              <a:buNone/>
            </a:pPr>
            <a:endParaRPr lang="en-US" sz="1700" dirty="0"/>
          </a:p>
        </p:txBody>
      </p:sp>
    </p:spTree>
    <p:extLst>
      <p:ext uri="{BB962C8B-B14F-4D97-AF65-F5344CB8AC3E}">
        <p14:creationId xmlns:p14="http://schemas.microsoft.com/office/powerpoint/2010/main" val="41691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1" name="Rectangle 120">
            <a:extLst>
              <a:ext uri="{FF2B5EF4-FFF2-40B4-BE49-F238E27FC236}">
                <a16:creationId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Freeform: Shape 130">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Rectangle 132">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1BB5033-956C-4747-95BA-008F7594C500}"/>
              </a:ext>
            </a:extLst>
          </p:cNvPr>
          <p:cNvSpPr>
            <a:spLocks noGrp="1"/>
          </p:cNvSpPr>
          <p:nvPr>
            <p:ph type="title"/>
          </p:nvPr>
        </p:nvSpPr>
        <p:spPr>
          <a:xfrm>
            <a:off x="350041" y="440141"/>
            <a:ext cx="2401025" cy="2540623"/>
          </a:xfrm>
        </p:spPr>
        <p:txBody>
          <a:bodyPr anchor="b">
            <a:normAutofit/>
          </a:bodyPr>
          <a:lstStyle/>
          <a:p>
            <a:pPr algn="r"/>
            <a:r>
              <a:rPr lang="en-US" sz="3200" dirty="0">
                <a:solidFill>
                  <a:srgbClr val="FFFFFF"/>
                </a:solidFill>
              </a:rPr>
              <a:t>What is Sexual Misconduct?</a:t>
            </a:r>
          </a:p>
        </p:txBody>
      </p:sp>
      <p:sp>
        <p:nvSpPr>
          <p:cNvPr id="6" name="Content Placeholder 5">
            <a:extLst>
              <a:ext uri="{FF2B5EF4-FFF2-40B4-BE49-F238E27FC236}">
                <a16:creationId xmlns:a16="http://schemas.microsoft.com/office/drawing/2014/main" id="{9F22137C-433F-48B3-A457-937FDEA51A92}"/>
              </a:ext>
            </a:extLst>
          </p:cNvPr>
          <p:cNvSpPr>
            <a:spLocks noGrp="1"/>
          </p:cNvSpPr>
          <p:nvPr>
            <p:ph idx="1"/>
          </p:nvPr>
        </p:nvSpPr>
        <p:spPr>
          <a:xfrm>
            <a:off x="3607693" y="487110"/>
            <a:ext cx="5186265" cy="4159535"/>
          </a:xfrm>
        </p:spPr>
        <p:txBody>
          <a:bodyPr anchor="ctr">
            <a:normAutofit fontScale="92500"/>
          </a:bodyPr>
          <a:lstStyle/>
          <a:p>
            <a:pPr lvl="1"/>
            <a:r>
              <a:rPr lang="en-US" sz="2400" dirty="0"/>
              <a:t>Sexual Misconduct</a:t>
            </a:r>
          </a:p>
          <a:p>
            <a:pPr lvl="2"/>
            <a:r>
              <a:rPr lang="en-US" sz="2400" dirty="0"/>
              <a:t>Unwelcome conduct </a:t>
            </a:r>
          </a:p>
          <a:p>
            <a:pPr lvl="2"/>
            <a:r>
              <a:rPr lang="en-US" sz="2400" dirty="0"/>
              <a:t>Based on an individual’s gender, sex, or sexual orientation</a:t>
            </a:r>
          </a:p>
          <a:p>
            <a:pPr lvl="2"/>
            <a:r>
              <a:rPr lang="en-US" sz="2400" dirty="0"/>
              <a:t>Has the effect of creating a hostile environment which has the effect of</a:t>
            </a:r>
          </a:p>
          <a:p>
            <a:pPr lvl="3"/>
            <a:r>
              <a:rPr lang="en-US" sz="2400" dirty="0"/>
              <a:t>Unreasonably interfering with work/student performance</a:t>
            </a:r>
          </a:p>
          <a:p>
            <a:pPr lvl="3"/>
            <a:r>
              <a:rPr lang="en-US" sz="2400" dirty="0"/>
              <a:t>Otherwise adversely affecting employment/educational opportunities</a:t>
            </a:r>
          </a:p>
          <a:p>
            <a:pPr lvl="2"/>
            <a:r>
              <a:rPr lang="en-US" sz="2400" dirty="0"/>
              <a:t>Retaliation</a:t>
            </a:r>
          </a:p>
          <a:p>
            <a:pPr marL="685800" lvl="2" indent="0">
              <a:buNone/>
            </a:pPr>
            <a:endParaRPr lang="en-US" dirty="0"/>
          </a:p>
        </p:txBody>
      </p:sp>
    </p:spTree>
    <p:extLst>
      <p:ext uri="{BB962C8B-B14F-4D97-AF65-F5344CB8AC3E}">
        <p14:creationId xmlns:p14="http://schemas.microsoft.com/office/powerpoint/2010/main" val="3680319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397" y="381628"/>
            <a:ext cx="3913467" cy="4679746"/>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D0E906C-5374-43F1-9DB7-BC16391B5156}"/>
              </a:ext>
            </a:extLst>
          </p:cNvPr>
          <p:cNvSpPr>
            <a:spLocks noGrp="1"/>
          </p:cNvSpPr>
          <p:nvPr>
            <p:ph type="title"/>
          </p:nvPr>
        </p:nvSpPr>
        <p:spPr>
          <a:xfrm>
            <a:off x="480060" y="932259"/>
            <a:ext cx="2891790" cy="3278981"/>
          </a:xfrm>
        </p:spPr>
        <p:txBody>
          <a:bodyPr>
            <a:normAutofit/>
          </a:bodyPr>
          <a:lstStyle/>
          <a:p>
            <a:r>
              <a:rPr lang="en-US" sz="3200" dirty="0">
                <a:solidFill>
                  <a:schemeClr val="accent4">
                    <a:lumMod val="75000"/>
                  </a:schemeClr>
                </a:solidFill>
              </a:rPr>
              <a:t/>
            </a:r>
            <a:br>
              <a:rPr lang="en-US" sz="3200" dirty="0">
                <a:solidFill>
                  <a:schemeClr val="accent4">
                    <a:lumMod val="75000"/>
                  </a:schemeClr>
                </a:solidFill>
              </a:rPr>
            </a:br>
            <a:r>
              <a:rPr lang="en-US" sz="3200" dirty="0">
                <a:solidFill>
                  <a:schemeClr val="accent4">
                    <a:lumMod val="75000"/>
                  </a:schemeClr>
                </a:solidFill>
              </a:rPr>
              <a:t>Examples of Sexual Misconduct</a:t>
            </a:r>
          </a:p>
        </p:txBody>
      </p:sp>
      <p:sp>
        <p:nvSpPr>
          <p:cNvPr id="3" name="Content Placeholder 2">
            <a:extLst>
              <a:ext uri="{FF2B5EF4-FFF2-40B4-BE49-F238E27FC236}">
                <a16:creationId xmlns:a16="http://schemas.microsoft.com/office/drawing/2014/main" id="{AAB71F11-B22A-4CFD-BD2F-D76887052962}"/>
              </a:ext>
            </a:extLst>
          </p:cNvPr>
          <p:cNvSpPr>
            <a:spLocks noGrp="1"/>
          </p:cNvSpPr>
          <p:nvPr>
            <p:ph idx="1"/>
          </p:nvPr>
        </p:nvSpPr>
        <p:spPr>
          <a:xfrm>
            <a:off x="4114800" y="603504"/>
            <a:ext cx="4430268" cy="4679746"/>
          </a:xfrm>
        </p:spPr>
        <p:txBody>
          <a:bodyPr anchor="ctr">
            <a:normAutofit/>
          </a:bodyPr>
          <a:lstStyle/>
          <a:p>
            <a:pPr lvl="1"/>
            <a:r>
              <a:rPr lang="en-US" sz="2400" dirty="0"/>
              <a:t>Refusing to hire because of someone’s sex</a:t>
            </a:r>
          </a:p>
          <a:p>
            <a:pPr lvl="1"/>
            <a:r>
              <a:rPr lang="en-US" sz="2400" dirty="0"/>
              <a:t>Pregnancy discrimination</a:t>
            </a:r>
          </a:p>
          <a:p>
            <a:pPr lvl="1"/>
            <a:r>
              <a:rPr lang="en-US" sz="2400" dirty="0"/>
              <a:t>Gender-based harassment/stereotyping</a:t>
            </a:r>
          </a:p>
          <a:p>
            <a:pPr lvl="1"/>
            <a:r>
              <a:rPr lang="en-US" sz="2400" dirty="0"/>
              <a:t>Conduct that would otherwise be “Sexual Harassment” that occurs outside the U.S.</a:t>
            </a:r>
          </a:p>
          <a:p>
            <a:endParaRPr lang="en-US" sz="1400" dirty="0">
              <a:solidFill>
                <a:schemeClr val="tx2"/>
              </a:solidFill>
            </a:endParaRPr>
          </a:p>
        </p:txBody>
      </p:sp>
    </p:spTree>
    <p:extLst>
      <p:ext uri="{BB962C8B-B14F-4D97-AF65-F5344CB8AC3E}">
        <p14:creationId xmlns:p14="http://schemas.microsoft.com/office/powerpoint/2010/main" val="3425757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7515D20E-1AB7-4E74-9236-2B72B63D60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065A9D-5EDB-40CB-9694-FDC1F21AA022}"/>
              </a:ext>
            </a:extLst>
          </p:cNvPr>
          <p:cNvSpPr>
            <a:spLocks noGrp="1"/>
          </p:cNvSpPr>
          <p:nvPr>
            <p:ph type="title"/>
          </p:nvPr>
        </p:nvSpPr>
        <p:spPr>
          <a:xfrm>
            <a:off x="783771" y="1002246"/>
            <a:ext cx="2919549" cy="3286941"/>
          </a:xfrm>
        </p:spPr>
        <p:txBody>
          <a:bodyPr anchor="ctr">
            <a:normAutofit/>
          </a:bodyPr>
          <a:lstStyle/>
          <a:p>
            <a:r>
              <a:rPr lang="en-US" sz="4100"/>
              <a:t>Quid Pro Quo Sexual Harassment</a:t>
            </a:r>
          </a:p>
        </p:txBody>
      </p:sp>
      <p:grpSp>
        <p:nvGrpSpPr>
          <p:cNvPr id="39" name="Group 38">
            <a:extLst>
              <a:ext uri="{FF2B5EF4-FFF2-40B4-BE49-F238E27FC236}">
                <a16:creationId xmlns:a16="http://schemas.microsoft.com/office/drawing/2014/main" id="{032D8612-31EB-44CF-A1D0-14FD4C70542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2372595"/>
            <a:ext cx="548639" cy="505095"/>
            <a:chOff x="3940602" y="308034"/>
            <a:chExt cx="2116791" cy="3428999"/>
          </a:xfrm>
          <a:solidFill>
            <a:schemeClr val="accent4"/>
          </a:solidFill>
        </p:grpSpPr>
        <p:sp>
          <p:nvSpPr>
            <p:cNvPr id="40" name="Rectangle 39">
              <a:extLst>
                <a:ext uri="{FF2B5EF4-FFF2-40B4-BE49-F238E27FC236}">
                  <a16:creationId xmlns:a16="http://schemas.microsoft.com/office/drawing/2014/main" id="{F19A4A0F-1B59-4DB0-9764-D10936E987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399A70F-F8CD-4992-9EF5-6CF15472E73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8F4FEDC-6D80-458C-A665-075D9B9500F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Rectangle 43">
            <a:extLst>
              <a:ext uri="{FF2B5EF4-FFF2-40B4-BE49-F238E27FC236}">
                <a16:creationId xmlns:a16="http://schemas.microsoft.com/office/drawing/2014/main" id="{3873B707-463F-40B0-8227-E8CC6C67EB2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9C9EAEA-39D0-4B0E-A0EB-51E7B2674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737232"/>
            <a:ext cx="4507025" cy="38404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F464C6F-A690-4694-9E32-860E9CA7B02C}"/>
              </a:ext>
            </a:extLst>
          </p:cNvPr>
          <p:cNvSpPr>
            <a:spLocks noGrp="1"/>
          </p:cNvSpPr>
          <p:nvPr>
            <p:ph idx="1"/>
          </p:nvPr>
        </p:nvSpPr>
        <p:spPr>
          <a:xfrm>
            <a:off x="4572000" y="1002246"/>
            <a:ext cx="3945636" cy="3286941"/>
          </a:xfrm>
        </p:spPr>
        <p:txBody>
          <a:bodyPr anchor="ctr">
            <a:normAutofit/>
          </a:bodyPr>
          <a:lstStyle/>
          <a:p>
            <a:pPr marL="0" indent="0">
              <a:buNone/>
            </a:pPr>
            <a:r>
              <a:rPr lang="en-US" sz="2400" dirty="0"/>
              <a:t>An employee of the University conditioning the provision of an aid, benefit, or service of the University on an individual’s participating in unwelcome sexual conduct.</a:t>
            </a:r>
          </a:p>
          <a:p>
            <a:pPr marL="0" indent="0">
              <a:buNone/>
            </a:pPr>
            <a:endParaRPr lang="en-US" sz="2400" dirty="0"/>
          </a:p>
          <a:p>
            <a:r>
              <a:rPr lang="en-US" sz="2400" i="1" dirty="0"/>
              <a:t>E.g., “I will put your name in for a raise if you kiss me.”</a:t>
            </a:r>
          </a:p>
        </p:txBody>
      </p:sp>
    </p:spTree>
    <p:extLst>
      <p:ext uri="{BB962C8B-B14F-4D97-AF65-F5344CB8AC3E}">
        <p14:creationId xmlns:p14="http://schemas.microsoft.com/office/powerpoint/2010/main" val="4256390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C608BEB-860E-4094-8511-78603564A7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287" cy="51435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5837B8-9028-4706-BA73-A07B378B51CC}"/>
              </a:ext>
            </a:extLst>
          </p:cNvPr>
          <p:cNvSpPr>
            <a:spLocks noGrp="1"/>
          </p:cNvSpPr>
          <p:nvPr>
            <p:ph type="title"/>
          </p:nvPr>
        </p:nvSpPr>
        <p:spPr>
          <a:xfrm>
            <a:off x="152402" y="1059366"/>
            <a:ext cx="2650639" cy="3272883"/>
          </a:xfrm>
        </p:spPr>
        <p:txBody>
          <a:bodyPr anchor="t">
            <a:normAutofit/>
          </a:bodyPr>
          <a:lstStyle/>
          <a:p>
            <a:r>
              <a:rPr lang="en-US" dirty="0">
                <a:solidFill>
                  <a:srgbClr val="FFFFFF"/>
                </a:solidFill>
              </a:rPr>
              <a:t>Hostile Environment Sexual Harassment</a:t>
            </a:r>
          </a:p>
        </p:txBody>
      </p:sp>
      <p:sp>
        <p:nvSpPr>
          <p:cNvPr id="3" name="Content Placeholder 2">
            <a:extLst>
              <a:ext uri="{FF2B5EF4-FFF2-40B4-BE49-F238E27FC236}">
                <a16:creationId xmlns:a16="http://schemas.microsoft.com/office/drawing/2014/main" id="{EC75C650-B9DD-4D27-BAA8-1AECD51069DC}"/>
              </a:ext>
            </a:extLst>
          </p:cNvPr>
          <p:cNvSpPr>
            <a:spLocks noGrp="1"/>
          </p:cNvSpPr>
          <p:nvPr>
            <p:ph sz="half" idx="1"/>
          </p:nvPr>
        </p:nvSpPr>
        <p:spPr>
          <a:xfrm>
            <a:off x="3285641" y="1059366"/>
            <a:ext cx="2570462" cy="3272883"/>
          </a:xfrm>
        </p:spPr>
        <p:txBody>
          <a:bodyPr>
            <a:normAutofit lnSpcReduction="10000"/>
          </a:bodyPr>
          <a:lstStyle/>
          <a:p>
            <a:r>
              <a:rPr lang="en-US" sz="2400" dirty="0"/>
              <a:t>Conduct must be </a:t>
            </a:r>
            <a:r>
              <a:rPr lang="en-US" sz="2400" i="1" dirty="0"/>
              <a:t>so severe, pervasive, </a:t>
            </a:r>
            <a:r>
              <a:rPr lang="en-US" sz="2400" b="1" i="1" dirty="0"/>
              <a:t>and</a:t>
            </a:r>
            <a:r>
              <a:rPr lang="en-US" sz="2400" i="1" dirty="0"/>
              <a:t> objectively offensive</a:t>
            </a:r>
            <a:r>
              <a:rPr lang="en-US" sz="2400" dirty="0"/>
              <a:t> that it effectively denies a person access to University programs or activities</a:t>
            </a:r>
          </a:p>
        </p:txBody>
      </p:sp>
      <p:cxnSp>
        <p:nvCxnSpPr>
          <p:cNvPr id="16" name="Straight Connector 15">
            <a:extLst>
              <a:ext uri="{FF2B5EF4-FFF2-40B4-BE49-F238E27FC236}">
                <a16:creationId xmlns:a16="http://schemas.microsoft.com/office/drawing/2014/main" id="{1F16A8D4-FE87-4604-88B2-394B5D1EB4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403" y="1059366"/>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5582B6AF-972D-4D46-B4AB-34866D12B353}"/>
              </a:ext>
            </a:extLst>
          </p:cNvPr>
          <p:cNvSpPr>
            <a:spLocks noGrp="1"/>
          </p:cNvSpPr>
          <p:nvPr>
            <p:ph sz="half" idx="2"/>
          </p:nvPr>
        </p:nvSpPr>
        <p:spPr>
          <a:xfrm>
            <a:off x="6338703" y="438150"/>
            <a:ext cx="2652895" cy="4419600"/>
          </a:xfrm>
        </p:spPr>
        <p:txBody>
          <a:bodyPr>
            <a:normAutofit lnSpcReduction="10000"/>
          </a:bodyPr>
          <a:lstStyle/>
          <a:p>
            <a:pPr marL="0" indent="0">
              <a:lnSpc>
                <a:spcPct val="110000"/>
              </a:lnSpc>
              <a:spcBef>
                <a:spcPts val="0"/>
              </a:spcBef>
              <a:buNone/>
            </a:pPr>
            <a:r>
              <a:rPr lang="en-US" sz="1800" dirty="0"/>
              <a:t>Unwelcome:</a:t>
            </a:r>
          </a:p>
          <a:p>
            <a:pPr>
              <a:lnSpc>
                <a:spcPct val="110000"/>
              </a:lnSpc>
              <a:spcBef>
                <a:spcPts val="0"/>
              </a:spcBef>
            </a:pPr>
            <a:r>
              <a:rPr lang="en-US" sz="1800" dirty="0"/>
              <a:t>Repeated pressure to date</a:t>
            </a:r>
          </a:p>
          <a:p>
            <a:pPr>
              <a:lnSpc>
                <a:spcPct val="110000"/>
              </a:lnSpc>
              <a:spcBef>
                <a:spcPts val="0"/>
              </a:spcBef>
            </a:pPr>
            <a:r>
              <a:rPr lang="en-US" sz="1800" dirty="0"/>
              <a:t>Touching </a:t>
            </a:r>
          </a:p>
          <a:p>
            <a:pPr>
              <a:lnSpc>
                <a:spcPct val="110000"/>
              </a:lnSpc>
              <a:spcBef>
                <a:spcPts val="0"/>
              </a:spcBef>
            </a:pPr>
            <a:r>
              <a:rPr lang="en-US" sz="1800" dirty="0"/>
              <a:t>Jokes of a sexual nature</a:t>
            </a:r>
          </a:p>
          <a:p>
            <a:pPr>
              <a:lnSpc>
                <a:spcPct val="110000"/>
              </a:lnSpc>
              <a:spcBef>
                <a:spcPts val="0"/>
              </a:spcBef>
            </a:pPr>
            <a:r>
              <a:rPr lang="en-US" sz="1800" dirty="0"/>
              <a:t>Teasing because a male doesn’t “act like a man”</a:t>
            </a:r>
          </a:p>
          <a:p>
            <a:pPr>
              <a:lnSpc>
                <a:spcPct val="110000"/>
              </a:lnSpc>
              <a:spcBef>
                <a:spcPts val="0"/>
              </a:spcBef>
            </a:pPr>
            <a:r>
              <a:rPr lang="en-US" sz="1800" dirty="0"/>
              <a:t>Texting or emailing explicit pictures or messages</a:t>
            </a:r>
          </a:p>
          <a:p>
            <a:pPr>
              <a:lnSpc>
                <a:spcPct val="110000"/>
              </a:lnSpc>
              <a:spcBef>
                <a:spcPts val="0"/>
              </a:spcBef>
            </a:pPr>
            <a:r>
              <a:rPr lang="en-US" sz="1800" dirty="0"/>
              <a:t>Calling a pregnant woman offensive names</a:t>
            </a:r>
          </a:p>
          <a:p>
            <a:pPr>
              <a:lnSpc>
                <a:spcPct val="110000"/>
              </a:lnSpc>
              <a:spcBef>
                <a:spcPts val="0"/>
              </a:spcBef>
            </a:pPr>
            <a:r>
              <a:rPr lang="en-US" sz="1800" dirty="0"/>
              <a:t>Lying about a person’s sex life</a:t>
            </a:r>
          </a:p>
        </p:txBody>
      </p:sp>
    </p:spTree>
    <p:extLst>
      <p:ext uri="{BB962C8B-B14F-4D97-AF65-F5344CB8AC3E}">
        <p14:creationId xmlns:p14="http://schemas.microsoft.com/office/powerpoint/2010/main" val="3433495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01CC55D-ED54-4C5C-95E6-10947BD110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442170" y="642135"/>
            <a:ext cx="3420438" cy="846051"/>
          </a:xfrm>
          <a:prstGeom prst="rect">
            <a:avLst/>
          </a:prstGeom>
        </p:spPr>
        <p:txBody>
          <a:bodyPr vert="horz" lIns="91440" tIns="45720" rIns="91440" bIns="45720" rtlCol="0" anchor="ctr">
            <a:normAutofit/>
          </a:bodyPr>
          <a:lstStyle/>
          <a:p>
            <a:pPr defTabSz="914400"/>
            <a:r>
              <a:rPr lang="en-US" sz="3000"/>
              <a:t>Agenda</a:t>
            </a:r>
          </a:p>
        </p:txBody>
      </p:sp>
      <p:grpSp>
        <p:nvGrpSpPr>
          <p:cNvPr id="17" name="Group 16">
            <a:extLst>
              <a:ext uri="{FF2B5EF4-FFF2-40B4-BE49-F238E27FC236}">
                <a16:creationId xmlns:a16="http://schemas.microsoft.com/office/drawing/2014/main" id="{1DE889C7-FAD6-4397-98E2-05D50348445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12613"/>
            <a:ext cx="266396" cy="505095"/>
            <a:chOff x="0" y="823811"/>
            <a:chExt cx="355196" cy="673460"/>
          </a:xfrm>
        </p:grpSpPr>
        <p:sp>
          <p:nvSpPr>
            <p:cNvPr id="18" name="Rectangle 17">
              <a:extLst>
                <a:ext uri="{FF2B5EF4-FFF2-40B4-BE49-F238E27FC236}">
                  <a16:creationId xmlns:a16="http://schemas.microsoft.com/office/drawing/2014/main" id="{F399A70F-F8CD-4992-9EF5-6CF15472E73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8F4FEDC-6D80-458C-A665-075D9B9500F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3873B707-463F-40B0-8227-E8CC6C67EB2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8813" y="1567926"/>
            <a:ext cx="3223260" cy="205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idx="4294967295"/>
          </p:nvPr>
        </p:nvSpPr>
        <p:spPr>
          <a:xfrm>
            <a:off x="443039" y="1747878"/>
            <a:ext cx="3419569" cy="2984689"/>
          </a:xfrm>
          <a:prstGeom prst="rect">
            <a:avLst/>
          </a:prstGeom>
        </p:spPr>
        <p:txBody>
          <a:bodyPr vert="horz" lIns="91440" tIns="45720" rIns="91440" bIns="45720" rtlCol="0" anchor="ctr">
            <a:normAutofit/>
          </a:bodyPr>
          <a:lstStyle/>
          <a:p>
            <a:pPr marL="342900" lvl="0" indent="-228600" defTabSz="914400">
              <a:spcAft>
                <a:spcPts val="1800"/>
              </a:spcAft>
            </a:pPr>
            <a:r>
              <a:rPr lang="en-US" sz="2400" b="0" dirty="0"/>
              <a:t>Overview of Sexual Harassment/Sexual Misconduct prevention and response obligations</a:t>
            </a:r>
          </a:p>
          <a:p>
            <a:pPr marL="346075" lvl="0" indent="-228600" defTabSz="914400">
              <a:spcAft>
                <a:spcPts val="1800"/>
              </a:spcAft>
            </a:pPr>
            <a:r>
              <a:rPr lang="en-US" sz="2400" dirty="0"/>
              <a:t>KCU Title IX and Sexual Misconduct Policy</a:t>
            </a:r>
            <a:endParaRPr lang="en-US" sz="2400" b="0" dirty="0"/>
          </a:p>
        </p:txBody>
      </p:sp>
      <p:sp>
        <p:nvSpPr>
          <p:cNvPr id="23" name="Rectangle 22">
            <a:extLst>
              <a:ext uri="{FF2B5EF4-FFF2-40B4-BE49-F238E27FC236}">
                <a16:creationId xmlns:a16="http://schemas.microsoft.com/office/drawing/2014/main" id="{C13237C8-E62C-4F0D-A318-BD6FB6C2D1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9C9EAEA-39D0-4B0E-A0EB-51E7B2674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385389"/>
            <a:ext cx="4507025" cy="437593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Placeholder 9"/>
          <p:cNvPicPr>
            <a:picLocks noGrp="1" noChangeAspect="1"/>
          </p:cNvPicPr>
          <p:nvPr>
            <p:ph type="pic" sz="quarter" idx="17"/>
          </p:nvPr>
        </p:nvPicPr>
        <p:blipFill rotWithShape="1">
          <a:blip r:embed="rId3" cstate="print">
            <a:extLst>
              <a:ext uri="{28A0092B-C50C-407E-A947-70E740481C1C}">
                <a14:useLocalDpi xmlns:a14="http://schemas.microsoft.com/office/drawing/2010/main" val="0"/>
              </a:ext>
            </a:extLst>
          </a:blip>
          <a:srcRect/>
          <a:stretch/>
        </p:blipFill>
        <p:spPr>
          <a:xfrm>
            <a:off x="4483341" y="599514"/>
            <a:ext cx="4069057" cy="3944472"/>
          </a:xfrm>
          <a:prstGeom prst="rect">
            <a:avLst/>
          </a:prstGeom>
        </p:spPr>
      </p:pic>
    </p:spTree>
    <p:extLst>
      <p:ext uri="{BB962C8B-B14F-4D97-AF65-F5344CB8AC3E}">
        <p14:creationId xmlns:p14="http://schemas.microsoft.com/office/powerpoint/2010/main" val="32317728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467456"/>
            <a:ext cx="8178790" cy="4205911"/>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141A48E3-899E-4B5E-B4EE-2A581472AF63}"/>
              </a:ext>
            </a:extLst>
          </p:cNvPr>
          <p:cNvSpPr>
            <a:spLocks noGrp="1"/>
          </p:cNvSpPr>
          <p:nvPr>
            <p:ph type="title"/>
          </p:nvPr>
        </p:nvSpPr>
        <p:spPr>
          <a:xfrm>
            <a:off x="806825" y="891477"/>
            <a:ext cx="2241175" cy="3360545"/>
          </a:xfrm>
        </p:spPr>
        <p:txBody>
          <a:bodyPr>
            <a:normAutofit/>
          </a:bodyPr>
          <a:lstStyle/>
          <a:p>
            <a:pPr algn="r"/>
            <a:r>
              <a:rPr lang="en-US" sz="5000"/>
              <a:t>Sexual Assault</a:t>
            </a:r>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389647"/>
            <a:ext cx="0" cy="2427371"/>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3755A264-5B1C-4547-A975-3E7E0DD7C047}"/>
              </a:ext>
            </a:extLst>
          </p:cNvPr>
          <p:cNvSpPr>
            <a:spLocks noGrp="1"/>
          </p:cNvSpPr>
          <p:nvPr>
            <p:ph idx="1"/>
          </p:nvPr>
        </p:nvSpPr>
        <p:spPr>
          <a:xfrm>
            <a:off x="3941444" y="1236652"/>
            <a:ext cx="3983347" cy="3015370"/>
          </a:xfrm>
        </p:spPr>
        <p:txBody>
          <a:bodyPr anchor="ctr">
            <a:normAutofit/>
          </a:bodyPr>
          <a:lstStyle/>
          <a:p>
            <a:r>
              <a:rPr lang="en-US" sz="2400" dirty="0"/>
              <a:t>Rape</a:t>
            </a:r>
          </a:p>
          <a:p>
            <a:r>
              <a:rPr lang="en-US" sz="2400" dirty="0"/>
              <a:t>Sodomy</a:t>
            </a:r>
          </a:p>
          <a:p>
            <a:r>
              <a:rPr lang="en-US" sz="2400" dirty="0"/>
              <a:t>Sexual Assault with an Object</a:t>
            </a:r>
          </a:p>
          <a:p>
            <a:r>
              <a:rPr lang="en-US" sz="2400" dirty="0"/>
              <a:t>Fondling</a:t>
            </a:r>
          </a:p>
          <a:p>
            <a:r>
              <a:rPr lang="en-US" sz="2400" dirty="0"/>
              <a:t>Incest</a:t>
            </a:r>
          </a:p>
          <a:p>
            <a:r>
              <a:rPr lang="en-US" sz="2400" dirty="0"/>
              <a:t>Statutory Rape</a:t>
            </a:r>
          </a:p>
        </p:txBody>
      </p:sp>
    </p:spTree>
    <p:extLst>
      <p:ext uri="{BB962C8B-B14F-4D97-AF65-F5344CB8AC3E}">
        <p14:creationId xmlns:p14="http://schemas.microsoft.com/office/powerpoint/2010/main" val="1816614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51435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33418F-C602-4410-A922-61831E74BCD5}"/>
              </a:ext>
            </a:extLst>
          </p:cNvPr>
          <p:cNvSpPr>
            <a:spLocks noGrp="1"/>
          </p:cNvSpPr>
          <p:nvPr>
            <p:ph type="title"/>
          </p:nvPr>
        </p:nvSpPr>
        <p:spPr>
          <a:xfrm>
            <a:off x="515125" y="865179"/>
            <a:ext cx="2400300" cy="3345872"/>
          </a:xfrm>
        </p:spPr>
        <p:txBody>
          <a:bodyPr>
            <a:normAutofit/>
          </a:bodyPr>
          <a:lstStyle/>
          <a:p>
            <a:r>
              <a:rPr lang="en-US" dirty="0">
                <a:solidFill>
                  <a:schemeClr val="tx2">
                    <a:lumMod val="50000"/>
                  </a:schemeClr>
                </a:solidFill>
              </a:rPr>
              <a:t>Missouri Law: Sexual Violence</a:t>
            </a:r>
          </a:p>
        </p:txBody>
      </p:sp>
      <p:sp>
        <p:nvSpPr>
          <p:cNvPr id="12" name="Arc 11">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1841609"/>
            <a:ext cx="3062575"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5502307-DCA8-466A-BB1F-71A4D3B389EB}"/>
              </a:ext>
            </a:extLst>
          </p:cNvPr>
          <p:cNvSpPr>
            <a:spLocks noGrp="1"/>
          </p:cNvSpPr>
          <p:nvPr>
            <p:ph idx="1"/>
          </p:nvPr>
        </p:nvSpPr>
        <p:spPr>
          <a:xfrm>
            <a:off x="3125455" y="133350"/>
            <a:ext cx="5503420" cy="4495800"/>
          </a:xfrm>
        </p:spPr>
        <p:txBody>
          <a:bodyPr anchor="ctr">
            <a:normAutofit lnSpcReduction="10000"/>
          </a:bodyPr>
          <a:lstStyle/>
          <a:p>
            <a:pPr marL="0" indent="0">
              <a:buNone/>
            </a:pPr>
            <a:r>
              <a:rPr lang="en-US" sz="800" dirty="0"/>
              <a:t>Missouri Chapter 566: Sexual Offenses </a:t>
            </a:r>
          </a:p>
          <a:p>
            <a:pPr lvl="0"/>
            <a:r>
              <a:rPr lang="en-US" sz="800" dirty="0"/>
              <a:t>566.030 - A person commits the offense of rape in the first degree if he or she has sexual intercourse with another person who is incapacitated, incapable of consent, or lacks the capacity to consent, or by the use of forcible compulsion.  Forcible compulsion includes the use of a substance administered without a victim's knowledge or consent which renders the victim physically or mentally impaired so as to be incapable of making an informed consent to sexual intercourse. </a:t>
            </a:r>
          </a:p>
          <a:p>
            <a:r>
              <a:rPr lang="en-US" sz="800" dirty="0"/>
              <a:t>566.031 - A person commits the offense of rape in the second degree if he or she has sexual intercourse with another person knowing that he or she does so without that person's consent.</a:t>
            </a:r>
          </a:p>
          <a:p>
            <a:r>
              <a:rPr lang="en-US" sz="800" dirty="0"/>
              <a:t>566.032 - A person commits the offense of statutory rape in the first degree if he or she has sexual intercourse with another person who is less than fourteen years of age.</a:t>
            </a:r>
          </a:p>
          <a:p>
            <a:r>
              <a:rPr lang="en-US" sz="800" dirty="0"/>
              <a:t>566.034 - A person commits the offense of statutory rape in the second degree if being twenty-one years of age or older, he or she has sexual intercourse with another person who is less than seventeen years of age.</a:t>
            </a:r>
          </a:p>
          <a:p>
            <a:pPr lvl="0"/>
            <a:r>
              <a:rPr lang="en-US" sz="800" dirty="0"/>
              <a:t>566.060 - A person commits the offense of sodomy in the first degree if he or she has deviate sexual intercourse with another person who is incapacitated, incapable of consent, or lacks the capacity to consent, or by the use of forcible compulsion. Forcible compulsion includes the use of a substance administered without a victim's knowledge or consent which renders the victim physically or mentally impaired so as to be incapable of making an informed consent to sexual intercourse.</a:t>
            </a:r>
          </a:p>
          <a:p>
            <a:r>
              <a:rPr lang="en-US" sz="800" dirty="0"/>
              <a:t>566.061 - A person commits the offense of sodomy in the second degree if he or she has deviate sexual intercourse with another person knowing that he or she does so without that person's consent.</a:t>
            </a:r>
          </a:p>
          <a:p>
            <a:r>
              <a:rPr lang="en-US" sz="800" dirty="0"/>
              <a:t>566.062 - A person commits the offense of statutory sodomy in the first degree if he or she has deviate sexual intercourse with another person who is less than fourteen years of age.</a:t>
            </a:r>
          </a:p>
          <a:p>
            <a:pPr lvl="0"/>
            <a:r>
              <a:rPr lang="en-US" sz="800" dirty="0"/>
              <a:t>566.064 - A person commits the offense of statutory sodomy in the second degree if being twenty-one years of age or older, he or she has deviate sexual intercourse with another person who is less than seventeen years of age.</a:t>
            </a:r>
          </a:p>
          <a:p>
            <a:pPr lvl="0"/>
            <a:r>
              <a:rPr lang="en-US" sz="800" dirty="0"/>
              <a:t>566.067 -  A person commits the offense of child molestation in the first degree if he or she subjects another person who is less than fourteen years of age to sexual contact and the offense is an aggravated sexual offense. </a:t>
            </a:r>
          </a:p>
          <a:p>
            <a:pPr lvl="0"/>
            <a:r>
              <a:rPr lang="en-US" sz="800" dirty="0"/>
              <a:t>566.068. -A person commits the offense of child molestation in the second degree if he or she: (1) Subjects a child who is less than twelve years of age to sexual contact; or (2) Being more than four years older than a child who is less than seventeen years of age, subjects the child to sexual contact and the offense is an aggravated sexual offense.</a:t>
            </a:r>
          </a:p>
          <a:p>
            <a:r>
              <a:rPr lang="en-US" sz="800" dirty="0"/>
              <a:t>566.069 - A person commits the offense of child molestation in the third degree if he or she subjects a child who is less than fourteen years of age to sexual contact.</a:t>
            </a:r>
          </a:p>
          <a:p>
            <a:r>
              <a:rPr lang="en-US" sz="800" dirty="0"/>
              <a:t>566.071. - A person commits the offense of child molestation in the fourth degree if, being more than four years older than a child who is less than seventeen years of age, subjects the child to sexual contact.</a:t>
            </a:r>
          </a:p>
          <a:p>
            <a:endParaRPr lang="en-US" sz="500" dirty="0"/>
          </a:p>
        </p:txBody>
      </p:sp>
    </p:spTree>
    <p:extLst>
      <p:ext uri="{BB962C8B-B14F-4D97-AF65-F5344CB8AC3E}">
        <p14:creationId xmlns:p14="http://schemas.microsoft.com/office/powerpoint/2010/main" val="2987811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51435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33418F-C602-4410-A922-61831E74BCD5}"/>
              </a:ext>
            </a:extLst>
          </p:cNvPr>
          <p:cNvSpPr>
            <a:spLocks noGrp="1"/>
          </p:cNvSpPr>
          <p:nvPr>
            <p:ph type="title"/>
          </p:nvPr>
        </p:nvSpPr>
        <p:spPr>
          <a:xfrm>
            <a:off x="515125" y="865179"/>
            <a:ext cx="2400300" cy="3345872"/>
          </a:xfrm>
        </p:spPr>
        <p:txBody>
          <a:bodyPr>
            <a:normAutofit/>
          </a:bodyPr>
          <a:lstStyle/>
          <a:p>
            <a:r>
              <a:rPr lang="en-US" dirty="0">
                <a:solidFill>
                  <a:schemeClr val="tx2">
                    <a:lumMod val="50000"/>
                  </a:schemeClr>
                </a:solidFill>
              </a:rPr>
              <a:t>Missouri Law: Sexual Violence (cont.)</a:t>
            </a:r>
          </a:p>
        </p:txBody>
      </p:sp>
      <p:sp>
        <p:nvSpPr>
          <p:cNvPr id="12" name="Arc 11">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1841609"/>
            <a:ext cx="3062575"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5502307-DCA8-466A-BB1F-71A4D3B389EB}"/>
              </a:ext>
            </a:extLst>
          </p:cNvPr>
          <p:cNvSpPr>
            <a:spLocks noGrp="1"/>
          </p:cNvSpPr>
          <p:nvPr>
            <p:ph idx="1"/>
          </p:nvPr>
        </p:nvSpPr>
        <p:spPr>
          <a:xfrm>
            <a:off x="3335481" y="443508"/>
            <a:ext cx="5179868" cy="4189214"/>
          </a:xfrm>
        </p:spPr>
        <p:txBody>
          <a:bodyPr anchor="ctr">
            <a:normAutofit fontScale="92500"/>
          </a:bodyPr>
          <a:lstStyle/>
          <a:p>
            <a:r>
              <a:rPr lang="en-US" sz="800" dirty="0"/>
              <a:t>566.083 -  A person commits the offense of sexual misconduct involving a child if such person: (1) Knowingly exposes his or her genitals to a child less than fifteen years of age under circumstances in which he or she knows that his or her conduct is likely to cause affront or alarm to the child; (2) Knowingly exposes his or her genitals to a child less than fifteen years of age for the purpose of arousing or gratifying the sexual desire of any person, including the child; (3) Knowingly coerces or induces a child less than fifteen years of age to expose the child's genitals for the purpose of arousing or gratifying the sexual desire of any person, including the child; or (4) Knowingly coerces or induces a child who is known by such person to be less than fifteen years of age to expose the breasts of a female child through the internet or other electronic means for the purpose of arousing or gratifying the sexual desire of any person, including the child.</a:t>
            </a:r>
          </a:p>
          <a:p>
            <a:r>
              <a:rPr lang="en-US" sz="800" dirty="0"/>
              <a:t>566.093 -  A person commits the offense of sexual misconduct in the first degree if such person: (1) Exposes his or her genitals under circumstances in which he or she knows that his or her conduct is likely to cause affront or alarm; (2) Has sexual contact in the presence of a third person or persons under circumstances in which he or she knows that such conduct is likely to cause affront or alarm; or (3) Has sexual intercourse or deviate sexual intercourse in a public place in the presence of a third person.</a:t>
            </a:r>
          </a:p>
          <a:p>
            <a:r>
              <a:rPr lang="en-US" sz="800" dirty="0"/>
              <a:t>566.095 -  A person commits the offense of sexual misconduct in the second degree if he or she solicits or requests another person to engage in sexual conduct under circumstances in which he or she knows that such request or solicitation is likely to cause affront or alarm.566.100 A person commits the offense of sexual abuse in the first degree if he or she subjects another person to sexual contact when that person is incapacitated, incapable of consent, or lacks the capacity to consent, or by the use of forcible compulsion.</a:t>
            </a:r>
          </a:p>
          <a:p>
            <a:r>
              <a:rPr lang="en-US" sz="800" dirty="0"/>
              <a:t>566.100 - ):  A person commits the offense of sexual abuse in the first degree if he or she subjects another person to sexual contact when that person is incapacitated, incapable of consent, or lacks the capacity to consent, or by the use of forcible compulsion.</a:t>
            </a:r>
          </a:p>
          <a:p>
            <a:r>
              <a:rPr lang="en-US" sz="800" dirty="0"/>
              <a:t>566.101 - A person commits the offense of sexual abuse in the second degree if he or she purposely subjects another person to sexual contact without that person's consent.</a:t>
            </a:r>
          </a:p>
          <a:p>
            <a:pPr marL="0" indent="0">
              <a:buNone/>
            </a:pPr>
            <a:r>
              <a:rPr lang="en-US" sz="800" dirty="0"/>
              <a:t>Missouri Chapter 568: Incest</a:t>
            </a:r>
          </a:p>
          <a:p>
            <a:r>
              <a:rPr lang="en-US" sz="800" dirty="0"/>
              <a:t>568.020. - A person commits the offense of incest if he or she marries or purports to marry or engages in sexual intercourse or deviate sexual intercourse with a person he or she knows to be, without regard to legitimacy, his or her: (1) Ancestor or descendant by blood or adoption; or (2) Stepchild, while the marriage creating that relationship exists; or (3) Brother or sister of the whole or half-blood; or (4) Uncle, aunt, nephew or niece of the whole blood.  </a:t>
            </a:r>
          </a:p>
          <a:p>
            <a:pPr marL="0" indent="0">
              <a:buNone/>
            </a:pPr>
            <a:r>
              <a:rPr lang="en-US" sz="800" dirty="0"/>
              <a:t>Missouri Chapter 556: Consent</a:t>
            </a:r>
          </a:p>
          <a:p>
            <a:r>
              <a:rPr lang="en-US" sz="800" dirty="0"/>
              <a:t>Consent or lack of consent may be expressed or implied.  Assent does not constitute consent if: (a) It is given by a person who lacks the mental capacity to authorize the conduct charged to constitute the offense and such mental incapacity is manifest or known to the actor; or (b) It is given by a person who by reason of youth, mental disease or defect, intoxication, a drug-induced state, or any other reason is manifestly unable or known by the actor to be unable to make a reasonable judgment as to the nature or harmfulness of the conduct charged to constitute the offense; or (c) It is induced by force, duress or deception.</a:t>
            </a:r>
          </a:p>
          <a:p>
            <a:endParaRPr lang="en-US" sz="500" dirty="0"/>
          </a:p>
        </p:txBody>
      </p:sp>
    </p:spTree>
    <p:extLst>
      <p:ext uri="{BB962C8B-B14F-4D97-AF65-F5344CB8AC3E}">
        <p14:creationId xmlns:p14="http://schemas.microsoft.com/office/powerpoint/2010/main" val="2126613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1E214AA7-F028-4A0D-8698-61AEC754D1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198755"/>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4D11C2B7-B0FF-4ECF-857A-CFEBF8F575F6}"/>
              </a:ext>
            </a:extLst>
          </p:cNvPr>
          <p:cNvSpPr>
            <a:spLocks noGrp="1"/>
          </p:cNvSpPr>
          <p:nvPr>
            <p:ph type="title"/>
          </p:nvPr>
        </p:nvSpPr>
        <p:spPr>
          <a:xfrm>
            <a:off x="869949" y="746488"/>
            <a:ext cx="7404101" cy="895476"/>
          </a:xfrm>
          <a:solidFill>
            <a:srgbClr val="FFFFFF"/>
          </a:solidFill>
          <a:ln w="38100">
            <a:solidFill>
              <a:srgbClr val="7F7F7F"/>
            </a:solidFill>
            <a:miter lim="800000"/>
          </a:ln>
        </p:spPr>
        <p:txBody>
          <a:bodyPr>
            <a:normAutofit/>
          </a:bodyPr>
          <a:lstStyle/>
          <a:p>
            <a:pPr algn="ctr"/>
            <a:r>
              <a:rPr lang="en-US" sz="4400" dirty="0">
                <a:solidFill>
                  <a:schemeClr val="accent4">
                    <a:lumMod val="75000"/>
                  </a:schemeClr>
                </a:solidFill>
              </a:rPr>
              <a:t>Consent</a:t>
            </a:r>
          </a:p>
        </p:txBody>
      </p:sp>
      <p:sp>
        <p:nvSpPr>
          <p:cNvPr id="5" name="Content Placeholder 4">
            <a:extLst>
              <a:ext uri="{FF2B5EF4-FFF2-40B4-BE49-F238E27FC236}">
                <a16:creationId xmlns:a16="http://schemas.microsoft.com/office/drawing/2014/main" id="{57132F18-2182-40FD-B9EC-22CD9A486311}"/>
              </a:ext>
            </a:extLst>
          </p:cNvPr>
          <p:cNvSpPr>
            <a:spLocks noGrp="1"/>
          </p:cNvSpPr>
          <p:nvPr>
            <p:ph sz="half" idx="1"/>
          </p:nvPr>
        </p:nvSpPr>
        <p:spPr>
          <a:xfrm>
            <a:off x="609608" y="1945243"/>
            <a:ext cx="3721092" cy="2440778"/>
          </a:xfrm>
        </p:spPr>
        <p:txBody>
          <a:bodyPr anchor="t">
            <a:normAutofit/>
          </a:bodyPr>
          <a:lstStyle/>
          <a:p>
            <a:pPr marL="0" indent="0">
              <a:spcBef>
                <a:spcPts val="0"/>
              </a:spcBef>
              <a:spcAft>
                <a:spcPts val="600"/>
              </a:spcAft>
              <a:buNone/>
            </a:pPr>
            <a:r>
              <a:rPr lang="en-US" sz="2000" b="1" dirty="0"/>
              <a:t>Consent</a:t>
            </a:r>
            <a:r>
              <a:rPr lang="en-US" sz="2000" dirty="0"/>
              <a:t> refers to words or actions that a reasonable person in the perspective of the Respondent would understand as agreement to engage in the sexual conduct at issue.  A person who is Incapacitated is not capable of giving Consent.</a:t>
            </a:r>
          </a:p>
        </p:txBody>
      </p:sp>
      <p:cxnSp>
        <p:nvCxnSpPr>
          <p:cNvPr id="40" name="Straight Connector 39">
            <a:extLst>
              <a:ext uri="{FF2B5EF4-FFF2-40B4-BE49-F238E27FC236}">
                <a16:creationId xmlns:a16="http://schemas.microsoft.com/office/drawing/2014/main" id="{D6206FDC-2777-4D7F-AF9C-73413DA664C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72000" y="2166187"/>
            <a:ext cx="0" cy="207685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10" name="Content Placeholder 3">
            <a:extLst>
              <a:ext uri="{FF2B5EF4-FFF2-40B4-BE49-F238E27FC236}">
                <a16:creationId xmlns:a16="http://schemas.microsoft.com/office/drawing/2014/main" id="{EA565FD1-1FEC-4477-BC2C-4C6C4696D17D}"/>
              </a:ext>
            </a:extLst>
          </p:cNvPr>
          <p:cNvSpPr>
            <a:spLocks noGrp="1"/>
          </p:cNvSpPr>
          <p:nvPr>
            <p:ph sz="half" idx="2"/>
          </p:nvPr>
        </p:nvSpPr>
        <p:spPr>
          <a:xfrm>
            <a:off x="4813298" y="1809750"/>
            <a:ext cx="4178283" cy="3124200"/>
          </a:xfrm>
        </p:spPr>
        <p:txBody>
          <a:bodyPr anchor="t">
            <a:normAutofit/>
          </a:bodyPr>
          <a:lstStyle/>
          <a:p>
            <a:pPr>
              <a:lnSpc>
                <a:spcPct val="110000"/>
              </a:lnSpc>
              <a:spcBef>
                <a:spcPts val="0"/>
              </a:spcBef>
            </a:pPr>
            <a:r>
              <a:rPr lang="en-US" sz="1600" dirty="0"/>
              <a:t>Often the decisive factor in any sexual assault case</a:t>
            </a:r>
          </a:p>
          <a:p>
            <a:pPr>
              <a:lnSpc>
                <a:spcPct val="110000"/>
              </a:lnSpc>
              <a:spcBef>
                <a:spcPts val="0"/>
              </a:spcBef>
            </a:pPr>
            <a:r>
              <a:rPr lang="en-US" sz="1600" dirty="0"/>
              <a:t>Requires an affirmative act or statement</a:t>
            </a:r>
          </a:p>
          <a:p>
            <a:pPr>
              <a:lnSpc>
                <a:spcPct val="110000"/>
              </a:lnSpc>
              <a:spcBef>
                <a:spcPts val="0"/>
              </a:spcBef>
            </a:pPr>
            <a:r>
              <a:rPr lang="en-US" sz="1600" dirty="0"/>
              <a:t>Must be informed, freely given, and mutually understood</a:t>
            </a:r>
          </a:p>
          <a:p>
            <a:pPr>
              <a:lnSpc>
                <a:spcPct val="110000"/>
              </a:lnSpc>
              <a:spcBef>
                <a:spcPts val="0"/>
              </a:spcBef>
            </a:pPr>
            <a:r>
              <a:rPr lang="en-US" sz="1600" dirty="0"/>
              <a:t>Cannot be the product of coercion, intimidation, or threats</a:t>
            </a:r>
          </a:p>
          <a:p>
            <a:pPr>
              <a:lnSpc>
                <a:spcPct val="110000"/>
              </a:lnSpc>
              <a:spcBef>
                <a:spcPts val="0"/>
              </a:spcBef>
            </a:pPr>
            <a:r>
              <a:rPr lang="en-US" sz="1600" dirty="0"/>
              <a:t>Must be specific to the sexual conduct at issue</a:t>
            </a:r>
          </a:p>
          <a:p>
            <a:pPr>
              <a:lnSpc>
                <a:spcPct val="110000"/>
              </a:lnSpc>
              <a:spcBef>
                <a:spcPts val="0"/>
              </a:spcBef>
            </a:pPr>
            <a:r>
              <a:rPr lang="en-US" sz="1600" dirty="0"/>
              <a:t>A victim is not required affirmatively/physically to resist or say “stop”</a:t>
            </a:r>
          </a:p>
          <a:p>
            <a:pPr>
              <a:lnSpc>
                <a:spcPct val="110000"/>
              </a:lnSpc>
              <a:spcBef>
                <a:spcPts val="0"/>
              </a:spcBef>
            </a:pPr>
            <a:r>
              <a:rPr lang="en-US" sz="1600" dirty="0"/>
              <a:t>Consent can be withdrawn</a:t>
            </a:r>
          </a:p>
          <a:p>
            <a:endParaRPr lang="en-US" sz="900" dirty="0"/>
          </a:p>
        </p:txBody>
      </p:sp>
    </p:spTree>
    <p:extLst>
      <p:ext uri="{BB962C8B-B14F-4D97-AF65-F5344CB8AC3E}">
        <p14:creationId xmlns:p14="http://schemas.microsoft.com/office/powerpoint/2010/main" val="3483687259"/>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9A297797-5C89-4791-8204-AB071FA1FBC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4553C4C2-B759-43CC-A678-99ED089589B8}"/>
              </a:ext>
            </a:extLst>
          </p:cNvPr>
          <p:cNvSpPr>
            <a:spLocks noGrp="1"/>
          </p:cNvSpPr>
          <p:nvPr>
            <p:ph type="title"/>
          </p:nvPr>
        </p:nvSpPr>
        <p:spPr>
          <a:xfrm>
            <a:off x="482601" y="482600"/>
            <a:ext cx="3603048" cy="4178299"/>
          </a:xfrm>
        </p:spPr>
        <p:txBody>
          <a:bodyPr>
            <a:normAutofit/>
          </a:bodyPr>
          <a:lstStyle/>
          <a:p>
            <a:r>
              <a:rPr lang="en-US" dirty="0">
                <a:solidFill>
                  <a:schemeClr val="accent5">
                    <a:lumMod val="50000"/>
                  </a:schemeClr>
                </a:solidFill>
              </a:rPr>
              <a:t>Incapacitation</a:t>
            </a:r>
          </a:p>
        </p:txBody>
      </p:sp>
      <p:sp>
        <p:nvSpPr>
          <p:cNvPr id="48" name="Freeform: Shape 47">
            <a:extLst>
              <a:ext uri="{FF2B5EF4-FFF2-40B4-BE49-F238E27FC236}">
                <a16:creationId xmlns:a16="http://schemas.microsoft.com/office/drawing/2014/main" id="{569BBA9B-8F4E-4D2B-BEFA-41A47544337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11391" y="-173417"/>
            <a:ext cx="1057118" cy="1407490"/>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Rectangle 49">
            <a:extLst>
              <a:ext uri="{FF2B5EF4-FFF2-40B4-BE49-F238E27FC236}">
                <a16:creationId xmlns:a16="http://schemas.microsoft.com/office/drawing/2014/main" id="{851012D1-8033-40B1-9EC0-91390FFC74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25964" y="962091"/>
            <a:ext cx="364184"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Content Placeholder 7">
            <a:extLst>
              <a:ext uri="{FF2B5EF4-FFF2-40B4-BE49-F238E27FC236}">
                <a16:creationId xmlns:a16="http://schemas.microsoft.com/office/drawing/2014/main" id="{93163C95-BFA7-488B-8C14-577DFB0FC695}"/>
              </a:ext>
            </a:extLst>
          </p:cNvPr>
          <p:cNvSpPr>
            <a:spLocks noGrp="1"/>
          </p:cNvSpPr>
          <p:nvPr>
            <p:ph idx="1"/>
          </p:nvPr>
        </p:nvSpPr>
        <p:spPr>
          <a:xfrm>
            <a:off x="3393537" y="503057"/>
            <a:ext cx="5537198" cy="4178299"/>
          </a:xfrm>
        </p:spPr>
        <p:txBody>
          <a:bodyPr anchor="ctr">
            <a:normAutofit/>
          </a:bodyPr>
          <a:lstStyle/>
          <a:p>
            <a:r>
              <a:rPr lang="en-US" sz="2000" dirty="0"/>
              <a:t>A state where an individual cannot make an informed and rational decision to consent to engage in sexual contact because the individual lacks conscious knowledge of the nature of the act (e.g., to understand the “who, what, where, when, why or how” of the sexual interaction) and/or is physically or mentally helpless.</a:t>
            </a:r>
          </a:p>
          <a:p>
            <a:r>
              <a:rPr lang="en-US" sz="2000" dirty="0"/>
              <a:t>An individual is also considered incapacitated, and therefore unable to give consent, when asleep, unconscious, or otherwise unaware that sexual contact is occurring.</a:t>
            </a:r>
          </a:p>
          <a:p>
            <a:endParaRPr lang="en-US" sz="1600" dirty="0"/>
          </a:p>
        </p:txBody>
      </p:sp>
      <p:sp>
        <p:nvSpPr>
          <p:cNvPr id="52" name="Rectangle 51">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607077" y="4525250"/>
            <a:ext cx="484026"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Isosceles Triangle 53">
            <a:extLst>
              <a:ext uri="{FF2B5EF4-FFF2-40B4-BE49-F238E27FC236}">
                <a16:creationId xmlns:a16="http://schemas.microsoft.com/office/drawing/2014/main" id="{D291F021-C45C-4D44-A2B8-A789E386CC4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2583" y="4290831"/>
            <a:ext cx="1696473" cy="852668"/>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3291196"/>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081EA652-8C6A-4E69-BEB9-1708094745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A4026A73-1F7F-49F2-B319-8CA3B3D532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1299" y="241299"/>
            <a:ext cx="8660121" cy="4660901"/>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Right Triangle 60">
            <a:extLst>
              <a:ext uri="{FF2B5EF4-FFF2-40B4-BE49-F238E27FC236}">
                <a16:creationId xmlns:a16="http://schemas.microsoft.com/office/drawing/2014/main" id="{5298780A-33B9-4EA2-8F67-DE68AD628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F488E8B-4E1E-4402-8935-D4E6C02615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467456"/>
            <a:ext cx="8178790" cy="420591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3FDADE-2490-43EB-87F5-68A76C2C250B}"/>
              </a:ext>
            </a:extLst>
          </p:cNvPr>
          <p:cNvSpPr>
            <a:spLocks noGrp="1"/>
          </p:cNvSpPr>
          <p:nvPr>
            <p:ph type="title"/>
          </p:nvPr>
        </p:nvSpPr>
        <p:spPr>
          <a:xfrm>
            <a:off x="755175" y="891477"/>
            <a:ext cx="2356072" cy="3360545"/>
          </a:xfrm>
        </p:spPr>
        <p:txBody>
          <a:bodyPr>
            <a:normAutofit/>
          </a:bodyPr>
          <a:lstStyle/>
          <a:p>
            <a:pPr algn="r"/>
            <a:r>
              <a:rPr lang="en-US" sz="4300"/>
              <a:t>Domestic Violence</a:t>
            </a:r>
          </a:p>
        </p:txBody>
      </p:sp>
      <p:cxnSp>
        <p:nvCxnSpPr>
          <p:cNvPr id="65" name="Straight Connector 64">
            <a:extLst>
              <a:ext uri="{FF2B5EF4-FFF2-40B4-BE49-F238E27FC236}">
                <a16:creationId xmlns:a16="http://schemas.microsoft.com/office/drawing/2014/main" id="{23AAC9B5-8015-485C-ACF9-A750390E9A5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389647"/>
            <a:ext cx="0" cy="2427371"/>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8FCEE8-3326-4C72-8B64-7A5F7CD4ED47}"/>
              </a:ext>
            </a:extLst>
          </p:cNvPr>
          <p:cNvSpPr>
            <a:spLocks noGrp="1"/>
          </p:cNvSpPr>
          <p:nvPr>
            <p:ph idx="1"/>
          </p:nvPr>
        </p:nvSpPr>
        <p:spPr>
          <a:xfrm>
            <a:off x="3854195" y="590550"/>
            <a:ext cx="4299195" cy="3661472"/>
          </a:xfrm>
        </p:spPr>
        <p:txBody>
          <a:bodyPr anchor="ctr">
            <a:normAutofit/>
          </a:bodyPr>
          <a:lstStyle/>
          <a:p>
            <a:pPr marL="0" indent="0">
              <a:buNone/>
            </a:pPr>
            <a:r>
              <a:rPr lang="en-US" sz="1800" dirty="0"/>
              <a:t>Felony or misdemeanor crimes of violence committed by a current or former spouse or intimate partner of the victim, by a person with whom the victim shares a child in common, by a person who is cohabitating with or has cohabitated with the victim as a spouse or intimate partner, by a person similarly situated to a spouse of the victim under the domestic or family violence laws of Missouri, or by any other person against an adult or youth victim who is protected from that person’s acts under the domestic or family violence laws of Missouri.</a:t>
            </a:r>
          </a:p>
          <a:p>
            <a:endParaRPr lang="en-US" sz="1500" dirty="0"/>
          </a:p>
        </p:txBody>
      </p:sp>
    </p:spTree>
    <p:extLst>
      <p:ext uri="{BB962C8B-B14F-4D97-AF65-F5344CB8AC3E}">
        <p14:creationId xmlns:p14="http://schemas.microsoft.com/office/powerpoint/2010/main" val="267180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0" name="Rectangle 78">
            <a:extLst>
              <a:ext uri="{FF2B5EF4-FFF2-40B4-BE49-F238E27FC236}">
                <a16:creationId xmlns:a16="http://schemas.microsoft.com/office/drawing/2014/main" id="{C05CBC3C-2E5A-4839-8B9B-2E5A6ADF0F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80">
            <a:extLst>
              <a:ext uri="{FF2B5EF4-FFF2-40B4-BE49-F238E27FC236}">
                <a16:creationId xmlns:a16="http://schemas.microsoft.com/office/drawing/2014/main" id="{827FF362-FC97-4BF5-949B-D4ADFA26E4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794604" y="-831741"/>
            <a:ext cx="5384871" cy="3919923"/>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EBC1842-8C7D-4491-B98E-B94308FE3E78}"/>
              </a:ext>
            </a:extLst>
          </p:cNvPr>
          <p:cNvSpPr>
            <a:spLocks noGrp="1"/>
          </p:cNvSpPr>
          <p:nvPr>
            <p:ph type="title"/>
          </p:nvPr>
        </p:nvSpPr>
        <p:spPr>
          <a:xfrm>
            <a:off x="630934" y="505327"/>
            <a:ext cx="2733367" cy="1810866"/>
          </a:xfrm>
        </p:spPr>
        <p:txBody>
          <a:bodyPr anchor="t">
            <a:normAutofit/>
          </a:bodyPr>
          <a:lstStyle/>
          <a:p>
            <a:r>
              <a:rPr lang="en-US" sz="4100" dirty="0">
                <a:solidFill>
                  <a:schemeClr val="accent5">
                    <a:lumMod val="50000"/>
                  </a:schemeClr>
                </a:solidFill>
              </a:rPr>
              <a:t>Dating Violence</a:t>
            </a:r>
          </a:p>
        </p:txBody>
      </p:sp>
      <p:sp>
        <p:nvSpPr>
          <p:cNvPr id="3" name="Content Placeholder 2">
            <a:extLst>
              <a:ext uri="{FF2B5EF4-FFF2-40B4-BE49-F238E27FC236}">
                <a16:creationId xmlns:a16="http://schemas.microsoft.com/office/drawing/2014/main" id="{1E52813C-A1FD-445B-AE28-EFB8408AD4E2}"/>
              </a:ext>
            </a:extLst>
          </p:cNvPr>
          <p:cNvSpPr>
            <a:spLocks noGrp="1"/>
          </p:cNvSpPr>
          <p:nvPr>
            <p:ph idx="1"/>
          </p:nvPr>
        </p:nvSpPr>
        <p:spPr>
          <a:xfrm>
            <a:off x="4419601" y="661736"/>
            <a:ext cx="4093464" cy="3970985"/>
          </a:xfrm>
        </p:spPr>
        <p:txBody>
          <a:bodyPr>
            <a:normAutofit lnSpcReduction="10000"/>
          </a:bodyPr>
          <a:lstStyle/>
          <a:p>
            <a:pPr marL="0" indent="0" fontAlgn="base">
              <a:spcBef>
                <a:spcPts val="0"/>
              </a:spcBef>
              <a:buNone/>
            </a:pPr>
            <a:r>
              <a:rPr lang="en-US" sz="2000" dirty="0"/>
              <a:t>Violence committed by a person –</a:t>
            </a:r>
          </a:p>
          <a:p>
            <a:pPr lvl="1" fontAlgn="base">
              <a:spcBef>
                <a:spcPts val="0"/>
              </a:spcBef>
            </a:pPr>
            <a:r>
              <a:rPr lang="en-US" sz="2000" dirty="0"/>
              <a:t>Who is or has been in a social relationship of a romantic or intimate nature with the victim; and</a:t>
            </a:r>
          </a:p>
          <a:p>
            <a:pPr lvl="1" fontAlgn="base">
              <a:spcBef>
                <a:spcPts val="0"/>
              </a:spcBef>
            </a:pPr>
            <a:r>
              <a:rPr lang="en-US" sz="2000" dirty="0"/>
              <a:t>Where the existence of such a relationship will be determined based on a consideration of the following factors:</a:t>
            </a:r>
          </a:p>
          <a:p>
            <a:pPr lvl="2">
              <a:spcBef>
                <a:spcPts val="0"/>
              </a:spcBef>
            </a:pPr>
            <a:r>
              <a:rPr lang="en-US" sz="2000" dirty="0"/>
              <a:t>The length of the relationship</a:t>
            </a:r>
          </a:p>
          <a:p>
            <a:pPr lvl="2">
              <a:spcBef>
                <a:spcPts val="0"/>
              </a:spcBef>
            </a:pPr>
            <a:r>
              <a:rPr lang="en-US" sz="2000" dirty="0"/>
              <a:t>The type of relationships; and</a:t>
            </a:r>
          </a:p>
          <a:p>
            <a:pPr lvl="2">
              <a:spcBef>
                <a:spcPts val="0"/>
              </a:spcBef>
            </a:pPr>
            <a:r>
              <a:rPr lang="en-US" sz="2000" dirty="0"/>
              <a:t>The frequency of interaction between the persons involved in the relationship.</a:t>
            </a:r>
          </a:p>
          <a:p>
            <a:endParaRPr lang="en-US" sz="1700" dirty="0"/>
          </a:p>
        </p:txBody>
      </p:sp>
    </p:spTree>
    <p:extLst>
      <p:ext uri="{BB962C8B-B14F-4D97-AF65-F5344CB8AC3E}">
        <p14:creationId xmlns:p14="http://schemas.microsoft.com/office/powerpoint/2010/main" val="402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081EA652-8C6A-4E69-BEB9-1708094745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Triangle 33">
            <a:extLst>
              <a:ext uri="{FF2B5EF4-FFF2-40B4-BE49-F238E27FC236}">
                <a16:creationId xmlns:a16="http://schemas.microsoft.com/office/drawing/2014/main" id="{5298780A-33B9-4EA2-8F67-DE68AD628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7F488E8B-4E1E-4402-8935-D4E6C02615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467456"/>
            <a:ext cx="8178790" cy="4205911"/>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3DC193-CA54-466D-9927-0F250313128A}"/>
              </a:ext>
            </a:extLst>
          </p:cNvPr>
          <p:cNvSpPr>
            <a:spLocks noGrp="1"/>
          </p:cNvSpPr>
          <p:nvPr>
            <p:ph type="title"/>
          </p:nvPr>
        </p:nvSpPr>
        <p:spPr>
          <a:xfrm>
            <a:off x="963930" y="787946"/>
            <a:ext cx="6056111" cy="1213867"/>
          </a:xfrm>
        </p:spPr>
        <p:txBody>
          <a:bodyPr anchor="ctr">
            <a:normAutofit/>
          </a:bodyPr>
          <a:lstStyle/>
          <a:p>
            <a:r>
              <a:rPr lang="en-US" sz="5400"/>
              <a:t>Stalking</a:t>
            </a:r>
          </a:p>
        </p:txBody>
      </p:sp>
      <p:sp>
        <p:nvSpPr>
          <p:cNvPr id="3" name="Content Placeholder 2">
            <a:extLst>
              <a:ext uri="{FF2B5EF4-FFF2-40B4-BE49-F238E27FC236}">
                <a16:creationId xmlns:a16="http://schemas.microsoft.com/office/drawing/2014/main" id="{756DBE76-5F24-4543-9E05-209AD9AA84F0}"/>
              </a:ext>
            </a:extLst>
          </p:cNvPr>
          <p:cNvSpPr>
            <a:spLocks noGrp="1"/>
          </p:cNvSpPr>
          <p:nvPr>
            <p:ph idx="1"/>
          </p:nvPr>
        </p:nvSpPr>
        <p:spPr>
          <a:xfrm>
            <a:off x="962793" y="2091539"/>
            <a:ext cx="6056111" cy="2100297"/>
          </a:xfrm>
        </p:spPr>
        <p:txBody>
          <a:bodyPr anchor="t">
            <a:normAutofit/>
          </a:bodyPr>
          <a:lstStyle/>
          <a:p>
            <a:pPr marL="0" indent="0" fontAlgn="base">
              <a:buNone/>
            </a:pPr>
            <a:r>
              <a:rPr lang="en-US" sz="2000" dirty="0"/>
              <a:t>“Stalking” is engaging in a course of conduct directed at a specific person that would cause a reasonable person to:</a:t>
            </a:r>
          </a:p>
          <a:p>
            <a:pPr lvl="1"/>
            <a:r>
              <a:rPr lang="en-US" sz="2000" dirty="0"/>
              <a:t>Fear for their safety or the safety of others; or</a:t>
            </a:r>
          </a:p>
          <a:p>
            <a:pPr lvl="1"/>
            <a:r>
              <a:rPr lang="en-US" sz="2000" dirty="0"/>
              <a:t>Suffer substantial emotional distress.</a:t>
            </a:r>
          </a:p>
          <a:p>
            <a:pPr marL="0" indent="0">
              <a:buNone/>
            </a:pPr>
            <a:endParaRPr lang="en-US" sz="1800" dirty="0"/>
          </a:p>
        </p:txBody>
      </p:sp>
    </p:spTree>
    <p:extLst>
      <p:ext uri="{BB962C8B-B14F-4D97-AF65-F5344CB8AC3E}">
        <p14:creationId xmlns:p14="http://schemas.microsoft.com/office/powerpoint/2010/main" val="191898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0F24D38-B79E-44B4-830E-043F45D96D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43F9A9-D320-4D2D-8AAE-6162D2EA6638}"/>
              </a:ext>
            </a:extLst>
          </p:cNvPr>
          <p:cNvSpPr>
            <a:spLocks noGrp="1"/>
          </p:cNvSpPr>
          <p:nvPr>
            <p:ph type="title"/>
          </p:nvPr>
        </p:nvSpPr>
        <p:spPr>
          <a:xfrm>
            <a:off x="628650" y="465556"/>
            <a:ext cx="7886700" cy="994172"/>
          </a:xfrm>
        </p:spPr>
        <p:txBody>
          <a:bodyPr>
            <a:normAutofit/>
          </a:bodyPr>
          <a:lstStyle/>
          <a:p>
            <a:r>
              <a:rPr lang="en-US">
                <a:solidFill>
                  <a:srgbClr val="FFFFFF"/>
                </a:solidFill>
              </a:rPr>
              <a:t>Warning Signs of Abusive Relationships</a:t>
            </a:r>
          </a:p>
        </p:txBody>
      </p:sp>
      <p:cxnSp>
        <p:nvCxnSpPr>
          <p:cNvPr id="25" name="Straight Connector 24">
            <a:extLst>
              <a:ext uri="{FF2B5EF4-FFF2-40B4-BE49-F238E27FC236}">
                <a16:creationId xmlns:a16="http://schemas.microsoft.com/office/drawing/2014/main" id="{FC469874-256B-45B3-A79C-7591B4BA1E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619743"/>
            <a:ext cx="0" cy="6858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9D91363-79FE-4D6F-A8FE-554EB9655EA4}"/>
              </a:ext>
            </a:extLst>
          </p:cNvPr>
          <p:cNvSpPr>
            <a:spLocks noGrp="1"/>
          </p:cNvSpPr>
          <p:nvPr>
            <p:ph sz="half" idx="1"/>
          </p:nvPr>
        </p:nvSpPr>
        <p:spPr>
          <a:xfrm>
            <a:off x="628650" y="1699758"/>
            <a:ext cx="3823335" cy="2932963"/>
          </a:xfrm>
        </p:spPr>
        <p:txBody>
          <a:bodyPr>
            <a:normAutofit/>
          </a:bodyPr>
          <a:lstStyle/>
          <a:p>
            <a:r>
              <a:rPr lang="en-US" sz="2400" dirty="0">
                <a:solidFill>
                  <a:srgbClr val="FFFFFF"/>
                </a:solidFill>
              </a:rPr>
              <a:t>Fear of partner</a:t>
            </a:r>
          </a:p>
          <a:p>
            <a:r>
              <a:rPr lang="en-US" sz="2400" dirty="0">
                <a:solidFill>
                  <a:srgbClr val="FFFFFF"/>
                </a:solidFill>
              </a:rPr>
              <a:t>Partner sees you as a sex object</a:t>
            </a:r>
          </a:p>
          <a:p>
            <a:r>
              <a:rPr lang="en-US" sz="2400" dirty="0">
                <a:solidFill>
                  <a:srgbClr val="FFFFFF"/>
                </a:solidFill>
              </a:rPr>
              <a:t>Partner restricts contacts or where you can go</a:t>
            </a:r>
          </a:p>
          <a:p>
            <a:r>
              <a:rPr lang="en-US" sz="2400" dirty="0">
                <a:solidFill>
                  <a:srgbClr val="FFFFFF"/>
                </a:solidFill>
              </a:rPr>
              <a:t>Partner has explosive temper</a:t>
            </a:r>
          </a:p>
        </p:txBody>
      </p:sp>
      <p:sp>
        <p:nvSpPr>
          <p:cNvPr id="4" name="Content Placeholder 3">
            <a:extLst>
              <a:ext uri="{FF2B5EF4-FFF2-40B4-BE49-F238E27FC236}">
                <a16:creationId xmlns:a16="http://schemas.microsoft.com/office/drawing/2014/main" id="{0826B5D6-3454-41F5-8F11-8B2984EA7C2C}"/>
              </a:ext>
            </a:extLst>
          </p:cNvPr>
          <p:cNvSpPr>
            <a:spLocks noGrp="1"/>
          </p:cNvSpPr>
          <p:nvPr>
            <p:ph sz="half" idx="2"/>
          </p:nvPr>
        </p:nvSpPr>
        <p:spPr>
          <a:xfrm>
            <a:off x="4692015" y="1699758"/>
            <a:ext cx="3823335" cy="2932964"/>
          </a:xfrm>
        </p:spPr>
        <p:txBody>
          <a:bodyPr>
            <a:normAutofit/>
          </a:bodyPr>
          <a:lstStyle/>
          <a:p>
            <a:r>
              <a:rPr lang="en-US" sz="2400" dirty="0">
                <a:solidFill>
                  <a:srgbClr val="FFFFFF"/>
                </a:solidFill>
              </a:rPr>
              <a:t>Hiding injuries</a:t>
            </a:r>
          </a:p>
          <a:p>
            <a:r>
              <a:rPr lang="en-US" sz="2400" dirty="0">
                <a:solidFill>
                  <a:srgbClr val="FFFFFF"/>
                </a:solidFill>
              </a:rPr>
              <a:t>Anger at not having sex</a:t>
            </a:r>
          </a:p>
          <a:p>
            <a:r>
              <a:rPr lang="en-US" sz="2400" dirty="0">
                <a:solidFill>
                  <a:srgbClr val="FFFFFF"/>
                </a:solidFill>
              </a:rPr>
              <a:t>Injuries or threats</a:t>
            </a:r>
          </a:p>
          <a:p>
            <a:r>
              <a:rPr lang="en-US" sz="2400" dirty="0">
                <a:solidFill>
                  <a:srgbClr val="FFFFFF"/>
                </a:solidFill>
              </a:rPr>
              <a:t>Invading privacy</a:t>
            </a:r>
          </a:p>
          <a:p>
            <a:r>
              <a:rPr lang="en-US" sz="2400" dirty="0">
                <a:solidFill>
                  <a:srgbClr val="FFFFFF"/>
                </a:solidFill>
              </a:rPr>
              <a:t>Demeaning behavior</a:t>
            </a:r>
          </a:p>
        </p:txBody>
      </p:sp>
    </p:spTree>
    <p:extLst>
      <p:ext uri="{BB962C8B-B14F-4D97-AF65-F5344CB8AC3E}">
        <p14:creationId xmlns:p14="http://schemas.microsoft.com/office/powerpoint/2010/main" val="2543334536"/>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1">
            <a:extLst>
              <a:ext uri="{FF2B5EF4-FFF2-40B4-BE49-F238E27FC236}">
                <a16:creationId xmlns:a16="http://schemas.microsoft.com/office/drawing/2014/main" id="{3AD318CC-E2A8-4E27-9548-A047A78999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E527A595-4CE7-442D-9CAF-A6BB673CF0C4}"/>
              </a:ext>
            </a:extLst>
          </p:cNvPr>
          <p:cNvSpPr>
            <a:spLocks noGrp="1"/>
          </p:cNvSpPr>
          <p:nvPr>
            <p:ph type="title"/>
          </p:nvPr>
        </p:nvSpPr>
        <p:spPr>
          <a:xfrm>
            <a:off x="483798" y="1097280"/>
            <a:ext cx="2847230" cy="2018211"/>
          </a:xfrm>
        </p:spPr>
        <p:txBody>
          <a:bodyPr anchor="t">
            <a:normAutofit/>
          </a:bodyPr>
          <a:lstStyle/>
          <a:p>
            <a:r>
              <a:rPr lang="en-US"/>
              <a:t>Retaliation</a:t>
            </a:r>
          </a:p>
        </p:txBody>
      </p:sp>
      <p:grpSp>
        <p:nvGrpSpPr>
          <p:cNvPr id="30" name="Group 23">
            <a:extLst>
              <a:ext uri="{FF2B5EF4-FFF2-40B4-BE49-F238E27FC236}">
                <a16:creationId xmlns:a16="http://schemas.microsoft.com/office/drawing/2014/main" id="{B14B560F-9DD7-4302-A60B-EBD3EF59B07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7250" y="3311434"/>
            <a:ext cx="8986749" cy="1565846"/>
            <a:chOff x="143163" y="5763486"/>
            <a:chExt cx="11982332" cy="739555"/>
          </a:xfrm>
        </p:grpSpPr>
        <p:sp>
          <p:nvSpPr>
            <p:cNvPr id="25" name="Rectangle 24">
              <a:extLst>
                <a:ext uri="{FF2B5EF4-FFF2-40B4-BE49-F238E27FC236}">
                  <a16:creationId xmlns:a16="http://schemas.microsoft.com/office/drawing/2014/main" id="{3A9A4357-BD1D-4622-A4FE-766E6AB8DE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25">
              <a:extLst>
                <a:ext uri="{FF2B5EF4-FFF2-40B4-BE49-F238E27FC236}">
                  <a16:creationId xmlns:a16="http://schemas.microsoft.com/office/drawing/2014/main" id="{C21D6966-343E-49AC-A026-D2497E0C3CA1}"/>
                </a:ext>
                <a:ext uri="{C183D7F6-B498-43B3-948B-1728B52AA6E4}">
                  <adec:decorative xmlns=""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C1BBA94-3F40-40AA-8BB9-E69E25E537C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440871"/>
            <a:ext cx="4878975" cy="426175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D6B8710A-90D3-4B35-B2EF-B1CCA5638D84}"/>
              </a:ext>
            </a:extLst>
          </p:cNvPr>
          <p:cNvSpPr>
            <a:spLocks noGrp="1"/>
          </p:cNvSpPr>
          <p:nvPr>
            <p:ph idx="1"/>
          </p:nvPr>
        </p:nvSpPr>
        <p:spPr>
          <a:xfrm>
            <a:off x="4242163" y="1097279"/>
            <a:ext cx="4156790" cy="3225335"/>
          </a:xfrm>
        </p:spPr>
        <p:txBody>
          <a:bodyPr anchor="t">
            <a:normAutofit/>
          </a:bodyPr>
          <a:lstStyle/>
          <a:p>
            <a:pPr marL="0" indent="0">
              <a:buNone/>
            </a:pPr>
            <a:r>
              <a:rPr lang="en-US" dirty="0"/>
              <a:t>Intimidation, threats, coercion, or discrimination against any individual for the purpose of interfering with any right or privilege secured by the policy because an individual has made a report or complaint, testified, assisted, or participated or refused to participate in any manner in an investigation, proceeding, or hearing under this policy. </a:t>
            </a:r>
            <a:endParaRPr lang="en-US" sz="1800" dirty="0"/>
          </a:p>
        </p:txBody>
      </p:sp>
    </p:spTree>
    <p:extLst>
      <p:ext uri="{BB962C8B-B14F-4D97-AF65-F5344CB8AC3E}">
        <p14:creationId xmlns:p14="http://schemas.microsoft.com/office/powerpoint/2010/main" val="151695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51435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CD85789-339A-4850-A7A0-A95D57D214BC}"/>
              </a:ext>
            </a:extLst>
          </p:cNvPr>
          <p:cNvSpPr>
            <a:spLocks noGrp="1"/>
          </p:cNvSpPr>
          <p:nvPr>
            <p:ph type="title"/>
          </p:nvPr>
        </p:nvSpPr>
        <p:spPr>
          <a:xfrm>
            <a:off x="515125" y="865179"/>
            <a:ext cx="2400300" cy="3345872"/>
          </a:xfrm>
        </p:spPr>
        <p:txBody>
          <a:bodyPr>
            <a:normAutofit/>
          </a:bodyPr>
          <a:lstStyle/>
          <a:p>
            <a:r>
              <a:rPr lang="en-US" b="1" dirty="0">
                <a:solidFill>
                  <a:schemeClr val="tx2">
                    <a:lumMod val="75000"/>
                  </a:schemeClr>
                </a:solidFill>
              </a:rPr>
              <a:t>Kansas City University</a:t>
            </a:r>
          </a:p>
        </p:txBody>
      </p:sp>
      <p:sp>
        <p:nvSpPr>
          <p:cNvPr id="76" name="Arc 75">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1841609"/>
            <a:ext cx="3062575"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Content Placeholder 2">
            <a:extLst>
              <a:ext uri="{FF2B5EF4-FFF2-40B4-BE49-F238E27FC236}">
                <a16:creationId xmlns:a16="http://schemas.microsoft.com/office/drawing/2014/main" id="{37959588-A7B0-4380-A3B2-B0E7177B8884}"/>
              </a:ext>
            </a:extLst>
          </p:cNvPr>
          <p:cNvSpPr>
            <a:spLocks noGrp="1"/>
          </p:cNvSpPr>
          <p:nvPr>
            <p:ph idx="1"/>
          </p:nvPr>
        </p:nvSpPr>
        <p:spPr>
          <a:xfrm>
            <a:off x="3335481" y="443508"/>
            <a:ext cx="5179868" cy="4189214"/>
          </a:xfrm>
        </p:spPr>
        <p:txBody>
          <a:bodyPr anchor="ctr">
            <a:normAutofit/>
          </a:bodyPr>
          <a:lstStyle/>
          <a:p>
            <a:pPr marL="0" indent="0">
              <a:buNone/>
            </a:pPr>
            <a:r>
              <a:rPr lang="en-US" sz="3600" dirty="0"/>
              <a:t>Core Values</a:t>
            </a:r>
          </a:p>
          <a:p>
            <a:r>
              <a:rPr lang="en-US" i="1" dirty="0"/>
              <a:t>Integrity</a:t>
            </a:r>
            <a:r>
              <a:rPr lang="en-US" dirty="0"/>
              <a:t> | Demonstrating respect, honesty and professionalism</a:t>
            </a:r>
          </a:p>
          <a:p>
            <a:r>
              <a:rPr lang="en-US" i="1" dirty="0"/>
              <a:t>Compassion</a:t>
            </a:r>
            <a:r>
              <a:rPr lang="en-US" dirty="0"/>
              <a:t> | Caring for students, patients, colleagues and all humanity</a:t>
            </a:r>
          </a:p>
          <a:p>
            <a:r>
              <a:rPr lang="en-US" i="1" dirty="0"/>
              <a:t>Excellence</a:t>
            </a:r>
            <a:r>
              <a:rPr lang="en-US" dirty="0"/>
              <a:t> | Achieving quality in all that we do</a:t>
            </a:r>
          </a:p>
          <a:p>
            <a:r>
              <a:rPr lang="en-US" i="1" dirty="0"/>
              <a:t>Collaboration</a:t>
            </a:r>
            <a:r>
              <a:rPr lang="en-US" dirty="0"/>
              <a:t> | Working with others to recognize diverse perspectives and achieve mutual goals ...</a:t>
            </a:r>
          </a:p>
        </p:txBody>
      </p:sp>
    </p:spTree>
    <p:extLst>
      <p:ext uri="{BB962C8B-B14F-4D97-AF65-F5344CB8AC3E}">
        <p14:creationId xmlns:p14="http://schemas.microsoft.com/office/powerpoint/2010/main" val="574791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79EECFE-814E-4B68-96A7-86A795BD22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ight Triangle 28">
            <a:extLst>
              <a:ext uri="{FF2B5EF4-FFF2-40B4-BE49-F238E27FC236}">
                <a16:creationId xmlns:a16="http://schemas.microsoft.com/office/drawing/2014/main" id="{AF180F00-B4B2-4196-BB1C-ECD21B03F0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EE04B5EB-F158-4507-90DD-BD23620C7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467456"/>
            <a:ext cx="8178790" cy="4205911"/>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BE2DC57-A7F4-40DA-AEE9-B1BEB92D86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6" y="468794"/>
            <a:ext cx="5168386" cy="4205911"/>
          </a:xfrm>
          <a:prstGeom prst="rect">
            <a:avLst/>
          </a:pr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2DAB4548-9B35-4679-8F3B-DBFA24569673}"/>
              </a:ext>
            </a:extLst>
          </p:cNvPr>
          <p:cNvSpPr>
            <a:spLocks noGrp="1"/>
          </p:cNvSpPr>
          <p:nvPr>
            <p:ph type="title"/>
          </p:nvPr>
        </p:nvSpPr>
        <p:spPr>
          <a:xfrm>
            <a:off x="933291" y="1037645"/>
            <a:ext cx="4358666" cy="3131374"/>
          </a:xfrm>
        </p:spPr>
        <p:txBody>
          <a:bodyPr vert="horz" lIns="91440" tIns="45720" rIns="91440" bIns="45720" rtlCol="0" anchor="ctr">
            <a:normAutofit/>
          </a:bodyPr>
          <a:lstStyle/>
          <a:p>
            <a:pPr algn="r" defTabSz="914400"/>
            <a:r>
              <a:rPr lang="en-US" sz="6100" kern="1200" dirty="0">
                <a:solidFill>
                  <a:schemeClr val="tx1">
                    <a:lumMod val="75000"/>
                    <a:lumOff val="25000"/>
                  </a:schemeClr>
                </a:solidFill>
                <a:latin typeface="+mj-lt"/>
                <a:ea typeface="+mj-ea"/>
                <a:cs typeface="+mj-cs"/>
              </a:rPr>
              <a:t>A note about protected speech . . .</a:t>
            </a:r>
          </a:p>
        </p:txBody>
      </p:sp>
    </p:spTree>
    <p:extLst>
      <p:ext uri="{BB962C8B-B14F-4D97-AF65-F5344CB8AC3E}">
        <p14:creationId xmlns:p14="http://schemas.microsoft.com/office/powerpoint/2010/main" val="1102735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CA06CD6-90CA-4C45-856C-6771339E1E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AF095C-944A-4C97-AB48-46555BD73FF3}"/>
              </a:ext>
            </a:extLst>
          </p:cNvPr>
          <p:cNvSpPr>
            <a:spLocks noGrp="1"/>
          </p:cNvSpPr>
          <p:nvPr>
            <p:ph type="title"/>
          </p:nvPr>
        </p:nvSpPr>
        <p:spPr>
          <a:xfrm>
            <a:off x="628650" y="722630"/>
            <a:ext cx="2620771" cy="3698239"/>
          </a:xfrm>
        </p:spPr>
        <p:txBody>
          <a:bodyPr>
            <a:normAutofit/>
          </a:bodyPr>
          <a:lstStyle/>
          <a:p>
            <a:pPr algn="r"/>
            <a:r>
              <a:rPr lang="en-US" dirty="0">
                <a:solidFill>
                  <a:schemeClr val="accent1"/>
                </a:solidFill>
              </a:rPr>
              <a:t>When is KCU’s Title IX &amp; Sexual Misconduct Policy Used?</a:t>
            </a:r>
          </a:p>
        </p:txBody>
      </p:sp>
      <p:cxnSp>
        <p:nvCxnSpPr>
          <p:cNvPr id="18" name="Straight Connector 17">
            <a:extLst>
              <a:ext uri="{FF2B5EF4-FFF2-40B4-BE49-F238E27FC236}">
                <a16:creationId xmlns:a16="http://schemas.microsoft.com/office/drawing/2014/main" id="{5021601D-2758-4B15-A31C-FDA184C51B3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9F147CA-3119-4344-B255-DFD442A0DB9B}"/>
              </a:ext>
            </a:extLst>
          </p:cNvPr>
          <p:cNvSpPr>
            <a:spLocks noGrp="1"/>
          </p:cNvSpPr>
          <p:nvPr>
            <p:ph sz="half" idx="1"/>
          </p:nvPr>
        </p:nvSpPr>
        <p:spPr>
          <a:xfrm>
            <a:off x="3852672" y="1606550"/>
            <a:ext cx="4688205" cy="3296920"/>
          </a:xfrm>
        </p:spPr>
        <p:txBody>
          <a:bodyPr anchor="b">
            <a:normAutofit/>
          </a:bodyPr>
          <a:lstStyle/>
          <a:p>
            <a:pPr marL="0" indent="0">
              <a:buNone/>
            </a:pPr>
            <a:r>
              <a:rPr lang="en-US" sz="2400" dirty="0"/>
              <a:t>To investigate and adjudicate complaints about Sexual Harassment and Sexual Misconduct as defined in the Policy.</a:t>
            </a:r>
          </a:p>
          <a:p>
            <a:r>
              <a:rPr lang="en-US" sz="2400" dirty="0"/>
              <a:t>Title IX procedures: Sexual Harassment within U.S.</a:t>
            </a:r>
          </a:p>
          <a:p>
            <a:r>
              <a:rPr lang="en-US" sz="2400" dirty="0"/>
              <a:t>Sexual Misconduct procedures: Other prohibited conduct</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6315431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7D144591-E9E9-4209-8701-3BB48A917D5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C52D20-5FE9-46CD-AB97-50834CF04788}"/>
              </a:ext>
            </a:extLst>
          </p:cNvPr>
          <p:cNvSpPr>
            <a:spLocks noGrp="1"/>
          </p:cNvSpPr>
          <p:nvPr>
            <p:ph type="title"/>
          </p:nvPr>
        </p:nvSpPr>
        <p:spPr>
          <a:xfrm>
            <a:off x="6012063" y="410784"/>
            <a:ext cx="2503286" cy="4183025"/>
          </a:xfrm>
        </p:spPr>
        <p:txBody>
          <a:bodyPr>
            <a:normAutofit/>
          </a:bodyPr>
          <a:lstStyle/>
          <a:p>
            <a:r>
              <a:rPr lang="en-US" sz="3900"/>
              <a:t>What happens when a report is made?</a:t>
            </a:r>
          </a:p>
        </p:txBody>
      </p:sp>
      <p:graphicFrame>
        <p:nvGraphicFramePr>
          <p:cNvPr id="33" name="Content Placeholder 2">
            <a:extLst>
              <a:ext uri="{FF2B5EF4-FFF2-40B4-BE49-F238E27FC236}">
                <a16:creationId xmlns:a16="http://schemas.microsoft.com/office/drawing/2014/main" id="{8667F64B-FE27-4F4B-9DFB-39EE1E798110}"/>
              </a:ext>
            </a:extLst>
          </p:cNvPr>
          <p:cNvGraphicFramePr>
            <a:graphicFrameLocks noGrp="1"/>
          </p:cNvGraphicFramePr>
          <p:nvPr>
            <p:ph idx="1"/>
            <p:extLst>
              <p:ext uri="{D42A27DB-BD31-4B8C-83A1-F6EECF244321}">
                <p14:modId xmlns:p14="http://schemas.microsoft.com/office/powerpoint/2010/main" val="1587279158"/>
              </p:ext>
            </p:extLst>
          </p:nvPr>
        </p:nvGraphicFramePr>
        <p:xfrm>
          <a:off x="628650" y="465294"/>
          <a:ext cx="4972630" cy="41285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8343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5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Title 3">
            <a:extLst>
              <a:ext uri="{FF2B5EF4-FFF2-40B4-BE49-F238E27FC236}">
                <a16:creationId xmlns:a16="http://schemas.microsoft.com/office/drawing/2014/main" id="{14A707CC-F053-4341-B170-C453CD0F2633}"/>
              </a:ext>
            </a:extLst>
          </p:cNvPr>
          <p:cNvSpPr>
            <a:spLocks noGrp="1"/>
          </p:cNvSpPr>
          <p:nvPr>
            <p:ph type="title" idx="4294967295"/>
          </p:nvPr>
        </p:nvSpPr>
        <p:spPr>
          <a:xfrm>
            <a:off x="480059" y="1540230"/>
            <a:ext cx="2751871" cy="2070074"/>
          </a:xfrm>
        </p:spPr>
        <p:txBody>
          <a:bodyPr vert="horz" lIns="91440" tIns="45720" rIns="91440" bIns="45720" rtlCol="0" anchor="ctr">
            <a:normAutofit/>
          </a:bodyPr>
          <a:lstStyle/>
          <a:p>
            <a:pPr defTabSz="914400"/>
            <a:r>
              <a:rPr lang="en-US" sz="3700" kern="1200">
                <a:solidFill>
                  <a:srgbClr val="FFFFFF"/>
                </a:solidFill>
                <a:latin typeface="+mj-lt"/>
                <a:ea typeface="+mj-ea"/>
                <a:cs typeface="+mj-cs"/>
              </a:rPr>
              <a:t>Conduct that Constitutes a Crime</a:t>
            </a:r>
          </a:p>
        </p:txBody>
      </p:sp>
      <p:sp>
        <p:nvSpPr>
          <p:cNvPr id="5" name="Content Placeholder 4">
            <a:extLst>
              <a:ext uri="{FF2B5EF4-FFF2-40B4-BE49-F238E27FC236}">
                <a16:creationId xmlns:a16="http://schemas.microsoft.com/office/drawing/2014/main" id="{96494632-53F6-4ACA-8FE9-BBCF7F41723D}"/>
              </a:ext>
            </a:extLst>
          </p:cNvPr>
          <p:cNvSpPr>
            <a:spLocks noGrp="1"/>
          </p:cNvSpPr>
          <p:nvPr>
            <p:ph idx="4294967295"/>
          </p:nvPr>
        </p:nvSpPr>
        <p:spPr>
          <a:xfrm>
            <a:off x="4567930" y="601399"/>
            <a:ext cx="3979563" cy="3922976"/>
          </a:xfrm>
        </p:spPr>
        <p:txBody>
          <a:bodyPr vert="horz" lIns="91440" tIns="45720" rIns="91440" bIns="45720" rtlCol="0" anchor="ctr">
            <a:normAutofit/>
          </a:bodyPr>
          <a:lstStyle/>
          <a:p>
            <a:pPr marL="285750" indent="-228600" defTabSz="914400"/>
            <a:r>
              <a:rPr lang="en-US" sz="1800">
                <a:solidFill>
                  <a:srgbClr val="000000"/>
                </a:solidFill>
              </a:rPr>
              <a:t>KCU’s obligations are independent of criminal investigations</a:t>
            </a:r>
          </a:p>
          <a:p>
            <a:pPr marL="285750" indent="-228600" defTabSz="914400"/>
            <a:r>
              <a:rPr lang="en-US" sz="1800">
                <a:solidFill>
                  <a:srgbClr val="000000"/>
                </a:solidFill>
              </a:rPr>
              <a:t>KCU’s investigation may be delayed to avoid interference with a criminal investigation</a:t>
            </a:r>
          </a:p>
          <a:p>
            <a:pPr marL="285750" indent="-228600" defTabSz="914400"/>
            <a:r>
              <a:rPr lang="en-US" sz="1800">
                <a:solidFill>
                  <a:srgbClr val="000000"/>
                </a:solidFill>
              </a:rPr>
              <a:t>Criminal investigation does not dictate the outcome of KCU’s investigation</a:t>
            </a:r>
          </a:p>
          <a:p>
            <a:pPr marL="285750" indent="-228600" defTabSz="914400"/>
            <a:r>
              <a:rPr lang="en-US" sz="1800">
                <a:solidFill>
                  <a:srgbClr val="000000"/>
                </a:solidFill>
              </a:rPr>
              <a:t>KCU encourages reporting to law enforcement</a:t>
            </a:r>
          </a:p>
        </p:txBody>
      </p:sp>
    </p:spTree>
    <p:extLst>
      <p:ext uri="{BB962C8B-B14F-4D97-AF65-F5344CB8AC3E}">
        <p14:creationId xmlns:p14="http://schemas.microsoft.com/office/powerpoint/2010/main" val="3666363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635700"/>
            <a:ext cx="3464954" cy="3464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02DF98-B48C-4F8B-BAE5-CDC60BB33524}"/>
              </a:ext>
            </a:extLst>
          </p:cNvPr>
          <p:cNvSpPr>
            <a:spLocks noGrp="1"/>
          </p:cNvSpPr>
          <p:nvPr>
            <p:ph type="title" idx="4294967295"/>
          </p:nvPr>
        </p:nvSpPr>
        <p:spPr>
          <a:xfrm>
            <a:off x="1041958" y="924930"/>
            <a:ext cx="2430380" cy="3048471"/>
          </a:xfrm>
          <a:prstGeom prst="rect">
            <a:avLst/>
          </a:prstGeom>
        </p:spPr>
        <p:txBody>
          <a:bodyPr vert="horz" lIns="91440" tIns="45720" rIns="91440" bIns="45720" rtlCol="0" anchor="ctr">
            <a:normAutofit/>
          </a:bodyPr>
          <a:lstStyle/>
          <a:p>
            <a:pPr defTabSz="914400"/>
            <a:r>
              <a:rPr lang="en-US" sz="4100" kern="1200" dirty="0">
                <a:solidFill>
                  <a:schemeClr val="accent5">
                    <a:lumMod val="50000"/>
                  </a:schemeClr>
                </a:solidFill>
                <a:latin typeface="+mj-lt"/>
                <a:ea typeface="+mj-ea"/>
                <a:cs typeface="+mj-cs"/>
              </a:rPr>
              <a:t>Preserving Evidence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443256"/>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0"/>
            <a:ext cx="1303051" cy="719651"/>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202623"/>
            <a:ext cx="119805" cy="414747"/>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AAABA8E-20C2-4300-AECF-90FAA9F848B7}"/>
              </a:ext>
            </a:extLst>
          </p:cNvPr>
          <p:cNvSpPr>
            <a:spLocks noGrp="1"/>
          </p:cNvSpPr>
          <p:nvPr>
            <p:ph idx="4294967295"/>
          </p:nvPr>
        </p:nvSpPr>
        <p:spPr>
          <a:xfrm>
            <a:off x="4572000" y="615660"/>
            <a:ext cx="3943349" cy="3667012"/>
          </a:xfrm>
          <a:prstGeom prst="rect">
            <a:avLst/>
          </a:prstGeom>
        </p:spPr>
        <p:txBody>
          <a:bodyPr vert="horz" lIns="91440" tIns="45720" rIns="91440" bIns="45720" rtlCol="0" anchor="t">
            <a:normAutofit/>
          </a:bodyPr>
          <a:lstStyle/>
          <a:p>
            <a:pPr indent="-228600" defTabSz="914400"/>
            <a:r>
              <a:rPr lang="en-US" sz="1500" dirty="0"/>
              <a:t>Victims of sexual assault, domestic violence, or dating violence often have important evidence on their clothes or person that will assist in identifying the perpetrator and obtaining a restraining order</a:t>
            </a:r>
          </a:p>
          <a:p>
            <a:pPr indent="-228600" defTabSz="914400"/>
            <a:r>
              <a:rPr lang="en-US" sz="1500" dirty="0"/>
              <a:t>Victims of sexual assault, dating violence, or domestic violence should not bathe, urinate, douche, brush teeth, drink liquids, or change clothes until after examination by a medical professional or law enforcement</a:t>
            </a:r>
          </a:p>
          <a:p>
            <a:pPr indent="-228600" defTabSz="914400"/>
            <a:r>
              <a:rPr lang="en-US" sz="1500" dirty="0"/>
              <a:t>Victims and other witnesses should also try to preserve other evidence, such as crime scenes, letters, emails, and text messages</a:t>
            </a:r>
          </a:p>
          <a:p>
            <a:pPr indent="-228600" defTabSz="914400"/>
            <a:endParaRPr lang="en-US" sz="15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376736"/>
            <a:ext cx="1161135" cy="766764"/>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4288428"/>
            <a:ext cx="1328706" cy="855072"/>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4694066"/>
            <a:ext cx="1174455" cy="449434"/>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534012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1DE7243B-5109-444B-8FAF-7437C66BC0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3315999" cy="51435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4C5D6221-DA7B-4611-AA26-7D8E349FDE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74171" cy="51435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B946A214-9F61-44DC-A6CB-6B880DC05B6D}"/>
              </a:ext>
            </a:extLst>
          </p:cNvPr>
          <p:cNvSpPr>
            <a:spLocks noGrp="1"/>
          </p:cNvSpPr>
          <p:nvPr>
            <p:ph type="title"/>
          </p:nvPr>
        </p:nvSpPr>
        <p:spPr>
          <a:xfrm>
            <a:off x="603504" y="1059366"/>
            <a:ext cx="2153321" cy="1595343"/>
          </a:xfrm>
        </p:spPr>
        <p:txBody>
          <a:bodyPr anchor="t">
            <a:normAutofit/>
          </a:bodyPr>
          <a:lstStyle/>
          <a:p>
            <a:r>
              <a:rPr lang="en-US" dirty="0">
                <a:solidFill>
                  <a:schemeClr val="bg1"/>
                </a:solidFill>
              </a:rPr>
              <a:t>Protection Orders</a:t>
            </a:r>
          </a:p>
        </p:txBody>
      </p:sp>
      <p:sp>
        <p:nvSpPr>
          <p:cNvPr id="5" name="Content Placeholder 4">
            <a:extLst>
              <a:ext uri="{FF2B5EF4-FFF2-40B4-BE49-F238E27FC236}">
                <a16:creationId xmlns:a16="http://schemas.microsoft.com/office/drawing/2014/main" id="{104C0671-B528-4C95-825B-501185DF3E30}"/>
              </a:ext>
            </a:extLst>
          </p:cNvPr>
          <p:cNvSpPr>
            <a:spLocks noGrp="1"/>
          </p:cNvSpPr>
          <p:nvPr>
            <p:ph sz="half" idx="1"/>
          </p:nvPr>
        </p:nvSpPr>
        <p:spPr>
          <a:xfrm>
            <a:off x="3777675" y="1059366"/>
            <a:ext cx="2419200" cy="3645984"/>
          </a:xfrm>
        </p:spPr>
        <p:txBody>
          <a:bodyPr>
            <a:normAutofit fontScale="92500" lnSpcReduction="10000"/>
          </a:bodyPr>
          <a:lstStyle/>
          <a:p>
            <a:r>
              <a:rPr lang="en-US" sz="2000" dirty="0"/>
              <a:t>If you are the victim of sexual assault, domestic violence, dating violence, or stalking, a court may be able to enter a protection order or restraining order</a:t>
            </a:r>
          </a:p>
          <a:p>
            <a:r>
              <a:rPr lang="en-US" sz="2000" dirty="0"/>
              <a:t>Title IX Coordinator is a resource for information</a:t>
            </a:r>
          </a:p>
        </p:txBody>
      </p:sp>
      <p:sp>
        <p:nvSpPr>
          <p:cNvPr id="6" name="Content Placeholder 5">
            <a:extLst>
              <a:ext uri="{FF2B5EF4-FFF2-40B4-BE49-F238E27FC236}">
                <a16:creationId xmlns:a16="http://schemas.microsoft.com/office/drawing/2014/main" id="{B68D83BC-B48B-4FF2-A67F-21E75429F402}"/>
              </a:ext>
            </a:extLst>
          </p:cNvPr>
          <p:cNvSpPr>
            <a:spLocks noGrp="1"/>
          </p:cNvSpPr>
          <p:nvPr>
            <p:ph sz="half" idx="2"/>
          </p:nvPr>
        </p:nvSpPr>
        <p:spPr>
          <a:xfrm>
            <a:off x="6338703" y="1059366"/>
            <a:ext cx="2194560" cy="3272883"/>
          </a:xfrm>
        </p:spPr>
        <p:txBody>
          <a:bodyPr>
            <a:normAutofit fontScale="92500" lnSpcReduction="10000"/>
          </a:bodyPr>
          <a:lstStyle/>
          <a:p>
            <a:r>
              <a:rPr lang="en-US" sz="2000" dirty="0"/>
              <a:t>If you obtain a protection order or restraining order from a court, please provide a copy to a Title IX Coordinator</a:t>
            </a:r>
          </a:p>
          <a:p>
            <a:r>
              <a:rPr lang="en-US" sz="2000" dirty="0"/>
              <a:t>The University may enter its own “no contact” order regardless of court action</a:t>
            </a:r>
          </a:p>
        </p:txBody>
      </p:sp>
    </p:spTree>
    <p:extLst>
      <p:ext uri="{BB962C8B-B14F-4D97-AF65-F5344CB8AC3E}">
        <p14:creationId xmlns:p14="http://schemas.microsoft.com/office/powerpoint/2010/main" val="776598849"/>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58719E8-A424-4992-B107-63E19BD67AFD}"/>
              </a:ext>
            </a:extLst>
          </p:cNvPr>
          <p:cNvSpPr>
            <a:spLocks noGrp="1"/>
          </p:cNvSpPr>
          <p:nvPr>
            <p:ph type="title"/>
          </p:nvPr>
        </p:nvSpPr>
        <p:spPr>
          <a:xfrm>
            <a:off x="1240022" y="274320"/>
            <a:ext cx="7025402" cy="891540"/>
          </a:xfrm>
        </p:spPr>
        <p:txBody>
          <a:bodyPr>
            <a:normAutofit/>
          </a:bodyPr>
          <a:lstStyle/>
          <a:p>
            <a:r>
              <a:rPr lang="en-US" sz="3200" dirty="0"/>
              <a:t>Bystander Intervention</a:t>
            </a:r>
          </a:p>
        </p:txBody>
      </p:sp>
      <p:sp>
        <p:nvSpPr>
          <p:cNvPr id="42" name="Freeform: Shape 41">
            <a:extLst>
              <a:ext uri="{FF2B5EF4-FFF2-40B4-BE49-F238E27FC236}">
                <a16:creationId xmlns:a16="http://schemas.microsoft.com/office/drawing/2014/main" id="{7CB4857B-ED7C-444D-9F04-2F885114A1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168659"/>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D18046FB-44EA-4FD8-A585-EA09A319B2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68730"/>
            <a:ext cx="9144000" cy="387477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479F5F2B-8B58-4140-AE6A-51F6C67B18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68730"/>
            <a:ext cx="728740" cy="1572735"/>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Content Placeholder 9">
            <a:extLst>
              <a:ext uri="{FF2B5EF4-FFF2-40B4-BE49-F238E27FC236}">
                <a16:creationId xmlns:a16="http://schemas.microsoft.com/office/drawing/2014/main" id="{EB986603-B4D6-48E0-B912-7B004F9DA183}"/>
              </a:ext>
            </a:extLst>
          </p:cNvPr>
          <p:cNvSpPr>
            <a:spLocks noGrp="1"/>
          </p:cNvSpPr>
          <p:nvPr>
            <p:ph idx="1"/>
          </p:nvPr>
        </p:nvSpPr>
        <p:spPr>
          <a:xfrm>
            <a:off x="1240022" y="1632204"/>
            <a:ext cx="7025403" cy="3031236"/>
          </a:xfrm>
        </p:spPr>
        <p:txBody>
          <a:bodyPr anchor="t">
            <a:normAutofit/>
          </a:bodyPr>
          <a:lstStyle/>
          <a:p>
            <a:r>
              <a:rPr lang="en-US" sz="2400" dirty="0"/>
              <a:t>Sexual assault is against University policy, harmful to victims and our community, and illegal.</a:t>
            </a:r>
          </a:p>
          <a:p>
            <a:r>
              <a:rPr lang="en-US" sz="2400" dirty="0"/>
              <a:t>As members of a community, we have an ethical duty to step in and stop violence that is about to occur or is occurring.</a:t>
            </a:r>
          </a:p>
          <a:p>
            <a:r>
              <a:rPr lang="en-US" sz="2400" dirty="0"/>
              <a:t>If you are a bystander and see that someone is about to be victimized, intervene and get help.</a:t>
            </a:r>
          </a:p>
        </p:txBody>
      </p:sp>
    </p:spTree>
    <p:extLst>
      <p:ext uri="{BB962C8B-B14F-4D97-AF65-F5344CB8AC3E}">
        <p14:creationId xmlns:p14="http://schemas.microsoft.com/office/powerpoint/2010/main" val="236455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081EA652-8C6A-4E69-BEB9-1708094745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474090D-CD95-4B41-BE3D-6596953D32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8496" y="242639"/>
            <a:ext cx="3242924" cy="4659561"/>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Right Triangle 50">
            <a:extLst>
              <a:ext uri="{FF2B5EF4-FFF2-40B4-BE49-F238E27FC236}">
                <a16:creationId xmlns:a16="http://schemas.microsoft.com/office/drawing/2014/main" id="{5298780A-33B9-4EA2-8F67-DE68AD628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8F3E811-B104-4DFF-951A-008C860FF1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467456"/>
            <a:ext cx="8178790" cy="4205911"/>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4">
            <a:extLst>
              <a:ext uri="{FF2B5EF4-FFF2-40B4-BE49-F238E27FC236}">
                <a16:creationId xmlns:a16="http://schemas.microsoft.com/office/drawing/2014/main" id="{F74EA4C3-4B09-49E6-8486-6BFF7DB38469}"/>
              </a:ext>
            </a:extLst>
          </p:cNvPr>
          <p:cNvSpPr>
            <a:spLocks noGrp="1"/>
          </p:cNvSpPr>
          <p:nvPr>
            <p:ph type="title"/>
          </p:nvPr>
        </p:nvSpPr>
        <p:spPr>
          <a:xfrm>
            <a:off x="6019652" y="1082542"/>
            <a:ext cx="2451162" cy="2554410"/>
          </a:xfrm>
        </p:spPr>
        <p:txBody>
          <a:bodyPr>
            <a:normAutofit/>
          </a:bodyPr>
          <a:lstStyle/>
          <a:p>
            <a:r>
              <a:rPr lang="en-US" sz="3500"/>
              <a:t>Tips for Bystander Intervention</a:t>
            </a:r>
          </a:p>
        </p:txBody>
      </p:sp>
      <p:sp>
        <p:nvSpPr>
          <p:cNvPr id="16" name="Content Placeholder 15">
            <a:extLst>
              <a:ext uri="{FF2B5EF4-FFF2-40B4-BE49-F238E27FC236}">
                <a16:creationId xmlns:a16="http://schemas.microsoft.com/office/drawing/2014/main" id="{D08C5838-D746-469F-A0DC-83DAA47DE360}"/>
              </a:ext>
            </a:extLst>
          </p:cNvPr>
          <p:cNvSpPr>
            <a:spLocks noGrp="1"/>
          </p:cNvSpPr>
          <p:nvPr>
            <p:ph idx="1"/>
          </p:nvPr>
        </p:nvSpPr>
        <p:spPr>
          <a:xfrm>
            <a:off x="673186" y="467457"/>
            <a:ext cx="4620710" cy="4205910"/>
          </a:xfrm>
        </p:spPr>
        <p:txBody>
          <a:bodyPr anchor="ctr">
            <a:normAutofit lnSpcReduction="10000"/>
          </a:bodyPr>
          <a:lstStyle/>
          <a:p>
            <a:r>
              <a:rPr lang="en-US" sz="2400" dirty="0"/>
              <a:t>Err on the side of intervening</a:t>
            </a:r>
          </a:p>
          <a:p>
            <a:r>
              <a:rPr lang="en-US" sz="2400" dirty="0"/>
              <a:t>If the situation is an emergency, call 911 or KCU Security</a:t>
            </a:r>
          </a:p>
          <a:p>
            <a:r>
              <a:rPr lang="en-US" sz="2400" dirty="0"/>
              <a:t>Remove potential victim from threatening situation</a:t>
            </a:r>
          </a:p>
          <a:p>
            <a:r>
              <a:rPr lang="en-US" sz="2400" dirty="0"/>
              <a:t>Employees have an obligation to make a report of sexual harassment</a:t>
            </a:r>
          </a:p>
          <a:p>
            <a:r>
              <a:rPr lang="en-US" sz="2400" dirty="0"/>
              <a:t>Work with others</a:t>
            </a:r>
          </a:p>
          <a:p>
            <a:r>
              <a:rPr lang="en-US" sz="2400" dirty="0"/>
              <a:t>Offer to assist the victim in making a report</a:t>
            </a:r>
            <a:endParaRPr lang="en-US" sz="1700" dirty="0"/>
          </a:p>
        </p:txBody>
      </p:sp>
    </p:spTree>
    <p:extLst>
      <p:ext uri="{BB962C8B-B14F-4D97-AF65-F5344CB8AC3E}">
        <p14:creationId xmlns:p14="http://schemas.microsoft.com/office/powerpoint/2010/main" val="2802173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165147"/>
            <a:ext cx="7066893" cy="4978354"/>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1574772"/>
            <a:ext cx="1456680" cy="141716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209872" y="1119429"/>
            <a:ext cx="2240924"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157944F-E304-4C3D-B6FD-2F41DA543693}"/>
              </a:ext>
            </a:extLst>
          </p:cNvPr>
          <p:cNvSpPr>
            <a:spLocks noGrp="1"/>
          </p:cNvSpPr>
          <p:nvPr>
            <p:ph type="ctrTitle"/>
          </p:nvPr>
        </p:nvSpPr>
        <p:spPr>
          <a:xfrm>
            <a:off x="3028950" y="1454369"/>
            <a:ext cx="5733470" cy="2063314"/>
          </a:xfrm>
        </p:spPr>
        <p:txBody>
          <a:bodyPr>
            <a:normAutofit/>
          </a:bodyPr>
          <a:lstStyle/>
          <a:p>
            <a:pPr algn="r"/>
            <a:r>
              <a:rPr lang="en-US" dirty="0"/>
              <a:t>Sexual Harassment</a:t>
            </a:r>
            <a:br>
              <a:rPr lang="en-US" dirty="0"/>
            </a:br>
            <a:r>
              <a:rPr lang="en-US" dirty="0"/>
              <a:t>Resolution Procedures</a:t>
            </a:r>
          </a:p>
        </p:txBody>
      </p:sp>
    </p:spTree>
    <p:extLst>
      <p:ext uri="{BB962C8B-B14F-4D97-AF65-F5344CB8AC3E}">
        <p14:creationId xmlns:p14="http://schemas.microsoft.com/office/powerpoint/2010/main" val="2467849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CB6C291-6CAF-46DF-ACFF-AADF0FD03F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281" y="0"/>
            <a:ext cx="8182719" cy="51435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4735DC46-5663-471D-AADB-81E00E65BC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3147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595E59CC-7059-4455-9789-EDFBBE8F5A9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083117" y="1"/>
            <a:ext cx="4639318" cy="51434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2DBBD4B9-0D95-4722-8834-9F99F0D59972}"/>
              </a:ext>
            </a:extLst>
          </p:cNvPr>
          <p:cNvSpPr>
            <a:spLocks noGrp="1"/>
          </p:cNvSpPr>
          <p:nvPr>
            <p:ph type="title"/>
          </p:nvPr>
        </p:nvSpPr>
        <p:spPr>
          <a:xfrm>
            <a:off x="480060" y="932259"/>
            <a:ext cx="2891790" cy="3278981"/>
          </a:xfrm>
        </p:spPr>
        <p:txBody>
          <a:bodyPr>
            <a:normAutofit/>
          </a:bodyPr>
          <a:lstStyle/>
          <a:p>
            <a:r>
              <a:rPr lang="en-US">
                <a:solidFill>
                  <a:srgbClr val="3F3F3F"/>
                </a:solidFill>
              </a:rPr>
              <a:t>Notices</a:t>
            </a:r>
          </a:p>
        </p:txBody>
      </p:sp>
      <p:sp>
        <p:nvSpPr>
          <p:cNvPr id="3" name="Content Placeholder 2">
            <a:extLst>
              <a:ext uri="{FF2B5EF4-FFF2-40B4-BE49-F238E27FC236}">
                <a16:creationId xmlns:a16="http://schemas.microsoft.com/office/drawing/2014/main" id="{6B7EB8B2-7B45-4A4B-B5F4-8296CA0A9005}"/>
              </a:ext>
            </a:extLst>
          </p:cNvPr>
          <p:cNvSpPr>
            <a:spLocks noGrp="1"/>
          </p:cNvSpPr>
          <p:nvPr>
            <p:ph idx="1"/>
          </p:nvPr>
        </p:nvSpPr>
        <p:spPr>
          <a:xfrm>
            <a:off x="4729162" y="774740"/>
            <a:ext cx="3934778" cy="3594020"/>
          </a:xfrm>
        </p:spPr>
        <p:txBody>
          <a:bodyPr anchor="ctr">
            <a:normAutofit/>
          </a:bodyPr>
          <a:lstStyle/>
          <a:p>
            <a:r>
              <a:rPr lang="en-US" sz="2400" dirty="0">
                <a:solidFill>
                  <a:srgbClr val="FFFFFF"/>
                </a:solidFill>
              </a:rPr>
              <a:t>Parties will be given notice of allegations, meetings, and procedures throughout resolution of Sexual Harassment allegations</a:t>
            </a:r>
          </a:p>
        </p:txBody>
      </p:sp>
    </p:spTree>
    <p:extLst>
      <p:ext uri="{BB962C8B-B14F-4D97-AF65-F5344CB8AC3E}">
        <p14:creationId xmlns:p14="http://schemas.microsoft.com/office/powerpoint/2010/main" val="63096163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7DA1F35B-C8F7-4A5A-9339-7DA4D785B3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c 45">
            <a:extLst>
              <a:ext uri="{FF2B5EF4-FFF2-40B4-BE49-F238E27FC236}">
                <a16:creationId xmlns:a16="http://schemas.microsoft.com/office/drawing/2014/main" id="{B2D4AD41-40DA-4A81-92F5-B6E3BA1ED82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6131316" y="343463"/>
            <a:ext cx="2240924" cy="2240924"/>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5DFA2B8-2202-4909-A7C5-659111F2A30F}"/>
              </a:ext>
            </a:extLst>
          </p:cNvPr>
          <p:cNvSpPr>
            <a:spLocks noGrp="1"/>
          </p:cNvSpPr>
          <p:nvPr>
            <p:ph type="title"/>
          </p:nvPr>
        </p:nvSpPr>
        <p:spPr>
          <a:xfrm>
            <a:off x="628650" y="273843"/>
            <a:ext cx="7886700" cy="994173"/>
          </a:xfrm>
        </p:spPr>
        <p:txBody>
          <a:bodyPr>
            <a:normAutofit/>
          </a:bodyPr>
          <a:lstStyle/>
          <a:p>
            <a:pPr algn="ctr"/>
            <a:r>
              <a:rPr lang="en-US"/>
              <a:t>Relevant Laws</a:t>
            </a:r>
          </a:p>
        </p:txBody>
      </p:sp>
      <p:graphicFrame>
        <p:nvGraphicFramePr>
          <p:cNvPr id="40" name="Content Placeholder 2">
            <a:extLst>
              <a:ext uri="{FF2B5EF4-FFF2-40B4-BE49-F238E27FC236}">
                <a16:creationId xmlns:a16="http://schemas.microsoft.com/office/drawing/2014/main" id="{9FEA7702-B9FC-43FF-AE53-2293478F1CA8}"/>
              </a:ext>
            </a:extLst>
          </p:cNvPr>
          <p:cNvGraphicFramePr>
            <a:graphicFrameLocks noGrp="1"/>
          </p:cNvGraphicFramePr>
          <p:nvPr>
            <p:ph idx="1"/>
            <p:extLst>
              <p:ext uri="{D42A27DB-BD31-4B8C-83A1-F6EECF244321}">
                <p14:modId xmlns:p14="http://schemas.microsoft.com/office/powerpoint/2010/main" val="2770716486"/>
              </p:ext>
            </p:extLst>
          </p:nvPr>
        </p:nvGraphicFramePr>
        <p:xfrm>
          <a:off x="628650" y="1369218"/>
          <a:ext cx="7886700" cy="326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20795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065452"/>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Title 3">
            <a:extLst>
              <a:ext uri="{FF2B5EF4-FFF2-40B4-BE49-F238E27FC236}">
                <a16:creationId xmlns:a16="http://schemas.microsoft.com/office/drawing/2014/main" id="{BDB5D74A-6C54-47FC-9F81-D618EC4503FE}"/>
              </a:ext>
            </a:extLst>
          </p:cNvPr>
          <p:cNvSpPr>
            <a:spLocks noGrp="1"/>
          </p:cNvSpPr>
          <p:nvPr>
            <p:ph type="title"/>
          </p:nvPr>
        </p:nvSpPr>
        <p:spPr>
          <a:xfrm>
            <a:off x="884419" y="620010"/>
            <a:ext cx="7375161" cy="994172"/>
          </a:xfrm>
        </p:spPr>
        <p:txBody>
          <a:bodyPr>
            <a:normAutofit/>
          </a:bodyPr>
          <a:lstStyle/>
          <a:p>
            <a:pPr algn="ctr"/>
            <a:r>
              <a:rPr lang="en-US" dirty="0">
                <a:solidFill>
                  <a:srgbClr val="FFFFFF"/>
                </a:solidFill>
              </a:rPr>
              <a:t>Conflicts of Interest</a:t>
            </a:r>
          </a:p>
        </p:txBody>
      </p:sp>
      <p:sp>
        <p:nvSpPr>
          <p:cNvPr id="5" name="Content Placeholder 4">
            <a:extLst>
              <a:ext uri="{FF2B5EF4-FFF2-40B4-BE49-F238E27FC236}">
                <a16:creationId xmlns:a16="http://schemas.microsoft.com/office/drawing/2014/main" id="{A969A9AF-ADEE-4826-B808-F72BBEB00440}"/>
              </a:ext>
            </a:extLst>
          </p:cNvPr>
          <p:cNvSpPr>
            <a:spLocks noGrp="1"/>
          </p:cNvSpPr>
          <p:nvPr>
            <p:ph idx="1"/>
          </p:nvPr>
        </p:nvSpPr>
        <p:spPr>
          <a:xfrm>
            <a:off x="884419" y="2319727"/>
            <a:ext cx="7375161" cy="2020482"/>
          </a:xfrm>
        </p:spPr>
        <p:txBody>
          <a:bodyPr>
            <a:normAutofit fontScale="92500"/>
          </a:bodyPr>
          <a:lstStyle/>
          <a:p>
            <a:r>
              <a:rPr lang="en-US" sz="1800" dirty="0">
                <a:solidFill>
                  <a:srgbClr val="000000"/>
                </a:solidFill>
              </a:rPr>
              <a:t>All University officials involved in the Sexual Harassment process will be free from conflicts of </a:t>
            </a:r>
            <a:r>
              <a:rPr lang="en-US" sz="1800" dirty="0" smtClean="0">
                <a:solidFill>
                  <a:srgbClr val="000000"/>
                </a:solidFill>
              </a:rPr>
              <a:t>interest or bias generally and in respect to the specific parties</a:t>
            </a:r>
            <a:endParaRPr lang="en-US" sz="1800" dirty="0">
              <a:solidFill>
                <a:srgbClr val="000000"/>
              </a:solidFill>
            </a:endParaRPr>
          </a:p>
          <a:p>
            <a:r>
              <a:rPr lang="en-US" sz="1800" dirty="0">
                <a:solidFill>
                  <a:srgbClr val="000000"/>
                </a:solidFill>
              </a:rPr>
              <a:t>The Title IX Coordinator, other officials, and the parties themselves are responsible for noting potential conflicts – or the appearance of conflicts – as soon as possible</a:t>
            </a:r>
          </a:p>
          <a:p>
            <a:r>
              <a:rPr lang="en-US" sz="1800" dirty="0">
                <a:solidFill>
                  <a:srgbClr val="000000"/>
                </a:solidFill>
              </a:rPr>
              <a:t>Parties who do not note potential conflicts when they have reason to know about them may waive the opportunity to address those conflicts on appeal</a:t>
            </a:r>
          </a:p>
        </p:txBody>
      </p:sp>
    </p:spTree>
    <p:extLst>
      <p:ext uri="{BB962C8B-B14F-4D97-AF65-F5344CB8AC3E}">
        <p14:creationId xmlns:p14="http://schemas.microsoft.com/office/powerpoint/2010/main" val="44625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DA1F35B-C8F7-4A5A-9339-7DA4D785B3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c 26">
            <a:extLst>
              <a:ext uri="{FF2B5EF4-FFF2-40B4-BE49-F238E27FC236}">
                <a16:creationId xmlns:a16="http://schemas.microsoft.com/office/drawing/2014/main" id="{B2D4AD41-40DA-4A81-92F5-B6E3BA1ED82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6131316" y="343463"/>
            <a:ext cx="2240924" cy="2240924"/>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336384-1194-43BE-BE7E-57915E8A55C3}"/>
              </a:ext>
            </a:extLst>
          </p:cNvPr>
          <p:cNvSpPr>
            <a:spLocks noGrp="1"/>
          </p:cNvSpPr>
          <p:nvPr>
            <p:ph type="title"/>
          </p:nvPr>
        </p:nvSpPr>
        <p:spPr>
          <a:xfrm>
            <a:off x="628650" y="273843"/>
            <a:ext cx="7886700" cy="994173"/>
          </a:xfrm>
        </p:spPr>
        <p:txBody>
          <a:bodyPr>
            <a:normAutofit/>
          </a:bodyPr>
          <a:lstStyle/>
          <a:p>
            <a:pPr algn="ctr"/>
            <a:r>
              <a:rPr lang="en-US"/>
              <a:t>Advisor of Choice</a:t>
            </a:r>
          </a:p>
        </p:txBody>
      </p:sp>
      <p:graphicFrame>
        <p:nvGraphicFramePr>
          <p:cNvPr id="14" name="Content Placeholder 2">
            <a:extLst>
              <a:ext uri="{FF2B5EF4-FFF2-40B4-BE49-F238E27FC236}">
                <a16:creationId xmlns:a16="http://schemas.microsoft.com/office/drawing/2014/main" id="{76E9FAC3-DAE4-43C4-96EC-07DC0880CB70}"/>
              </a:ext>
            </a:extLst>
          </p:cNvPr>
          <p:cNvGraphicFramePr>
            <a:graphicFrameLocks noGrp="1"/>
          </p:cNvGraphicFramePr>
          <p:nvPr>
            <p:ph idx="1"/>
            <p:extLst>
              <p:ext uri="{D42A27DB-BD31-4B8C-83A1-F6EECF244321}">
                <p14:modId xmlns:p14="http://schemas.microsoft.com/office/powerpoint/2010/main" val="924515389"/>
              </p:ext>
            </p:extLst>
          </p:nvPr>
        </p:nvGraphicFramePr>
        <p:xfrm>
          <a:off x="530691" y="1047750"/>
          <a:ext cx="8232309" cy="3993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957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C2F4CBFA-B385-4B16-B63B-29D40EBF73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F698CE04-5039-4B4D-B676-5DDF9467EA2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35037" y="422938"/>
            <a:ext cx="3122981" cy="4483961"/>
            <a:chOff x="7513372" y="803186"/>
            <a:chExt cx="4163968" cy="5978614"/>
          </a:xfrm>
        </p:grpSpPr>
        <p:sp>
          <p:nvSpPr>
            <p:cNvPr id="52" name="Freeform 6">
              <a:extLst>
                <a:ext uri="{FF2B5EF4-FFF2-40B4-BE49-F238E27FC236}">
                  <a16:creationId xmlns:a16="http://schemas.microsoft.com/office/drawing/2014/main" id="{A5B7FFC8-6FAA-4120-AC51-F1C9C825A0D5}"/>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7">
              <a:extLst>
                <a:ext uri="{FF2B5EF4-FFF2-40B4-BE49-F238E27FC236}">
                  <a16:creationId xmlns:a16="http://schemas.microsoft.com/office/drawing/2014/main" id="{FF5B224B-4446-4B75-8B12-7FAFA8ED83C6}"/>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Rectangle 8">
              <a:extLst>
                <a:ext uri="{FF2B5EF4-FFF2-40B4-BE49-F238E27FC236}">
                  <a16:creationId xmlns:a16="http://schemas.microsoft.com/office/drawing/2014/main" id="{C807611F-497E-428E-9B8B-0192C78970C6}"/>
                </a:ext>
                <a:ext uri="{C183D7F6-B498-43B3-948B-1728B52AA6E4}">
                  <adec:decorative xmlns=""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A437BFD-BFE7-4D23-8510-43E363EC3DDD}"/>
              </a:ext>
            </a:extLst>
          </p:cNvPr>
          <p:cNvSpPr>
            <a:spLocks noGrp="1"/>
          </p:cNvSpPr>
          <p:nvPr>
            <p:ph type="title"/>
          </p:nvPr>
        </p:nvSpPr>
        <p:spPr>
          <a:xfrm>
            <a:off x="5876329" y="849387"/>
            <a:ext cx="2434882" cy="3275649"/>
          </a:xfrm>
        </p:spPr>
        <p:txBody>
          <a:bodyPr>
            <a:normAutofit/>
          </a:bodyPr>
          <a:lstStyle/>
          <a:p>
            <a:r>
              <a:rPr lang="en-US">
                <a:solidFill>
                  <a:srgbClr val="FFFFFF"/>
                </a:solidFill>
              </a:rPr>
              <a:t>Formal Complaint</a:t>
            </a:r>
          </a:p>
        </p:txBody>
      </p:sp>
      <p:sp>
        <p:nvSpPr>
          <p:cNvPr id="3" name="Content Placeholder 2">
            <a:extLst>
              <a:ext uri="{FF2B5EF4-FFF2-40B4-BE49-F238E27FC236}">
                <a16:creationId xmlns:a16="http://schemas.microsoft.com/office/drawing/2014/main" id="{201883B2-0408-492E-8948-F7ED473EA2A0}"/>
              </a:ext>
            </a:extLst>
          </p:cNvPr>
          <p:cNvSpPr>
            <a:spLocks noGrp="1"/>
          </p:cNvSpPr>
          <p:nvPr>
            <p:ph idx="1"/>
          </p:nvPr>
        </p:nvSpPr>
        <p:spPr>
          <a:xfrm>
            <a:off x="628650" y="849389"/>
            <a:ext cx="4725731" cy="3275647"/>
          </a:xfrm>
        </p:spPr>
        <p:txBody>
          <a:bodyPr anchor="ctr">
            <a:normAutofit/>
          </a:bodyPr>
          <a:lstStyle/>
          <a:p>
            <a:r>
              <a:rPr lang="en-US" sz="2400" dirty="0"/>
              <a:t>Only filed by the Complainant, except in rare cases when filed by the Title IX Coordinator</a:t>
            </a:r>
          </a:p>
          <a:p>
            <a:r>
              <a:rPr lang="en-US" sz="2400" dirty="0"/>
              <a:t>Must be filed in writing</a:t>
            </a:r>
          </a:p>
          <a:p>
            <a:r>
              <a:rPr lang="en-US" sz="2400" dirty="0"/>
              <a:t>Requests that the University investigate and adjudicate a report of Sexual Harassment</a:t>
            </a:r>
          </a:p>
        </p:txBody>
      </p:sp>
    </p:spTree>
    <p:extLst>
      <p:ext uri="{BB962C8B-B14F-4D97-AF65-F5344CB8AC3E}">
        <p14:creationId xmlns:p14="http://schemas.microsoft.com/office/powerpoint/2010/main" val="11016178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1709F1D5-B0F1-4714-A239-E5B61C1619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11">
            <a:extLst>
              <a:ext uri="{FF2B5EF4-FFF2-40B4-BE49-F238E27FC236}">
                <a16:creationId xmlns:a16="http://schemas.microsoft.com/office/drawing/2014/main" id="{228FB460-D3FF-4440-A020-05982A09E5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758283"/>
            <a:ext cx="3277394" cy="3277395"/>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2554CA6-288E-4202-BC52-2E5A8F0C0A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10BB131-AC8E-4A8E-A5D1-36260F720C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839273"/>
            <a:ext cx="3464954" cy="3464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950AF44-9F02-4CC5-9CBF-5355230078D0}"/>
              </a:ext>
            </a:extLst>
          </p:cNvPr>
          <p:cNvSpPr>
            <a:spLocks noGrp="1"/>
          </p:cNvSpPr>
          <p:nvPr>
            <p:ph type="title" idx="4294967295"/>
          </p:nvPr>
        </p:nvSpPr>
        <p:spPr>
          <a:xfrm>
            <a:off x="717619" y="834726"/>
            <a:ext cx="2952974" cy="3124508"/>
          </a:xfrm>
          <a:prstGeom prst="rect">
            <a:avLst/>
          </a:prstGeom>
        </p:spPr>
        <p:txBody>
          <a:bodyPr vert="horz" lIns="91440" tIns="45720" rIns="91440" bIns="45720" rtlCol="0" anchor="ctr">
            <a:normAutofit/>
          </a:bodyPr>
          <a:lstStyle/>
          <a:p>
            <a:pPr defTabSz="914400"/>
            <a:r>
              <a:rPr lang="en-US" sz="4100" kern="1200" dirty="0">
                <a:solidFill>
                  <a:schemeClr val="accent5">
                    <a:lumMod val="50000"/>
                  </a:schemeClr>
                </a:solidFill>
                <a:latin typeface="+mj-lt"/>
                <a:ea typeface="+mj-ea"/>
                <a:cs typeface="+mj-cs"/>
              </a:rPr>
              <a:t>Dismissal Prior to Investigation</a:t>
            </a:r>
          </a:p>
        </p:txBody>
      </p:sp>
      <p:sp>
        <p:nvSpPr>
          <p:cNvPr id="23" name="Freeform: Shape 13">
            <a:extLst>
              <a:ext uri="{FF2B5EF4-FFF2-40B4-BE49-F238E27FC236}">
                <a16:creationId xmlns:a16="http://schemas.microsoft.com/office/drawing/2014/main" id="{14847E93-7DC1-4D4B-8829-B19AA7137C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443256"/>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15">
            <a:extLst>
              <a:ext uri="{FF2B5EF4-FFF2-40B4-BE49-F238E27FC236}">
                <a16:creationId xmlns:a16="http://schemas.microsoft.com/office/drawing/2014/main" id="{5566D6E1-03A1-4D73-A4E0-35D74D568A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0"/>
            <a:ext cx="1303051" cy="719651"/>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9F835A99-04AC-494A-A572-AFE8413CC9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202623"/>
            <a:ext cx="119805" cy="414747"/>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Arc 13">
            <a:extLst>
              <a:ext uri="{FF2B5EF4-FFF2-40B4-BE49-F238E27FC236}">
                <a16:creationId xmlns:a16="http://schemas.microsoft.com/office/drawing/2014/main" id="{5B7778FC-632E-4DCA-A7CB-0D7731CCF97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705861"/>
            <a:ext cx="2240924" cy="2240924"/>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FA23A907-97FB-4A8F-880A-DD77401C42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3585744"/>
            <a:ext cx="409575" cy="40957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2BDF9D86-5F33-4BA7-A1D5-118FDB0EC512}"/>
              </a:ext>
            </a:extLst>
          </p:cNvPr>
          <p:cNvSpPr>
            <a:spLocks noGrp="1"/>
          </p:cNvSpPr>
          <p:nvPr>
            <p:ph idx="4294967295"/>
          </p:nvPr>
        </p:nvSpPr>
        <p:spPr>
          <a:xfrm>
            <a:off x="4572000" y="615660"/>
            <a:ext cx="3943349" cy="3667012"/>
          </a:xfrm>
          <a:prstGeom prst="rect">
            <a:avLst/>
          </a:prstGeom>
        </p:spPr>
        <p:txBody>
          <a:bodyPr vert="horz" lIns="91440" tIns="45720" rIns="91440" bIns="45720" rtlCol="0" anchor="t">
            <a:normAutofit/>
          </a:bodyPr>
          <a:lstStyle/>
          <a:p>
            <a:pPr indent="-228600" defTabSz="914400"/>
            <a:r>
              <a:rPr lang="en-US" dirty="0"/>
              <a:t>A Formal Complaint </a:t>
            </a:r>
            <a:r>
              <a:rPr lang="en-US" i="1" dirty="0"/>
              <a:t>must</a:t>
            </a:r>
            <a:r>
              <a:rPr lang="en-US" b="1" i="1" dirty="0"/>
              <a:t> </a:t>
            </a:r>
            <a:r>
              <a:rPr lang="en-US" dirty="0"/>
              <a:t>be dismissed if:</a:t>
            </a:r>
          </a:p>
          <a:p>
            <a:pPr lvl="1" indent="-228600" defTabSz="914400"/>
            <a:r>
              <a:rPr lang="en-US" dirty="0"/>
              <a:t>Behavior was not Sexual Harassment</a:t>
            </a:r>
          </a:p>
          <a:p>
            <a:pPr lvl="1" indent="-228600" defTabSz="914400"/>
            <a:r>
              <a:rPr lang="en-US" dirty="0"/>
              <a:t>Behavior falls outside of the scope of the policy</a:t>
            </a:r>
            <a:br>
              <a:rPr lang="en-US" dirty="0"/>
            </a:br>
            <a:endParaRPr lang="en-US" dirty="0"/>
          </a:p>
          <a:p>
            <a:pPr indent="-228600" defTabSz="914400"/>
            <a:r>
              <a:rPr lang="en-US" dirty="0"/>
              <a:t>Complainant may appeal the dismissal</a:t>
            </a:r>
            <a:br>
              <a:rPr lang="en-US" dirty="0"/>
            </a:br>
            <a:endParaRPr lang="en-US" dirty="0"/>
          </a:p>
          <a:p>
            <a:pPr indent="-228600" defTabSz="914400"/>
            <a:r>
              <a:rPr lang="en-US" dirty="0"/>
              <a:t>Complaint may be referred to other University offices</a:t>
            </a:r>
          </a:p>
          <a:p>
            <a:pPr indent="-228600" defTabSz="914400"/>
            <a:endParaRPr lang="en-US" dirty="0"/>
          </a:p>
        </p:txBody>
      </p:sp>
      <p:sp>
        <p:nvSpPr>
          <p:cNvPr id="20" name="Freeform: Shape 19">
            <a:extLst>
              <a:ext uri="{FF2B5EF4-FFF2-40B4-BE49-F238E27FC236}">
                <a16:creationId xmlns:a16="http://schemas.microsoft.com/office/drawing/2014/main" id="{7B786209-1B0B-4CA9-9BDD-F7327066A8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376736"/>
            <a:ext cx="1161135" cy="766764"/>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2D2964BB-484D-45AE-AD66-D407D06296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4288428"/>
            <a:ext cx="1328706" cy="855072"/>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6691AC69-A76E-4DAB-B565-468B6B87ACF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4694066"/>
            <a:ext cx="1174455" cy="449434"/>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6244363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CA06CD6-90CA-4C45-856C-6771339E1E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BFADA4-F8D4-40B7-9328-F2F9C8ECC99B}"/>
              </a:ext>
            </a:extLst>
          </p:cNvPr>
          <p:cNvSpPr>
            <a:spLocks noGrp="1"/>
          </p:cNvSpPr>
          <p:nvPr>
            <p:ph type="title"/>
          </p:nvPr>
        </p:nvSpPr>
        <p:spPr>
          <a:xfrm>
            <a:off x="628650" y="722630"/>
            <a:ext cx="2620771" cy="3698239"/>
          </a:xfrm>
        </p:spPr>
        <p:txBody>
          <a:bodyPr>
            <a:normAutofit/>
          </a:bodyPr>
          <a:lstStyle/>
          <a:p>
            <a:pPr algn="r"/>
            <a:r>
              <a:rPr lang="en-US" dirty="0">
                <a:solidFill>
                  <a:schemeClr val="accent1"/>
                </a:solidFill>
              </a:rPr>
              <a:t>Supportive Measures</a:t>
            </a:r>
          </a:p>
        </p:txBody>
      </p:sp>
      <p:cxnSp>
        <p:nvCxnSpPr>
          <p:cNvPr id="12" name="Straight Connector 11">
            <a:extLst>
              <a:ext uri="{FF2B5EF4-FFF2-40B4-BE49-F238E27FC236}">
                <a16:creationId xmlns:a16="http://schemas.microsoft.com/office/drawing/2014/main" id="{5021601D-2758-4B15-A31C-FDA184C51B3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6DCE9C7C-8E63-44DA-997A-66CE5643020A}"/>
              </a:ext>
            </a:extLst>
          </p:cNvPr>
          <p:cNvSpPr>
            <a:spLocks noGrp="1"/>
          </p:cNvSpPr>
          <p:nvPr>
            <p:ph sz="half" idx="1"/>
          </p:nvPr>
        </p:nvSpPr>
        <p:spPr>
          <a:xfrm>
            <a:off x="3732022" y="722630"/>
            <a:ext cx="4688205" cy="1544320"/>
          </a:xfrm>
        </p:spPr>
        <p:txBody>
          <a:bodyPr anchor="b">
            <a:normAutofit lnSpcReduction="10000"/>
          </a:bodyPr>
          <a:lstStyle/>
          <a:p>
            <a:pPr marL="0" indent="0">
              <a:buNone/>
            </a:pPr>
            <a:endParaRPr lang="en-US" sz="2400" dirty="0"/>
          </a:p>
          <a:p>
            <a:pPr marL="0" indent="0">
              <a:buNone/>
            </a:pPr>
            <a:r>
              <a:rPr lang="en-US" sz="2800" dirty="0"/>
              <a:t>The University </a:t>
            </a:r>
            <a:r>
              <a:rPr lang="en-US" sz="2800" dirty="0" smtClean="0"/>
              <a:t>will </a:t>
            </a:r>
            <a:r>
              <a:rPr lang="en-US" sz="2800" dirty="0"/>
              <a:t>provide supportive measures </a:t>
            </a:r>
            <a:r>
              <a:rPr lang="en-US" sz="2800" dirty="0" smtClean="0"/>
              <a:t>to </a:t>
            </a:r>
            <a:r>
              <a:rPr lang="en-US" sz="2800" dirty="0"/>
              <a:t>protect the parties.</a:t>
            </a:r>
          </a:p>
        </p:txBody>
      </p:sp>
      <p:sp>
        <p:nvSpPr>
          <p:cNvPr id="5" name="Content Placeholder 4">
            <a:extLst>
              <a:ext uri="{FF2B5EF4-FFF2-40B4-BE49-F238E27FC236}">
                <a16:creationId xmlns:a16="http://schemas.microsoft.com/office/drawing/2014/main" id="{3117B107-CE2C-4542-A9B5-D29DE3C584B1}"/>
              </a:ext>
            </a:extLst>
          </p:cNvPr>
          <p:cNvSpPr>
            <a:spLocks noGrp="1"/>
          </p:cNvSpPr>
          <p:nvPr>
            <p:ph sz="half" idx="2"/>
          </p:nvPr>
        </p:nvSpPr>
        <p:spPr>
          <a:xfrm>
            <a:off x="3732022" y="2419351"/>
            <a:ext cx="4688205" cy="2484120"/>
          </a:xfrm>
        </p:spPr>
        <p:txBody>
          <a:bodyPr>
            <a:normAutofit lnSpcReduction="10000"/>
          </a:bodyPr>
          <a:lstStyle/>
          <a:p>
            <a:r>
              <a:rPr lang="en-US" sz="2000" dirty="0"/>
              <a:t>Separating or limiting contact between the parties</a:t>
            </a:r>
          </a:p>
          <a:p>
            <a:r>
              <a:rPr lang="en-US" sz="2000" dirty="0"/>
              <a:t>Changing academic situation</a:t>
            </a:r>
          </a:p>
          <a:p>
            <a:r>
              <a:rPr lang="en-US" sz="2000" dirty="0"/>
              <a:t>Changing living situation</a:t>
            </a:r>
          </a:p>
          <a:p>
            <a:r>
              <a:rPr lang="en-US" sz="2000" dirty="0"/>
              <a:t>Changing employment </a:t>
            </a:r>
            <a:r>
              <a:rPr lang="en-US" sz="2000" dirty="0" smtClean="0"/>
              <a:t>situation</a:t>
            </a:r>
          </a:p>
          <a:p>
            <a:r>
              <a:rPr lang="en-US" sz="2000" dirty="0" smtClean="0"/>
              <a:t>Providing increased security measures</a:t>
            </a:r>
            <a:endParaRPr lang="en-US" sz="2000" dirty="0"/>
          </a:p>
        </p:txBody>
      </p:sp>
    </p:spTree>
    <p:extLst>
      <p:ext uri="{BB962C8B-B14F-4D97-AF65-F5344CB8AC3E}">
        <p14:creationId xmlns:p14="http://schemas.microsoft.com/office/powerpoint/2010/main" val="18389451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1DE7243B-5109-444B-8FAF-7437C66BC0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3315999" cy="51435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4C5D6221-DA7B-4611-AA26-7D8E349FDE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74171" cy="51435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B946A214-9F61-44DC-A6CB-6B880DC05B6D}"/>
              </a:ext>
            </a:extLst>
          </p:cNvPr>
          <p:cNvSpPr>
            <a:spLocks noGrp="1"/>
          </p:cNvSpPr>
          <p:nvPr>
            <p:ph type="title"/>
          </p:nvPr>
        </p:nvSpPr>
        <p:spPr>
          <a:xfrm>
            <a:off x="603504" y="1059366"/>
            <a:ext cx="2153321" cy="1595343"/>
          </a:xfrm>
        </p:spPr>
        <p:txBody>
          <a:bodyPr anchor="t">
            <a:normAutofit/>
          </a:bodyPr>
          <a:lstStyle/>
          <a:p>
            <a:r>
              <a:rPr lang="en-US" dirty="0" smtClean="0">
                <a:solidFill>
                  <a:schemeClr val="bg1"/>
                </a:solidFill>
              </a:rPr>
              <a:t>Trauma</a:t>
            </a:r>
            <a:br>
              <a:rPr lang="en-US" dirty="0" smtClean="0">
                <a:solidFill>
                  <a:schemeClr val="bg1"/>
                </a:solidFill>
              </a:rPr>
            </a:br>
            <a:r>
              <a:rPr lang="en-US" dirty="0" smtClean="0">
                <a:solidFill>
                  <a:schemeClr val="bg1"/>
                </a:solidFill>
              </a:rPr>
              <a:t>Responses</a:t>
            </a:r>
            <a:endParaRPr lang="en-US" dirty="0">
              <a:solidFill>
                <a:schemeClr val="bg1"/>
              </a:solidFill>
            </a:endParaRPr>
          </a:p>
        </p:txBody>
      </p:sp>
      <p:sp>
        <p:nvSpPr>
          <p:cNvPr id="5" name="Content Placeholder 4">
            <a:extLst>
              <a:ext uri="{FF2B5EF4-FFF2-40B4-BE49-F238E27FC236}">
                <a16:creationId xmlns:a16="http://schemas.microsoft.com/office/drawing/2014/main" id="{104C0671-B528-4C95-825B-501185DF3E30}"/>
              </a:ext>
            </a:extLst>
          </p:cNvPr>
          <p:cNvSpPr>
            <a:spLocks noGrp="1"/>
          </p:cNvSpPr>
          <p:nvPr>
            <p:ph sz="half" idx="1"/>
          </p:nvPr>
        </p:nvSpPr>
        <p:spPr>
          <a:xfrm>
            <a:off x="3777675" y="1059366"/>
            <a:ext cx="2419200" cy="3645984"/>
          </a:xfrm>
        </p:spPr>
        <p:txBody>
          <a:bodyPr>
            <a:normAutofit lnSpcReduction="10000"/>
          </a:bodyPr>
          <a:lstStyle/>
          <a:p>
            <a:r>
              <a:rPr lang="en-US" sz="2000" dirty="0" smtClean="0"/>
              <a:t>People do not react to trauma in the same way and may not react in a manner that you expect.</a:t>
            </a:r>
          </a:p>
          <a:p>
            <a:r>
              <a:rPr lang="en-US" sz="2000" dirty="0" smtClean="0"/>
              <a:t>Avoid making judgments based on how you think a complainant should or should not respond.</a:t>
            </a:r>
            <a:endParaRPr lang="en-US" sz="2000" dirty="0"/>
          </a:p>
          <a:p>
            <a:endParaRPr lang="en-US" sz="2000" dirty="0"/>
          </a:p>
        </p:txBody>
      </p:sp>
      <p:sp>
        <p:nvSpPr>
          <p:cNvPr id="6" name="Content Placeholder 5">
            <a:extLst>
              <a:ext uri="{FF2B5EF4-FFF2-40B4-BE49-F238E27FC236}">
                <a16:creationId xmlns:a16="http://schemas.microsoft.com/office/drawing/2014/main" id="{B68D83BC-B48B-4FF2-A67F-21E75429F402}"/>
              </a:ext>
            </a:extLst>
          </p:cNvPr>
          <p:cNvSpPr>
            <a:spLocks noGrp="1"/>
          </p:cNvSpPr>
          <p:nvPr>
            <p:ph sz="half" idx="2"/>
          </p:nvPr>
        </p:nvSpPr>
        <p:spPr>
          <a:xfrm>
            <a:off x="6338703" y="1059366"/>
            <a:ext cx="2194560" cy="3272883"/>
          </a:xfrm>
        </p:spPr>
        <p:txBody>
          <a:bodyPr>
            <a:normAutofit lnSpcReduction="10000"/>
          </a:bodyPr>
          <a:lstStyle/>
          <a:p>
            <a:r>
              <a:rPr lang="en-US" sz="2000" dirty="0" smtClean="0"/>
              <a:t>Trauma responses may include:</a:t>
            </a:r>
          </a:p>
          <a:p>
            <a:pPr lvl="1"/>
            <a:r>
              <a:rPr lang="en-US" sz="1700" dirty="0" smtClean="0"/>
              <a:t>Flashbacks</a:t>
            </a:r>
          </a:p>
          <a:p>
            <a:pPr lvl="1"/>
            <a:r>
              <a:rPr lang="en-US" sz="1700" dirty="0" smtClean="0"/>
              <a:t>Self Blame</a:t>
            </a:r>
          </a:p>
          <a:p>
            <a:pPr lvl="1"/>
            <a:r>
              <a:rPr lang="en-US" sz="1700" dirty="0" smtClean="0"/>
              <a:t>Anger</a:t>
            </a:r>
          </a:p>
          <a:p>
            <a:pPr lvl="1"/>
            <a:r>
              <a:rPr lang="en-US" sz="1700" dirty="0" smtClean="0"/>
              <a:t>Unusual Reactions</a:t>
            </a:r>
          </a:p>
          <a:p>
            <a:pPr lvl="1"/>
            <a:r>
              <a:rPr lang="en-US" sz="1700" dirty="0" smtClean="0"/>
              <a:t>Physical symptoms</a:t>
            </a:r>
          </a:p>
          <a:p>
            <a:pPr lvl="1"/>
            <a:r>
              <a:rPr lang="en-US" sz="1700" dirty="0" smtClean="0"/>
              <a:t>Inconsistent statements</a:t>
            </a:r>
            <a:endParaRPr lang="en-US" sz="1700" dirty="0"/>
          </a:p>
        </p:txBody>
      </p:sp>
    </p:spTree>
    <p:extLst>
      <p:ext uri="{BB962C8B-B14F-4D97-AF65-F5344CB8AC3E}">
        <p14:creationId xmlns:p14="http://schemas.microsoft.com/office/powerpoint/2010/main" val="1842346891"/>
      </p:ext>
    </p:extLst>
  </p:cSld>
  <p:clrMapOvr>
    <a:overrideClrMapping bg1="dk1" tx1="lt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1">
            <a:extLst>
              <a:ext uri="{FF2B5EF4-FFF2-40B4-BE49-F238E27FC236}">
                <a16:creationId xmlns:a16="http://schemas.microsoft.com/office/drawing/2014/main" id="{3AD318CC-E2A8-4E27-9548-A047A78999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E527A595-4CE7-442D-9CAF-A6BB673CF0C4}"/>
              </a:ext>
            </a:extLst>
          </p:cNvPr>
          <p:cNvSpPr>
            <a:spLocks noGrp="1"/>
          </p:cNvSpPr>
          <p:nvPr>
            <p:ph type="title"/>
          </p:nvPr>
        </p:nvSpPr>
        <p:spPr>
          <a:xfrm>
            <a:off x="483798" y="1097280"/>
            <a:ext cx="2847230" cy="2018211"/>
          </a:xfrm>
        </p:spPr>
        <p:txBody>
          <a:bodyPr anchor="t">
            <a:normAutofit/>
          </a:bodyPr>
          <a:lstStyle/>
          <a:p>
            <a:r>
              <a:rPr lang="en-US" dirty="0" smtClean="0"/>
              <a:t>Investigation</a:t>
            </a:r>
            <a:endParaRPr lang="en-US" dirty="0"/>
          </a:p>
        </p:txBody>
      </p:sp>
      <p:grpSp>
        <p:nvGrpSpPr>
          <p:cNvPr id="30" name="Group 23">
            <a:extLst>
              <a:ext uri="{FF2B5EF4-FFF2-40B4-BE49-F238E27FC236}">
                <a16:creationId xmlns:a16="http://schemas.microsoft.com/office/drawing/2014/main" id="{B14B560F-9DD7-4302-A60B-EBD3EF59B07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7250" y="3311434"/>
            <a:ext cx="8986749" cy="1565846"/>
            <a:chOff x="143163" y="5763486"/>
            <a:chExt cx="11982332" cy="739555"/>
          </a:xfrm>
        </p:grpSpPr>
        <p:sp>
          <p:nvSpPr>
            <p:cNvPr id="25" name="Rectangle 24">
              <a:extLst>
                <a:ext uri="{FF2B5EF4-FFF2-40B4-BE49-F238E27FC236}">
                  <a16:creationId xmlns:a16="http://schemas.microsoft.com/office/drawing/2014/main" id="{3A9A4357-BD1D-4622-A4FE-766E6AB8DE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31" name="Straight Connector 25">
              <a:extLst>
                <a:ext uri="{FF2B5EF4-FFF2-40B4-BE49-F238E27FC236}">
                  <a16:creationId xmlns:a16="http://schemas.microsoft.com/office/drawing/2014/main" id="{C21D6966-343E-49AC-A026-D2497E0C3CA1}"/>
                </a:ext>
                <a:ext uri="{C183D7F6-B498-43B3-948B-1728B52AA6E4}">
                  <adec:decorative xmlns=""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C1BBA94-3F40-40AA-8BB9-E69E25E537C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440871"/>
            <a:ext cx="4878975" cy="426175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D6B8710A-90D3-4B35-B2EF-B1CCA5638D84}"/>
              </a:ext>
            </a:extLst>
          </p:cNvPr>
          <p:cNvSpPr>
            <a:spLocks noGrp="1"/>
          </p:cNvSpPr>
          <p:nvPr>
            <p:ph idx="1"/>
          </p:nvPr>
        </p:nvSpPr>
        <p:spPr>
          <a:xfrm>
            <a:off x="4242163" y="440871"/>
            <a:ext cx="4156790" cy="3881743"/>
          </a:xfrm>
        </p:spPr>
        <p:txBody>
          <a:bodyPr anchor="t">
            <a:normAutofit fontScale="92500" lnSpcReduction="20000"/>
          </a:bodyPr>
          <a:lstStyle/>
          <a:p>
            <a:r>
              <a:rPr lang="en-US" dirty="0" smtClean="0"/>
              <a:t>It is the investigator’s duty to gather evidence, both </a:t>
            </a:r>
            <a:r>
              <a:rPr lang="en-US" dirty="0" err="1" smtClean="0"/>
              <a:t>inculpatory</a:t>
            </a:r>
            <a:r>
              <a:rPr lang="en-US" dirty="0" smtClean="0"/>
              <a:t> and exculpatory, to ultimately allow the hearing officer to reach a determination regarding responsibility.</a:t>
            </a:r>
          </a:p>
          <a:p>
            <a:r>
              <a:rPr lang="en-US" dirty="0"/>
              <a:t>Parties will have an equal opportunity to be interviewed, present witnesses, and present </a:t>
            </a:r>
            <a:r>
              <a:rPr lang="en-US" dirty="0" smtClean="0"/>
              <a:t>evidence.</a:t>
            </a:r>
          </a:p>
          <a:p>
            <a:r>
              <a:rPr lang="en-US" dirty="0" smtClean="0"/>
              <a:t>Parties may have an advisor present during the investigation. </a:t>
            </a:r>
            <a:endParaRPr lang="en-US" dirty="0"/>
          </a:p>
          <a:p>
            <a:r>
              <a:rPr lang="en-US" dirty="0"/>
              <a:t>Investigation is </a:t>
            </a:r>
            <a:r>
              <a:rPr lang="en-US" dirty="0" smtClean="0"/>
              <a:t>documented.</a:t>
            </a:r>
            <a:endParaRPr lang="en-US" dirty="0"/>
          </a:p>
          <a:p>
            <a:r>
              <a:rPr lang="en-US" dirty="0"/>
              <a:t>Evidence will be transmitted to the parties at the end of evidence collection for their review and </a:t>
            </a:r>
            <a:r>
              <a:rPr lang="en-US" dirty="0" smtClean="0"/>
              <a:t>written response.</a:t>
            </a:r>
            <a:endParaRPr lang="en-US" dirty="0"/>
          </a:p>
        </p:txBody>
      </p:sp>
    </p:spTree>
    <p:extLst>
      <p:ext uri="{BB962C8B-B14F-4D97-AF65-F5344CB8AC3E}">
        <p14:creationId xmlns:p14="http://schemas.microsoft.com/office/powerpoint/2010/main" val="3422369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29">
            <a:extLst>
              <a:ext uri="{FF2B5EF4-FFF2-40B4-BE49-F238E27FC236}">
                <a16:creationId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3219"/>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1">
            <a:extLst>
              <a:ext uri="{FF2B5EF4-FFF2-40B4-BE49-F238E27FC236}">
                <a16:creationId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3125451" cy="51435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41D476-3C4A-4569-BB45-6BF9E89AACAA}"/>
              </a:ext>
            </a:extLst>
          </p:cNvPr>
          <p:cNvSpPr>
            <a:spLocks noGrp="1"/>
          </p:cNvSpPr>
          <p:nvPr>
            <p:ph type="title"/>
          </p:nvPr>
        </p:nvSpPr>
        <p:spPr>
          <a:xfrm>
            <a:off x="105012" y="443508"/>
            <a:ext cx="2915425" cy="4189214"/>
          </a:xfrm>
        </p:spPr>
        <p:txBody>
          <a:bodyPr>
            <a:normAutofit/>
          </a:bodyPr>
          <a:lstStyle/>
          <a:p>
            <a:r>
              <a:rPr lang="en-US" sz="4000" dirty="0" smtClean="0">
                <a:solidFill>
                  <a:schemeClr val="accent5">
                    <a:lumMod val="50000"/>
                  </a:schemeClr>
                </a:solidFill>
              </a:rPr>
              <a:t>Investigation</a:t>
            </a:r>
            <a:br>
              <a:rPr lang="en-US" sz="4000" dirty="0" smtClean="0">
                <a:solidFill>
                  <a:schemeClr val="accent5">
                    <a:lumMod val="50000"/>
                  </a:schemeClr>
                </a:solidFill>
              </a:rPr>
            </a:br>
            <a:r>
              <a:rPr lang="en-US" sz="4000" dirty="0" smtClean="0">
                <a:solidFill>
                  <a:schemeClr val="accent5">
                    <a:lumMod val="50000"/>
                  </a:schemeClr>
                </a:solidFill>
              </a:rPr>
              <a:t>Report</a:t>
            </a:r>
            <a:endParaRPr lang="en-US" sz="4000" dirty="0">
              <a:solidFill>
                <a:schemeClr val="accent5">
                  <a:lumMod val="50000"/>
                </a:schemeClr>
              </a:solidFill>
            </a:endParaRPr>
          </a:p>
        </p:txBody>
      </p:sp>
      <p:sp>
        <p:nvSpPr>
          <p:cNvPr id="40" name="Arc 33">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1841609"/>
            <a:ext cx="3062575"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48F6F49-ECF7-4CE9-B074-715142507519}"/>
              </a:ext>
            </a:extLst>
          </p:cNvPr>
          <p:cNvSpPr>
            <a:spLocks noGrp="1"/>
          </p:cNvSpPr>
          <p:nvPr>
            <p:ph idx="1"/>
          </p:nvPr>
        </p:nvSpPr>
        <p:spPr>
          <a:xfrm>
            <a:off x="3335481" y="443508"/>
            <a:ext cx="5179868" cy="4189214"/>
          </a:xfrm>
        </p:spPr>
        <p:txBody>
          <a:bodyPr anchor="ctr">
            <a:normAutofit/>
          </a:bodyPr>
          <a:lstStyle/>
          <a:p>
            <a:r>
              <a:rPr lang="en-US" sz="2400" dirty="0" smtClean="0"/>
              <a:t>Investigator </a:t>
            </a:r>
            <a:r>
              <a:rPr lang="en-US" sz="2400" dirty="0"/>
              <a:t>will prepare a written report that will be shared with the </a:t>
            </a:r>
            <a:r>
              <a:rPr lang="en-US" sz="2400" dirty="0" smtClean="0"/>
              <a:t>parties.</a:t>
            </a:r>
          </a:p>
          <a:p>
            <a:r>
              <a:rPr lang="en-US" sz="2400" dirty="0" smtClean="0"/>
              <a:t>The investigation report fairly summarizes the evidence collected during the investigation.</a:t>
            </a:r>
          </a:p>
          <a:p>
            <a:r>
              <a:rPr lang="en-US" sz="2400" dirty="0" smtClean="0"/>
              <a:t>No findings or determinations are contained in the investigation report.</a:t>
            </a:r>
            <a:endParaRPr lang="en-US" sz="2400" dirty="0"/>
          </a:p>
        </p:txBody>
      </p:sp>
    </p:spTree>
    <p:extLst>
      <p:ext uri="{BB962C8B-B14F-4D97-AF65-F5344CB8AC3E}">
        <p14:creationId xmlns:p14="http://schemas.microsoft.com/office/powerpoint/2010/main" val="41760381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38">
            <a:extLst>
              <a:ext uri="{FF2B5EF4-FFF2-40B4-BE49-F238E27FC236}">
                <a16:creationId xmlns:a16="http://schemas.microsoft.com/office/drawing/2014/main" id="{35555856-9970-4BC3-9AA9-6A917F53AF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7479" y="0"/>
            <a:ext cx="4816290" cy="51435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F487851-BFAF-46D8-A1ED-50CAD6E46F59}"/>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a:off x="0" y="0"/>
            <a:ext cx="9144000" cy="5143500"/>
          </a:xfrm>
          <a:prstGeom prst="rect">
            <a:avLst/>
          </a:prstGeom>
        </p:spPr>
      </p:pic>
      <p:sp>
        <p:nvSpPr>
          <p:cNvPr id="5" name="Title 4">
            <a:extLst>
              <a:ext uri="{FF2B5EF4-FFF2-40B4-BE49-F238E27FC236}">
                <a16:creationId xmlns:a16="http://schemas.microsoft.com/office/drawing/2014/main" id="{BA346FBE-1E77-4DB3-AB15-22110C13487E}"/>
              </a:ext>
            </a:extLst>
          </p:cNvPr>
          <p:cNvSpPr>
            <a:spLocks noGrp="1"/>
          </p:cNvSpPr>
          <p:nvPr>
            <p:ph type="ctrTitle"/>
          </p:nvPr>
        </p:nvSpPr>
        <p:spPr>
          <a:xfrm>
            <a:off x="603363" y="3200874"/>
            <a:ext cx="3604497" cy="972836"/>
          </a:xfrm>
        </p:spPr>
        <p:txBody>
          <a:bodyPr vert="horz" lIns="91440" tIns="45720" rIns="91440" bIns="45720" rtlCol="0" anchor="t">
            <a:normAutofit/>
          </a:bodyPr>
          <a:lstStyle/>
          <a:p>
            <a:pPr defTabSz="914400"/>
            <a:r>
              <a:rPr lang="en-US" sz="3300" kern="1200" dirty="0">
                <a:solidFill>
                  <a:srgbClr val="000000"/>
                </a:solidFill>
                <a:latin typeface="+mj-lt"/>
                <a:ea typeface="+mj-ea"/>
                <a:cs typeface="+mj-cs"/>
              </a:rPr>
              <a:t>Hearing Process</a:t>
            </a:r>
          </a:p>
        </p:txBody>
      </p:sp>
      <p:sp>
        <p:nvSpPr>
          <p:cNvPr id="43" name="Freeform 50">
            <a:extLst>
              <a:ext uri="{FF2B5EF4-FFF2-40B4-BE49-F238E27FC236}">
                <a16:creationId xmlns:a16="http://schemas.microsoft.com/office/drawing/2014/main" id="{13722DD7-BA73-4776-93A3-94491FEF726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5340" y="435869"/>
            <a:ext cx="4098660" cy="470763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6" name="Graphic 35" descr="Chat">
            <a:extLst>
              <a:ext uri="{FF2B5EF4-FFF2-40B4-BE49-F238E27FC236}">
                <a16:creationId xmlns:a16="http://schemas.microsoft.com/office/drawing/2014/main" id="{39BFF876-479B-4177-A004-D9FA4EE0A4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782327" y="1361489"/>
            <a:ext cx="3106320" cy="3106320"/>
          </a:xfrm>
          <a:prstGeom prst="rect">
            <a:avLst/>
          </a:prstGeom>
        </p:spPr>
      </p:pic>
    </p:spTree>
    <p:extLst>
      <p:ext uri="{BB962C8B-B14F-4D97-AF65-F5344CB8AC3E}">
        <p14:creationId xmlns:p14="http://schemas.microsoft.com/office/powerpoint/2010/main" val="42540731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18">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0">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5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22">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916E7C9D-0216-4273-AB13-C3217A6BD1EA}"/>
              </a:ext>
            </a:extLst>
          </p:cNvPr>
          <p:cNvSpPr>
            <a:spLocks noGrp="1"/>
          </p:cNvSpPr>
          <p:nvPr>
            <p:ph type="title" idx="4294967295"/>
          </p:nvPr>
        </p:nvSpPr>
        <p:spPr>
          <a:xfrm>
            <a:off x="480059" y="1540230"/>
            <a:ext cx="2751871" cy="2070074"/>
          </a:xfrm>
        </p:spPr>
        <p:txBody>
          <a:bodyPr vert="horz" lIns="91440" tIns="45720" rIns="91440" bIns="45720" rtlCol="0" anchor="ctr">
            <a:normAutofit/>
          </a:bodyPr>
          <a:lstStyle/>
          <a:p>
            <a:pPr defTabSz="914400"/>
            <a:r>
              <a:rPr lang="en-US" sz="4400" kern="1200">
                <a:solidFill>
                  <a:srgbClr val="FFFFFF"/>
                </a:solidFill>
                <a:latin typeface="+mj-lt"/>
                <a:ea typeface="+mj-ea"/>
                <a:cs typeface="+mj-cs"/>
              </a:rPr>
              <a:t>Hearing</a:t>
            </a:r>
          </a:p>
        </p:txBody>
      </p:sp>
      <p:sp>
        <p:nvSpPr>
          <p:cNvPr id="46" name="Content Placeholder 2">
            <a:extLst>
              <a:ext uri="{FF2B5EF4-FFF2-40B4-BE49-F238E27FC236}">
                <a16:creationId xmlns:a16="http://schemas.microsoft.com/office/drawing/2014/main" id="{8ECE3DF1-6EBC-4B40-BB2F-F314F4BECC59}"/>
              </a:ext>
            </a:extLst>
          </p:cNvPr>
          <p:cNvSpPr>
            <a:spLocks noGrp="1"/>
          </p:cNvSpPr>
          <p:nvPr>
            <p:ph idx="4294967295"/>
          </p:nvPr>
        </p:nvSpPr>
        <p:spPr>
          <a:xfrm>
            <a:off x="4567930" y="601399"/>
            <a:ext cx="3979563" cy="3922976"/>
          </a:xfrm>
        </p:spPr>
        <p:txBody>
          <a:bodyPr vert="horz" lIns="91440" tIns="45720" rIns="91440" bIns="45720" rtlCol="0" anchor="ctr">
            <a:normAutofit/>
          </a:bodyPr>
          <a:lstStyle/>
          <a:p>
            <a:pPr indent="-228600" defTabSz="914400"/>
            <a:r>
              <a:rPr lang="en-US" sz="1800" dirty="0">
                <a:solidFill>
                  <a:srgbClr val="000000"/>
                </a:solidFill>
              </a:rPr>
              <a:t>Live (may be virtual)</a:t>
            </a:r>
          </a:p>
          <a:p>
            <a:pPr indent="-228600" defTabSz="914400"/>
            <a:r>
              <a:rPr lang="en-US" sz="1800" dirty="0" smtClean="0">
                <a:solidFill>
                  <a:srgbClr val="000000"/>
                </a:solidFill>
              </a:rPr>
              <a:t>Presumption that the respondent is   not responsible</a:t>
            </a:r>
          </a:p>
          <a:p>
            <a:pPr indent="-228600" defTabSz="914400"/>
            <a:r>
              <a:rPr lang="en-US" sz="1800" dirty="0" smtClean="0">
                <a:solidFill>
                  <a:srgbClr val="000000"/>
                </a:solidFill>
              </a:rPr>
              <a:t>Parties </a:t>
            </a:r>
            <a:r>
              <a:rPr lang="en-US" sz="1800" dirty="0">
                <a:solidFill>
                  <a:srgbClr val="000000"/>
                </a:solidFill>
              </a:rPr>
              <a:t>may request to be separated</a:t>
            </a:r>
          </a:p>
          <a:p>
            <a:pPr indent="-228600" defTabSz="914400"/>
            <a:r>
              <a:rPr lang="en-US" sz="1800" dirty="0">
                <a:solidFill>
                  <a:srgbClr val="000000"/>
                </a:solidFill>
              </a:rPr>
              <a:t>Parties have equal opportunities to present information, testimony, and evidence, and to question witnesses</a:t>
            </a:r>
          </a:p>
          <a:p>
            <a:pPr indent="-228600" defTabSz="914400"/>
            <a:r>
              <a:rPr lang="en-US" sz="1800" dirty="0">
                <a:solidFill>
                  <a:srgbClr val="000000"/>
                </a:solidFill>
              </a:rPr>
              <a:t>Advisors may cross-examine witnesses</a:t>
            </a:r>
          </a:p>
          <a:p>
            <a:pPr indent="-228600" defTabSz="914400"/>
            <a:r>
              <a:rPr lang="en-US" sz="1800" dirty="0">
                <a:solidFill>
                  <a:srgbClr val="000000"/>
                </a:solidFill>
              </a:rPr>
              <a:t>Strict rules of evidence do not apply</a:t>
            </a:r>
          </a:p>
          <a:p>
            <a:pPr indent="-228600" defTabSz="914400"/>
            <a:r>
              <a:rPr lang="en-US" sz="1800" dirty="0">
                <a:solidFill>
                  <a:srgbClr val="000000"/>
                </a:solidFill>
              </a:rPr>
              <a:t>Hearing officer will make determinations about whether evidence is relevant to the question of whether a policy violation occurred </a:t>
            </a:r>
          </a:p>
        </p:txBody>
      </p:sp>
    </p:spTree>
    <p:extLst>
      <p:ext uri="{BB962C8B-B14F-4D97-AF65-F5344CB8AC3E}">
        <p14:creationId xmlns:p14="http://schemas.microsoft.com/office/powerpoint/2010/main" val="136395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9D25F302-27C5-414F-97F8-6EA0A6C028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Placeholder 6" descr="Gender neutral restroom icon&#10;&#10;Description automatically generated">
            <a:extLst>
              <a:ext uri="{FF2B5EF4-FFF2-40B4-BE49-F238E27FC236}">
                <a16:creationId xmlns:a16="http://schemas.microsoft.com/office/drawing/2014/main" id="{D6CE2CFF-FF7B-450E-8B3B-E40FE97655AC}"/>
              </a:ext>
            </a:extLst>
          </p:cNvPr>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rcRect l="22049" t="23686" r="22273" b="21893"/>
          <a:stretch/>
        </p:blipFill>
        <p:spPr>
          <a:xfrm>
            <a:off x="813022" y="671451"/>
            <a:ext cx="3225578" cy="3978214"/>
          </a:xfrm>
          <a:prstGeom prst="rect">
            <a:avLst/>
          </a:prstGeom>
          <a:solidFill>
            <a:srgbClr val="1F28D7"/>
          </a:solidFill>
        </p:spPr>
      </p:pic>
      <p:sp>
        <p:nvSpPr>
          <p:cNvPr id="49" name="Right Triangle 48">
            <a:extLst>
              <a:ext uri="{FF2B5EF4-FFF2-40B4-BE49-F238E27FC236}">
                <a16:creationId xmlns:a16="http://schemas.microsoft.com/office/drawing/2014/main" id="{830A36F8-48C2-4842-A87B-8CE8DF4E7F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086A5A31-B10A-4793-84D4-D785959AE5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3900" y="467456"/>
            <a:ext cx="3856220" cy="4205911"/>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0F15137-17D0-486D-A451-A393D8B083FF}"/>
              </a:ext>
            </a:extLst>
          </p:cNvPr>
          <p:cNvSpPr>
            <a:spLocks noGrp="1"/>
          </p:cNvSpPr>
          <p:nvPr>
            <p:ph type="title"/>
          </p:nvPr>
        </p:nvSpPr>
        <p:spPr>
          <a:xfrm>
            <a:off x="5167374" y="891477"/>
            <a:ext cx="3163604" cy="1197921"/>
          </a:xfrm>
        </p:spPr>
        <p:txBody>
          <a:bodyPr vert="horz" lIns="91440" tIns="45720" rIns="91440" bIns="45720" rtlCol="0" anchor="ctr">
            <a:normAutofit/>
          </a:bodyPr>
          <a:lstStyle/>
          <a:p>
            <a:pPr defTabSz="914400"/>
            <a:r>
              <a:rPr lang="en-US" sz="3800"/>
              <a:t>What is Title IX</a:t>
            </a:r>
          </a:p>
        </p:txBody>
      </p:sp>
      <p:sp>
        <p:nvSpPr>
          <p:cNvPr id="6" name="Text Placeholder 5">
            <a:extLst>
              <a:ext uri="{FF2B5EF4-FFF2-40B4-BE49-F238E27FC236}">
                <a16:creationId xmlns:a16="http://schemas.microsoft.com/office/drawing/2014/main" id="{725C879C-46F7-4F35-BD66-3F73CBFB4874}"/>
              </a:ext>
            </a:extLst>
          </p:cNvPr>
          <p:cNvSpPr>
            <a:spLocks noGrp="1"/>
          </p:cNvSpPr>
          <p:nvPr>
            <p:ph sz="half" idx="2"/>
          </p:nvPr>
        </p:nvSpPr>
        <p:spPr>
          <a:xfrm>
            <a:off x="5262945" y="1848098"/>
            <a:ext cx="2938129" cy="2743200"/>
          </a:xfrm>
        </p:spPr>
        <p:txBody>
          <a:bodyPr vert="horz" lIns="91440" tIns="45720" rIns="91440" bIns="45720" rtlCol="0" anchor="t">
            <a:normAutofit/>
          </a:bodyPr>
          <a:lstStyle/>
          <a:p>
            <a:pPr marL="0" indent="0" defTabSz="914400">
              <a:buNone/>
            </a:pPr>
            <a:r>
              <a:rPr lang="en-US" sz="1600" i="1" dirty="0"/>
              <a:t>“[N]o person in the United States shall on the basis of sex be excluded from participation in, be denied the benefits of, or be subjected to discrimination under any education program or activity receiving federal financial assistance.”</a:t>
            </a:r>
          </a:p>
          <a:p>
            <a:pPr marL="0" indent="0" defTabSz="914400">
              <a:buNone/>
            </a:pPr>
            <a:r>
              <a:rPr lang="en-US" sz="1600" dirty="0"/>
              <a:t>32 C.F.R. § 106.31</a:t>
            </a:r>
          </a:p>
        </p:txBody>
      </p:sp>
    </p:spTree>
    <p:extLst>
      <p:ext uri="{BB962C8B-B14F-4D97-AF65-F5344CB8AC3E}">
        <p14:creationId xmlns:p14="http://schemas.microsoft.com/office/powerpoint/2010/main" val="29853203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58719E8-A424-4992-B107-63E19BD67AFD}"/>
              </a:ext>
            </a:extLst>
          </p:cNvPr>
          <p:cNvSpPr>
            <a:spLocks noGrp="1"/>
          </p:cNvSpPr>
          <p:nvPr>
            <p:ph type="title"/>
          </p:nvPr>
        </p:nvSpPr>
        <p:spPr>
          <a:xfrm>
            <a:off x="1240022" y="274320"/>
            <a:ext cx="7025402" cy="891540"/>
          </a:xfrm>
        </p:spPr>
        <p:txBody>
          <a:bodyPr>
            <a:normAutofit/>
          </a:bodyPr>
          <a:lstStyle/>
          <a:p>
            <a:r>
              <a:rPr lang="en-US" sz="3200" dirty="0" smtClean="0"/>
              <a:t>Relevancy</a:t>
            </a:r>
            <a:endParaRPr lang="en-US" sz="3200" dirty="0"/>
          </a:p>
        </p:txBody>
      </p:sp>
      <p:sp>
        <p:nvSpPr>
          <p:cNvPr id="42" name="Freeform: Shape 41">
            <a:extLst>
              <a:ext uri="{FF2B5EF4-FFF2-40B4-BE49-F238E27FC236}">
                <a16:creationId xmlns:a16="http://schemas.microsoft.com/office/drawing/2014/main" id="{7CB4857B-ED7C-444D-9F04-2F885114A1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168659"/>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4" name="Freeform: Shape 43">
            <a:extLst>
              <a:ext uri="{FF2B5EF4-FFF2-40B4-BE49-F238E27FC236}">
                <a16:creationId xmlns:a16="http://schemas.microsoft.com/office/drawing/2014/main" id="{D18046FB-44EA-4FD8-A585-EA09A319B2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68730"/>
            <a:ext cx="9144000" cy="387477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479F5F2B-8B58-4140-AE6A-51F6C67B18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68730"/>
            <a:ext cx="728740" cy="1572735"/>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Content Placeholder 9">
            <a:extLst>
              <a:ext uri="{FF2B5EF4-FFF2-40B4-BE49-F238E27FC236}">
                <a16:creationId xmlns:a16="http://schemas.microsoft.com/office/drawing/2014/main" id="{EB986603-B4D6-48E0-B912-7B004F9DA183}"/>
              </a:ext>
            </a:extLst>
          </p:cNvPr>
          <p:cNvSpPr>
            <a:spLocks noGrp="1"/>
          </p:cNvSpPr>
          <p:nvPr>
            <p:ph idx="1"/>
          </p:nvPr>
        </p:nvSpPr>
        <p:spPr>
          <a:xfrm>
            <a:off x="1240022" y="1440180"/>
            <a:ext cx="7025403" cy="3569970"/>
          </a:xfrm>
        </p:spPr>
        <p:txBody>
          <a:bodyPr anchor="t">
            <a:normAutofit lnSpcReduction="10000"/>
          </a:bodyPr>
          <a:lstStyle/>
          <a:p>
            <a:r>
              <a:rPr lang="en-US" sz="2400" dirty="0" smtClean="0"/>
              <a:t>Only relevant evidence and testimony will be considered.</a:t>
            </a:r>
            <a:endParaRPr lang="en-US" sz="2400" dirty="0"/>
          </a:p>
          <a:p>
            <a:r>
              <a:rPr lang="en-US" sz="2400" dirty="0"/>
              <a:t>Evidence is relevant when it tends to prove or disprove an issue in the complaint.</a:t>
            </a:r>
            <a:endParaRPr lang="en-US" sz="2400" dirty="0"/>
          </a:p>
          <a:p>
            <a:r>
              <a:rPr lang="en-US" sz="2400" dirty="0" smtClean="0"/>
              <a:t>Questions and/or evidence about the complainant’s sexual predisposition or prior sexual behavior are generally </a:t>
            </a:r>
            <a:r>
              <a:rPr lang="en-US" sz="2400" u="sng" dirty="0" smtClean="0"/>
              <a:t>not</a:t>
            </a:r>
            <a:r>
              <a:rPr lang="en-US" sz="2400" dirty="0" smtClean="0"/>
              <a:t> relevant and should </a:t>
            </a:r>
            <a:r>
              <a:rPr lang="en-US" sz="2400" u="sng" dirty="0" smtClean="0"/>
              <a:t>not</a:t>
            </a:r>
            <a:r>
              <a:rPr lang="en-US" sz="2400" dirty="0" smtClean="0"/>
              <a:t> be considered.</a:t>
            </a:r>
          </a:p>
          <a:p>
            <a:r>
              <a:rPr lang="en-US" sz="2400" dirty="0" smtClean="0"/>
              <a:t>The hearing officer must determine the relevancy of each cross-examination question before a party or witness answers.</a:t>
            </a:r>
            <a:endParaRPr lang="en-US" sz="2400" dirty="0"/>
          </a:p>
        </p:txBody>
      </p:sp>
    </p:spTree>
    <p:extLst>
      <p:ext uri="{BB962C8B-B14F-4D97-AF65-F5344CB8AC3E}">
        <p14:creationId xmlns:p14="http://schemas.microsoft.com/office/powerpoint/2010/main" val="5275018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065452"/>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AF152DA0-38AE-43CA-B577-1020D61BC44E}"/>
              </a:ext>
            </a:extLst>
          </p:cNvPr>
          <p:cNvSpPr>
            <a:spLocks noGrp="1"/>
          </p:cNvSpPr>
          <p:nvPr>
            <p:ph type="title"/>
          </p:nvPr>
        </p:nvSpPr>
        <p:spPr>
          <a:xfrm>
            <a:off x="884419" y="620010"/>
            <a:ext cx="7375161" cy="994172"/>
          </a:xfrm>
        </p:spPr>
        <p:txBody>
          <a:bodyPr>
            <a:normAutofit/>
          </a:bodyPr>
          <a:lstStyle/>
          <a:p>
            <a:pPr algn="ctr"/>
            <a:r>
              <a:rPr lang="en-US" sz="3000">
                <a:solidFill>
                  <a:srgbClr val="FFFFFF"/>
                </a:solidFill>
              </a:rPr>
              <a:t>Parties/Witnesses Choosing Not to Be Questioned</a:t>
            </a:r>
          </a:p>
        </p:txBody>
      </p:sp>
      <p:sp>
        <p:nvSpPr>
          <p:cNvPr id="3" name="Content Placeholder 2">
            <a:extLst>
              <a:ext uri="{FF2B5EF4-FFF2-40B4-BE49-F238E27FC236}">
                <a16:creationId xmlns:a16="http://schemas.microsoft.com/office/drawing/2014/main" id="{145653D4-F9DB-4497-B63D-A6E7918F4ECB}"/>
              </a:ext>
            </a:extLst>
          </p:cNvPr>
          <p:cNvSpPr>
            <a:spLocks noGrp="1"/>
          </p:cNvSpPr>
          <p:nvPr>
            <p:ph idx="1"/>
          </p:nvPr>
        </p:nvSpPr>
        <p:spPr>
          <a:xfrm>
            <a:off x="884419" y="2319726"/>
            <a:ext cx="7375161" cy="2461823"/>
          </a:xfrm>
        </p:spPr>
        <p:txBody>
          <a:bodyPr>
            <a:normAutofit/>
          </a:bodyPr>
          <a:lstStyle/>
          <a:p>
            <a:pPr marL="0" indent="0">
              <a:buNone/>
            </a:pPr>
            <a:r>
              <a:rPr lang="en-US" sz="2400" dirty="0">
                <a:solidFill>
                  <a:srgbClr val="000000"/>
                </a:solidFill>
              </a:rPr>
              <a:t>If any party or witness refuses to attend the hearing, or attends but refuses to submit to questioning by the parties’ advisors, </a:t>
            </a:r>
            <a:r>
              <a:rPr lang="en-US" sz="2400" dirty="0" smtClean="0">
                <a:solidFill>
                  <a:srgbClr val="000000"/>
                </a:solidFill>
              </a:rPr>
              <a:t>the hearing officer will not rely on that party or witness’ statements in reaching a determination. However, the hearing officer will not draw an inference about responsibility based solely on </a:t>
            </a:r>
            <a:r>
              <a:rPr lang="en-US" sz="2400" dirty="0" smtClean="0">
                <a:solidFill>
                  <a:srgbClr val="000000"/>
                </a:solidFill>
              </a:rPr>
              <a:t>a party </a:t>
            </a:r>
            <a:r>
              <a:rPr lang="en-US" sz="2400" dirty="0">
                <a:solidFill>
                  <a:srgbClr val="000000"/>
                </a:solidFill>
              </a:rPr>
              <a:t>or witnesses</a:t>
            </a:r>
            <a:r>
              <a:rPr lang="en-US" sz="2400" dirty="0" smtClean="0">
                <a:solidFill>
                  <a:srgbClr val="000000"/>
                </a:solidFill>
              </a:rPr>
              <a:t>’ absence or </a:t>
            </a:r>
            <a:r>
              <a:rPr lang="en-US" sz="2400" dirty="0">
                <a:solidFill>
                  <a:srgbClr val="000000"/>
                </a:solidFill>
              </a:rPr>
              <a:t>refusal to </a:t>
            </a:r>
            <a:r>
              <a:rPr lang="en-US" sz="2400" dirty="0" smtClean="0">
                <a:solidFill>
                  <a:srgbClr val="000000"/>
                </a:solidFill>
              </a:rPr>
              <a:t>submit </a:t>
            </a:r>
            <a:r>
              <a:rPr lang="en-US" sz="2400" dirty="0">
                <a:solidFill>
                  <a:srgbClr val="000000"/>
                </a:solidFill>
              </a:rPr>
              <a:t>to cross examination.</a:t>
            </a:r>
            <a:endParaRPr lang="en-US" sz="2400" dirty="0">
              <a:solidFill>
                <a:srgbClr val="000000"/>
              </a:solidFill>
            </a:endParaRPr>
          </a:p>
          <a:p>
            <a:endParaRPr lang="en-US" sz="1500" dirty="0">
              <a:solidFill>
                <a:srgbClr val="000000"/>
              </a:solidFill>
            </a:endParaRPr>
          </a:p>
        </p:txBody>
      </p:sp>
    </p:spTree>
    <p:extLst>
      <p:ext uri="{BB962C8B-B14F-4D97-AF65-F5344CB8AC3E}">
        <p14:creationId xmlns:p14="http://schemas.microsoft.com/office/powerpoint/2010/main" val="16242246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B2D4AD41-40DA-4A81-92F5-B6E3BA1ED82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6131316" y="343463"/>
            <a:ext cx="2240924" cy="2240924"/>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D1344C3-029E-416B-A36B-B8F9B7022EC2}"/>
              </a:ext>
            </a:extLst>
          </p:cNvPr>
          <p:cNvSpPr>
            <a:spLocks noGrp="1"/>
          </p:cNvSpPr>
          <p:nvPr>
            <p:ph type="title"/>
          </p:nvPr>
        </p:nvSpPr>
        <p:spPr>
          <a:xfrm>
            <a:off x="628650" y="273843"/>
            <a:ext cx="7886700" cy="994173"/>
          </a:xfrm>
        </p:spPr>
        <p:txBody>
          <a:bodyPr vert="horz" lIns="91440" tIns="45720" rIns="91440" bIns="45720" rtlCol="0" anchor="ctr">
            <a:normAutofit/>
          </a:bodyPr>
          <a:lstStyle/>
          <a:p>
            <a:pPr algn="ctr" defTabSz="914400"/>
            <a:r>
              <a:rPr lang="en-US" sz="4400" kern="1200">
                <a:solidFill>
                  <a:schemeClr val="tx1"/>
                </a:solidFill>
                <a:latin typeface="+mj-lt"/>
                <a:ea typeface="+mj-ea"/>
                <a:cs typeface="+mj-cs"/>
              </a:rPr>
              <a:t>After the Hearing</a:t>
            </a:r>
          </a:p>
        </p:txBody>
      </p:sp>
      <p:graphicFrame>
        <p:nvGraphicFramePr>
          <p:cNvPr id="5" name="Content Placeholder 2">
            <a:extLst>
              <a:ext uri="{FF2B5EF4-FFF2-40B4-BE49-F238E27FC236}">
                <a16:creationId xmlns:a16="http://schemas.microsoft.com/office/drawing/2014/main" id="{52C83B22-4131-4978-8F97-52233465C85B}"/>
              </a:ext>
            </a:extLst>
          </p:cNvPr>
          <p:cNvGraphicFramePr>
            <a:graphicFrameLocks noGrp="1"/>
          </p:cNvGraphicFramePr>
          <p:nvPr>
            <p:ph idx="1"/>
            <p:extLst>
              <p:ext uri="{D42A27DB-BD31-4B8C-83A1-F6EECF244321}">
                <p14:modId xmlns:p14="http://schemas.microsoft.com/office/powerpoint/2010/main" val="1031057534"/>
              </p:ext>
            </p:extLst>
          </p:nvPr>
        </p:nvGraphicFramePr>
        <p:xfrm>
          <a:off x="628650" y="1369218"/>
          <a:ext cx="7886700" cy="326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16271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35A04CF-97D4-4FF7-B359-C546B1F62E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DE7243B-5109-444B-8FAF-7437C66BC0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3315999" cy="51435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4C5D6221-DA7B-4611-AA26-7D8E349FDE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74171" cy="51435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4756AA8-F7B5-40DF-889B-C66FA6E3EDA7}"/>
              </a:ext>
            </a:extLst>
          </p:cNvPr>
          <p:cNvSpPr>
            <a:spLocks noGrp="1"/>
          </p:cNvSpPr>
          <p:nvPr>
            <p:ph type="title"/>
          </p:nvPr>
        </p:nvSpPr>
        <p:spPr>
          <a:xfrm>
            <a:off x="603504" y="1059366"/>
            <a:ext cx="2153321" cy="1617466"/>
          </a:xfrm>
        </p:spPr>
        <p:txBody>
          <a:bodyPr anchor="t">
            <a:normAutofit/>
          </a:bodyPr>
          <a:lstStyle/>
          <a:p>
            <a:r>
              <a:rPr lang="en-US" sz="2700">
                <a:solidFill>
                  <a:srgbClr val="FFFFFF"/>
                </a:solidFill>
              </a:rPr>
              <a:t>Discipline &amp; Remedial Measures</a:t>
            </a:r>
          </a:p>
        </p:txBody>
      </p:sp>
      <p:sp>
        <p:nvSpPr>
          <p:cNvPr id="6" name="Content Placeholder 5">
            <a:extLst>
              <a:ext uri="{FF2B5EF4-FFF2-40B4-BE49-F238E27FC236}">
                <a16:creationId xmlns:a16="http://schemas.microsoft.com/office/drawing/2014/main" id="{966F1991-3806-411D-BCCA-23198667803E}"/>
              </a:ext>
            </a:extLst>
          </p:cNvPr>
          <p:cNvSpPr>
            <a:spLocks noGrp="1"/>
          </p:cNvSpPr>
          <p:nvPr>
            <p:ph sz="half" idx="1"/>
          </p:nvPr>
        </p:nvSpPr>
        <p:spPr>
          <a:xfrm>
            <a:off x="3657600" y="1059366"/>
            <a:ext cx="2436204" cy="3272883"/>
          </a:xfrm>
        </p:spPr>
        <p:txBody>
          <a:bodyPr>
            <a:normAutofit/>
          </a:bodyPr>
          <a:lstStyle/>
          <a:p>
            <a:r>
              <a:rPr lang="en-US" sz="1800" dirty="0"/>
              <a:t>Reprimands</a:t>
            </a:r>
          </a:p>
          <a:p>
            <a:r>
              <a:rPr lang="en-US" sz="1800" dirty="0"/>
              <a:t>Mandatory training</a:t>
            </a:r>
          </a:p>
          <a:p>
            <a:r>
              <a:rPr lang="en-US" sz="1800" dirty="0"/>
              <a:t>Coaching/counseling</a:t>
            </a:r>
          </a:p>
          <a:p>
            <a:r>
              <a:rPr lang="en-US" sz="1800" dirty="0"/>
              <a:t>Mandatory monitoring</a:t>
            </a:r>
          </a:p>
          <a:p>
            <a:r>
              <a:rPr lang="en-US" sz="1800" dirty="0"/>
              <a:t>Partial or full probation/suspension</a:t>
            </a:r>
          </a:p>
          <a:p>
            <a:r>
              <a:rPr lang="en-US" sz="1800" dirty="0"/>
              <a:t>Permanent separation from the University</a:t>
            </a:r>
          </a:p>
          <a:p>
            <a:r>
              <a:rPr lang="en-US" sz="1800" dirty="0"/>
              <a:t>Other</a:t>
            </a:r>
          </a:p>
        </p:txBody>
      </p:sp>
      <p:sp>
        <p:nvSpPr>
          <p:cNvPr id="7" name="Content Placeholder 6">
            <a:extLst>
              <a:ext uri="{FF2B5EF4-FFF2-40B4-BE49-F238E27FC236}">
                <a16:creationId xmlns:a16="http://schemas.microsoft.com/office/drawing/2014/main" id="{0A0FF1D4-D120-42E4-BD54-D8E925A8D860}"/>
              </a:ext>
            </a:extLst>
          </p:cNvPr>
          <p:cNvSpPr>
            <a:spLocks noGrp="1"/>
          </p:cNvSpPr>
          <p:nvPr>
            <p:ph sz="half" idx="2"/>
          </p:nvPr>
        </p:nvSpPr>
        <p:spPr>
          <a:xfrm>
            <a:off x="6338703" y="1059366"/>
            <a:ext cx="2194560" cy="3272883"/>
          </a:xfrm>
        </p:spPr>
        <p:txBody>
          <a:bodyPr>
            <a:normAutofit/>
          </a:bodyPr>
          <a:lstStyle/>
          <a:p>
            <a:r>
              <a:rPr lang="en-US" sz="1900" dirty="0"/>
              <a:t>Counseling</a:t>
            </a:r>
          </a:p>
          <a:p>
            <a:r>
              <a:rPr lang="en-US" sz="1900" dirty="0"/>
              <a:t>Accommodations</a:t>
            </a:r>
          </a:p>
          <a:p>
            <a:r>
              <a:rPr lang="en-US" sz="1900" dirty="0"/>
              <a:t>Separation of the parties</a:t>
            </a:r>
          </a:p>
          <a:p>
            <a:r>
              <a:rPr lang="en-US" sz="1900" dirty="0"/>
              <a:t>Training</a:t>
            </a:r>
          </a:p>
          <a:p>
            <a:endParaRPr lang="en-US" sz="1500" dirty="0"/>
          </a:p>
        </p:txBody>
      </p:sp>
    </p:spTree>
    <p:extLst>
      <p:ext uri="{BB962C8B-B14F-4D97-AF65-F5344CB8AC3E}">
        <p14:creationId xmlns:p14="http://schemas.microsoft.com/office/powerpoint/2010/main" val="41556821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081EA652-8C6A-4E69-BEB9-1708094745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9" name="Freeform: Shape 48">
            <a:extLst>
              <a:ext uri="{FF2B5EF4-FFF2-40B4-BE49-F238E27FC236}">
                <a16:creationId xmlns:a16="http://schemas.microsoft.com/office/drawing/2014/main" id="{F474090D-CD95-4B41-BE3D-6596953D32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8496" y="242639"/>
            <a:ext cx="3242924" cy="4659561"/>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 name="Right Triangle 50">
            <a:extLst>
              <a:ext uri="{FF2B5EF4-FFF2-40B4-BE49-F238E27FC236}">
                <a16:creationId xmlns:a16="http://schemas.microsoft.com/office/drawing/2014/main" id="{5298780A-33B9-4EA2-8F67-DE68AD628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2501900"/>
            <a:ext cx="2468880" cy="24003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B8F3E811-B104-4DFF-951A-008C860FF1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467456"/>
            <a:ext cx="8178790" cy="4205911"/>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Title 14">
            <a:extLst>
              <a:ext uri="{FF2B5EF4-FFF2-40B4-BE49-F238E27FC236}">
                <a16:creationId xmlns:a16="http://schemas.microsoft.com/office/drawing/2014/main" id="{F74EA4C3-4B09-49E6-8486-6BFF7DB38469}"/>
              </a:ext>
            </a:extLst>
          </p:cNvPr>
          <p:cNvSpPr>
            <a:spLocks noGrp="1"/>
          </p:cNvSpPr>
          <p:nvPr>
            <p:ph type="title"/>
          </p:nvPr>
        </p:nvSpPr>
        <p:spPr>
          <a:xfrm>
            <a:off x="6019652" y="1082542"/>
            <a:ext cx="2451162" cy="2554410"/>
          </a:xfrm>
        </p:spPr>
        <p:txBody>
          <a:bodyPr>
            <a:normAutofit/>
          </a:bodyPr>
          <a:lstStyle/>
          <a:p>
            <a:r>
              <a:rPr lang="en-US" sz="3500" dirty="0" smtClean="0"/>
              <a:t>Written Decision Will Contain</a:t>
            </a:r>
            <a:endParaRPr lang="en-US" sz="3500" dirty="0"/>
          </a:p>
        </p:txBody>
      </p:sp>
      <p:sp>
        <p:nvSpPr>
          <p:cNvPr id="16" name="Content Placeholder 15">
            <a:extLst>
              <a:ext uri="{FF2B5EF4-FFF2-40B4-BE49-F238E27FC236}">
                <a16:creationId xmlns:a16="http://schemas.microsoft.com/office/drawing/2014/main" id="{D08C5838-D746-469F-A0DC-83DAA47DE360}"/>
              </a:ext>
            </a:extLst>
          </p:cNvPr>
          <p:cNvSpPr>
            <a:spLocks noGrp="1"/>
          </p:cNvSpPr>
          <p:nvPr>
            <p:ph idx="1"/>
          </p:nvPr>
        </p:nvSpPr>
        <p:spPr>
          <a:xfrm>
            <a:off x="673186" y="242638"/>
            <a:ext cx="4620710" cy="4659561"/>
          </a:xfrm>
        </p:spPr>
        <p:txBody>
          <a:bodyPr anchor="ctr">
            <a:normAutofit fontScale="85000" lnSpcReduction="20000"/>
          </a:bodyPr>
          <a:lstStyle/>
          <a:p>
            <a:r>
              <a:rPr lang="en-US" sz="2400" dirty="0" smtClean="0"/>
              <a:t>Identification of the allegations potentially constituting sexual harassment;</a:t>
            </a:r>
            <a:endParaRPr lang="en-US" sz="2400" dirty="0"/>
          </a:p>
          <a:p>
            <a:r>
              <a:rPr lang="en-US" sz="2400" dirty="0" smtClean="0"/>
              <a:t>A description of the procedural steps taken by the University from receipt of the complain through the determination;</a:t>
            </a:r>
            <a:endParaRPr lang="en-US" sz="2400" dirty="0"/>
          </a:p>
          <a:p>
            <a:r>
              <a:rPr lang="en-US" sz="2400" dirty="0" smtClean="0"/>
              <a:t>Findings of fact supporting the decision;</a:t>
            </a:r>
            <a:endParaRPr lang="en-US" sz="2400" dirty="0"/>
          </a:p>
          <a:p>
            <a:r>
              <a:rPr lang="en-US" sz="2400" dirty="0" smtClean="0"/>
              <a:t>Conclusions of the application of University’s code of conduct to the facts;</a:t>
            </a:r>
          </a:p>
          <a:p>
            <a:r>
              <a:rPr lang="en-US" sz="2400" dirty="0" smtClean="0"/>
              <a:t>Statement of and rationale for the result for each allegation;</a:t>
            </a:r>
            <a:endParaRPr lang="en-US" sz="2400" dirty="0"/>
          </a:p>
          <a:p>
            <a:r>
              <a:rPr lang="en-US" sz="2400" dirty="0" smtClean="0"/>
              <a:t>Any disciplinary sanctions imposed;</a:t>
            </a:r>
          </a:p>
          <a:p>
            <a:r>
              <a:rPr lang="en-US" sz="2400" dirty="0" smtClean="0"/>
              <a:t>Whether the University will provide remedies to restore or maintain equal access to the educational program; and</a:t>
            </a:r>
            <a:endParaRPr lang="en-US" sz="2400" dirty="0"/>
          </a:p>
          <a:p>
            <a:r>
              <a:rPr lang="en-US" sz="2400" dirty="0" smtClean="0"/>
              <a:t>Identify ability and procedure for appeal.</a:t>
            </a:r>
            <a:endParaRPr lang="en-US" sz="1700" dirty="0"/>
          </a:p>
        </p:txBody>
      </p:sp>
    </p:spTree>
    <p:extLst>
      <p:ext uri="{BB962C8B-B14F-4D97-AF65-F5344CB8AC3E}">
        <p14:creationId xmlns:p14="http://schemas.microsoft.com/office/powerpoint/2010/main" val="17167661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E214AA7-F028-4A0D-8698-61AEC754D1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198755"/>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BE9F333-8FC2-4EDE-B286-F174272C37B8}"/>
              </a:ext>
            </a:extLst>
          </p:cNvPr>
          <p:cNvSpPr>
            <a:spLocks noGrp="1"/>
          </p:cNvSpPr>
          <p:nvPr>
            <p:ph type="title"/>
          </p:nvPr>
        </p:nvSpPr>
        <p:spPr>
          <a:xfrm>
            <a:off x="869949" y="746488"/>
            <a:ext cx="7404101" cy="895476"/>
          </a:xfrm>
          <a:solidFill>
            <a:srgbClr val="FFFFFF"/>
          </a:solidFill>
          <a:ln w="38100">
            <a:solidFill>
              <a:srgbClr val="7F7F7F"/>
            </a:solidFill>
            <a:miter lim="800000"/>
          </a:ln>
        </p:spPr>
        <p:txBody>
          <a:bodyPr>
            <a:normAutofit/>
          </a:bodyPr>
          <a:lstStyle/>
          <a:p>
            <a:pPr algn="ctr"/>
            <a:r>
              <a:rPr lang="en-US" sz="4000" dirty="0">
                <a:solidFill>
                  <a:srgbClr val="3F3F3F"/>
                </a:solidFill>
              </a:rPr>
              <a:t>Appeal</a:t>
            </a:r>
          </a:p>
        </p:txBody>
      </p:sp>
      <p:sp>
        <p:nvSpPr>
          <p:cNvPr id="3" name="Content Placeholder 2">
            <a:extLst>
              <a:ext uri="{FF2B5EF4-FFF2-40B4-BE49-F238E27FC236}">
                <a16:creationId xmlns:a16="http://schemas.microsoft.com/office/drawing/2014/main" id="{B4DD8C9D-AE9F-4BF1-A161-6A9F11A69701}"/>
              </a:ext>
            </a:extLst>
          </p:cNvPr>
          <p:cNvSpPr>
            <a:spLocks noGrp="1"/>
          </p:cNvSpPr>
          <p:nvPr>
            <p:ph sz="half" idx="1"/>
          </p:nvPr>
        </p:nvSpPr>
        <p:spPr>
          <a:xfrm>
            <a:off x="1107686" y="2166187"/>
            <a:ext cx="3223013" cy="2219833"/>
          </a:xfrm>
        </p:spPr>
        <p:txBody>
          <a:bodyPr anchor="t">
            <a:noAutofit/>
          </a:bodyPr>
          <a:lstStyle/>
          <a:p>
            <a:r>
              <a:rPr lang="en-US" sz="2400" dirty="0"/>
              <a:t>Adjudication (Hearing or Administrative Adjudication)</a:t>
            </a:r>
          </a:p>
          <a:p>
            <a:r>
              <a:rPr lang="en-US" sz="2400" dirty="0"/>
              <a:t>Dismissal</a:t>
            </a:r>
          </a:p>
          <a:p>
            <a:r>
              <a:rPr lang="en-US" sz="2400" b="1" dirty="0"/>
              <a:t>Not</a:t>
            </a:r>
            <a:r>
              <a:rPr lang="en-US" sz="2400" dirty="0"/>
              <a:t> for an Informal Resolution</a:t>
            </a:r>
            <a:endParaRPr lang="en-US" sz="2400" b="1" dirty="0"/>
          </a:p>
        </p:txBody>
      </p:sp>
      <p:cxnSp>
        <p:nvCxnSpPr>
          <p:cNvPr id="25" name="Straight Connector 24">
            <a:extLst>
              <a:ext uri="{FF2B5EF4-FFF2-40B4-BE49-F238E27FC236}">
                <a16:creationId xmlns:a16="http://schemas.microsoft.com/office/drawing/2014/main" id="{D6206FDC-2777-4D7F-AF9C-73413DA664C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72000" y="2166187"/>
            <a:ext cx="0" cy="207685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D16A1E2-2075-41F4-982E-0D62F747E567}"/>
              </a:ext>
            </a:extLst>
          </p:cNvPr>
          <p:cNvSpPr>
            <a:spLocks noGrp="1"/>
          </p:cNvSpPr>
          <p:nvPr>
            <p:ph sz="half" idx="2"/>
          </p:nvPr>
        </p:nvSpPr>
        <p:spPr>
          <a:xfrm>
            <a:off x="4813298" y="1809750"/>
            <a:ext cx="4102090" cy="3047999"/>
          </a:xfrm>
        </p:spPr>
        <p:txBody>
          <a:bodyPr anchor="t">
            <a:noAutofit/>
          </a:bodyPr>
          <a:lstStyle/>
          <a:p>
            <a:r>
              <a:rPr lang="en-US" sz="1800" dirty="0"/>
              <a:t>Procedural irregularity affected the outcome</a:t>
            </a:r>
          </a:p>
          <a:p>
            <a:r>
              <a:rPr lang="en-US" sz="1800" dirty="0"/>
              <a:t>New material evidence that was not reasonably available at the time the determination/dismissal</a:t>
            </a:r>
          </a:p>
          <a:p>
            <a:r>
              <a:rPr lang="en-US" sz="1800" dirty="0"/>
              <a:t>Conflict of interest that affected the outcome</a:t>
            </a:r>
          </a:p>
          <a:p>
            <a:r>
              <a:rPr lang="en-US" sz="1800" dirty="0"/>
              <a:t>The punishment or the corrective action imposed is disproportionate </a:t>
            </a:r>
          </a:p>
          <a:p>
            <a:r>
              <a:rPr lang="en-US" sz="1800" dirty="0"/>
              <a:t>No other grounds for appeal are permitted</a:t>
            </a:r>
          </a:p>
        </p:txBody>
      </p:sp>
    </p:spTree>
    <p:extLst>
      <p:ext uri="{BB962C8B-B14F-4D97-AF65-F5344CB8AC3E}">
        <p14:creationId xmlns:p14="http://schemas.microsoft.com/office/powerpoint/2010/main" val="3147914182"/>
      </p:ext>
    </p:extLst>
  </p:cSld>
  <p:clrMapOvr>
    <a:overrideClrMapping bg1="dk1" tx1="lt1" bg2="dk2" tx2="lt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51435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E220C5-6389-4A34-9720-5E8E6E8F099B}"/>
              </a:ext>
            </a:extLst>
          </p:cNvPr>
          <p:cNvSpPr>
            <a:spLocks noGrp="1"/>
          </p:cNvSpPr>
          <p:nvPr>
            <p:ph type="title" idx="4294967295"/>
          </p:nvPr>
        </p:nvSpPr>
        <p:spPr>
          <a:xfrm>
            <a:off x="515125" y="865179"/>
            <a:ext cx="2400300" cy="3345872"/>
          </a:xfrm>
          <a:prstGeom prst="rect">
            <a:avLst/>
          </a:prstGeom>
        </p:spPr>
        <p:txBody>
          <a:bodyPr vert="horz" lIns="91440" tIns="45720" rIns="91440" bIns="45720" rtlCol="0" anchor="ctr">
            <a:normAutofit/>
          </a:bodyPr>
          <a:lstStyle/>
          <a:p>
            <a:pPr defTabSz="914400"/>
            <a:r>
              <a:rPr lang="en-US" sz="4100" kern="1200" dirty="0">
                <a:solidFill>
                  <a:schemeClr val="accent5">
                    <a:lumMod val="50000"/>
                  </a:schemeClr>
                </a:solidFill>
                <a:latin typeface="+mj-lt"/>
                <a:ea typeface="+mj-ea"/>
                <a:cs typeface="+mj-cs"/>
              </a:rPr>
              <a:t>Informal Resolution</a:t>
            </a:r>
          </a:p>
        </p:txBody>
      </p:sp>
      <p:sp>
        <p:nvSpPr>
          <p:cNvPr id="14" name="Arc 13">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1841609"/>
            <a:ext cx="3062575"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79CE118F-60AD-4A14-ACE3-9BD899913CFA}"/>
              </a:ext>
            </a:extLst>
          </p:cNvPr>
          <p:cNvSpPr>
            <a:spLocks noGrp="1"/>
          </p:cNvSpPr>
          <p:nvPr>
            <p:ph idx="4294967295"/>
          </p:nvPr>
        </p:nvSpPr>
        <p:spPr>
          <a:xfrm>
            <a:off x="3335481" y="443508"/>
            <a:ext cx="5179868" cy="4189214"/>
          </a:xfrm>
          <a:prstGeom prst="rect">
            <a:avLst/>
          </a:prstGeom>
        </p:spPr>
        <p:txBody>
          <a:bodyPr vert="horz" lIns="91440" tIns="45720" rIns="91440" bIns="45720" rtlCol="0" anchor="ctr">
            <a:normAutofit/>
          </a:bodyPr>
          <a:lstStyle/>
          <a:p>
            <a:pPr indent="-228600" defTabSz="914400"/>
            <a:r>
              <a:rPr lang="en-US" dirty="0"/>
              <a:t>(Not permitted in Employee </a:t>
            </a:r>
            <a:r>
              <a:rPr lang="en-US" b="1" dirty="0">
                <a:sym typeface="Wingdings" panose="05000000000000000000" pitchFamily="2" charset="2"/>
              </a:rPr>
              <a:t></a:t>
            </a:r>
            <a:r>
              <a:rPr lang="en-US" dirty="0"/>
              <a:t> Student Sexual Harassment)</a:t>
            </a:r>
          </a:p>
          <a:p>
            <a:pPr indent="-228600" defTabSz="914400"/>
            <a:r>
              <a:rPr lang="en-US" dirty="0"/>
              <a:t>Parties may consent to information resolution at any time, with the approval of the Title IX Coordinator</a:t>
            </a:r>
          </a:p>
          <a:p>
            <a:pPr indent="-228600" defTabSz="914400"/>
            <a:r>
              <a:rPr lang="en-US" dirty="0"/>
              <a:t>Process is determined by the parties and the Title IX Coordinator and agreed to in writing</a:t>
            </a:r>
          </a:p>
          <a:p>
            <a:pPr indent="-228600" defTabSz="914400"/>
            <a:r>
              <a:rPr lang="en-US" dirty="0"/>
              <a:t>Resolution (if reached) is also agreed to in writing</a:t>
            </a:r>
          </a:p>
          <a:p>
            <a:pPr indent="-228600" defTabSz="914400"/>
            <a:r>
              <a:rPr lang="en-US" dirty="0"/>
              <a:t>Once signed, the resolution is final and not appealable</a:t>
            </a:r>
          </a:p>
        </p:txBody>
      </p:sp>
    </p:spTree>
    <p:extLst>
      <p:ext uri="{BB962C8B-B14F-4D97-AF65-F5344CB8AC3E}">
        <p14:creationId xmlns:p14="http://schemas.microsoft.com/office/powerpoint/2010/main" val="30756829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670DBD5-770C-4383-9F54-5B86E86BD5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7707" y="0"/>
            <a:ext cx="7328585" cy="51435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7AF978-3FF3-4F40-812B-BC65CEB06775}"/>
              </a:ext>
            </a:extLst>
          </p:cNvPr>
          <p:cNvSpPr>
            <a:spLocks noGrp="1"/>
          </p:cNvSpPr>
          <p:nvPr>
            <p:ph type="title"/>
          </p:nvPr>
        </p:nvSpPr>
        <p:spPr>
          <a:xfrm>
            <a:off x="628649" y="53578"/>
            <a:ext cx="7886700" cy="994172"/>
          </a:xfrm>
        </p:spPr>
        <p:txBody>
          <a:bodyPr/>
          <a:lstStyle/>
          <a:p>
            <a:pPr algn="ctr"/>
            <a:r>
              <a:rPr lang="en-US" dirty="0"/>
              <a:t>Sexual Misconduct Procedures</a:t>
            </a:r>
          </a:p>
        </p:txBody>
      </p:sp>
      <p:graphicFrame>
        <p:nvGraphicFramePr>
          <p:cNvPr id="6" name="Content Placeholder 5">
            <a:extLst>
              <a:ext uri="{FF2B5EF4-FFF2-40B4-BE49-F238E27FC236}">
                <a16:creationId xmlns:a16="http://schemas.microsoft.com/office/drawing/2014/main" id="{4B523EC1-94BA-4117-83F7-9D423EADB51E}"/>
              </a:ext>
            </a:extLst>
          </p:cNvPr>
          <p:cNvGraphicFramePr>
            <a:graphicFrameLocks noGrp="1"/>
          </p:cNvGraphicFramePr>
          <p:nvPr>
            <p:ph idx="1"/>
            <p:extLst>
              <p:ext uri="{D42A27DB-BD31-4B8C-83A1-F6EECF244321}">
                <p14:modId xmlns:p14="http://schemas.microsoft.com/office/powerpoint/2010/main" val="4189078499"/>
              </p:ext>
            </p:extLst>
          </p:nvPr>
        </p:nvGraphicFramePr>
        <p:xfrm>
          <a:off x="190500" y="1047750"/>
          <a:ext cx="8763000" cy="4095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682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B775CD93-9DF2-48CB-9F57-1BCA9A46C7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8" y="336041"/>
            <a:ext cx="2560777" cy="285094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03494197-672E-4E20-BAA7-34C71A897B34}"/>
              </a:ext>
            </a:extLst>
          </p:cNvPr>
          <p:cNvSpPr>
            <a:spLocks noGrp="1"/>
          </p:cNvSpPr>
          <p:nvPr>
            <p:ph type="title"/>
          </p:nvPr>
        </p:nvSpPr>
        <p:spPr>
          <a:xfrm>
            <a:off x="582930" y="548639"/>
            <a:ext cx="2133893" cy="2428184"/>
          </a:xfrm>
        </p:spPr>
        <p:txBody>
          <a:bodyPr>
            <a:normAutofit/>
          </a:bodyPr>
          <a:lstStyle/>
          <a:p>
            <a:r>
              <a:rPr lang="en-US" sz="3200" dirty="0" smtClean="0">
                <a:solidFill>
                  <a:srgbClr val="FFFFFF"/>
                </a:solidFill>
              </a:rPr>
              <a:t>Title </a:t>
            </a:r>
            <a:r>
              <a:rPr lang="en-US" sz="3200" dirty="0">
                <a:solidFill>
                  <a:srgbClr val="FFFFFF"/>
                </a:solidFill>
              </a:rPr>
              <a:t>IX Regulations</a:t>
            </a:r>
          </a:p>
        </p:txBody>
      </p:sp>
      <p:sp>
        <p:nvSpPr>
          <p:cNvPr id="62" name="Rectangle 61">
            <a:extLst>
              <a:ext uri="{FF2B5EF4-FFF2-40B4-BE49-F238E27FC236}">
                <a16:creationId xmlns:a16="http://schemas.microsoft.com/office/drawing/2014/main" id="{6166C6D1-23AC-49C4-BA07-238E4E9F8CE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7" y="3314420"/>
            <a:ext cx="2560777" cy="1484889"/>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4" name="Rectangle 63">
            <a:extLst>
              <a:ext uri="{FF2B5EF4-FFF2-40B4-BE49-F238E27FC236}">
                <a16:creationId xmlns:a16="http://schemas.microsoft.com/office/drawing/2014/main" id="{1C091803-41C2-48E0-9228-5148460C747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3452" y="336041"/>
            <a:ext cx="5766356" cy="4464559"/>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0DD19C-85B3-4E0E-8D64-2909C0E0AAB5}"/>
              </a:ext>
            </a:extLst>
          </p:cNvPr>
          <p:cNvSpPr>
            <a:spLocks noGrp="1"/>
          </p:cNvSpPr>
          <p:nvPr>
            <p:ph idx="1"/>
          </p:nvPr>
        </p:nvSpPr>
        <p:spPr>
          <a:xfrm>
            <a:off x="3284781" y="515146"/>
            <a:ext cx="5278194" cy="4106347"/>
          </a:xfrm>
        </p:spPr>
        <p:txBody>
          <a:bodyPr anchor="ctr">
            <a:normAutofit/>
          </a:bodyPr>
          <a:lstStyle/>
          <a:p>
            <a:r>
              <a:rPr lang="en-US" sz="3200" dirty="0"/>
              <a:t>Issued May 6, 2020</a:t>
            </a:r>
          </a:p>
          <a:p>
            <a:r>
              <a:rPr lang="en-US" sz="3200" dirty="0"/>
              <a:t>Effective August 14, 2020</a:t>
            </a:r>
          </a:p>
          <a:p>
            <a:r>
              <a:rPr lang="en-US" sz="3200" dirty="0"/>
              <a:t>Revised KCU Title IX and Sexual Misconduct Policy	</a:t>
            </a:r>
          </a:p>
        </p:txBody>
      </p:sp>
    </p:spTree>
    <p:extLst>
      <p:ext uri="{BB962C8B-B14F-4D97-AF65-F5344CB8AC3E}">
        <p14:creationId xmlns:p14="http://schemas.microsoft.com/office/powerpoint/2010/main" val="3991234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5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Title 3">
            <a:extLst>
              <a:ext uri="{FF2B5EF4-FFF2-40B4-BE49-F238E27FC236}">
                <a16:creationId xmlns:a16="http://schemas.microsoft.com/office/drawing/2014/main" id="{14A707CC-F053-4341-B170-C453CD0F2633}"/>
              </a:ext>
            </a:extLst>
          </p:cNvPr>
          <p:cNvSpPr>
            <a:spLocks noGrp="1"/>
          </p:cNvSpPr>
          <p:nvPr>
            <p:ph type="title" idx="4294967295"/>
          </p:nvPr>
        </p:nvSpPr>
        <p:spPr>
          <a:xfrm>
            <a:off x="480059" y="1540230"/>
            <a:ext cx="2751871" cy="2070074"/>
          </a:xfrm>
        </p:spPr>
        <p:txBody>
          <a:bodyPr vert="horz" lIns="91440" tIns="45720" rIns="91440" bIns="45720" rtlCol="0" anchor="ctr">
            <a:normAutofit/>
          </a:bodyPr>
          <a:lstStyle/>
          <a:p>
            <a:pPr defTabSz="914400"/>
            <a:r>
              <a:rPr lang="en-US" sz="4400" kern="1200">
                <a:solidFill>
                  <a:srgbClr val="FFFFFF"/>
                </a:solidFill>
                <a:latin typeface="+mj-lt"/>
                <a:ea typeface="+mj-ea"/>
                <a:cs typeface="+mj-cs"/>
              </a:rPr>
              <a:t>Policy Prohibits …</a:t>
            </a:r>
          </a:p>
        </p:txBody>
      </p:sp>
      <p:sp>
        <p:nvSpPr>
          <p:cNvPr id="5" name="Content Placeholder 4">
            <a:extLst>
              <a:ext uri="{FF2B5EF4-FFF2-40B4-BE49-F238E27FC236}">
                <a16:creationId xmlns:a16="http://schemas.microsoft.com/office/drawing/2014/main" id="{96494632-53F6-4ACA-8FE9-BBCF7F41723D}"/>
              </a:ext>
            </a:extLst>
          </p:cNvPr>
          <p:cNvSpPr>
            <a:spLocks noGrp="1"/>
          </p:cNvSpPr>
          <p:nvPr>
            <p:ph idx="4294967295"/>
          </p:nvPr>
        </p:nvSpPr>
        <p:spPr>
          <a:xfrm>
            <a:off x="4567930" y="601399"/>
            <a:ext cx="3979563" cy="3922976"/>
          </a:xfrm>
        </p:spPr>
        <p:txBody>
          <a:bodyPr vert="horz" lIns="91440" tIns="45720" rIns="91440" bIns="45720" rtlCol="0" anchor="ctr">
            <a:normAutofit/>
          </a:bodyPr>
          <a:lstStyle/>
          <a:p>
            <a:pPr lvl="1" indent="-228600" defTabSz="914400"/>
            <a:r>
              <a:rPr lang="en-US">
                <a:solidFill>
                  <a:srgbClr val="000000"/>
                </a:solidFill>
              </a:rPr>
              <a:t>Sexual Harassment</a:t>
            </a:r>
          </a:p>
          <a:p>
            <a:pPr lvl="1" indent="-228600" defTabSz="914400"/>
            <a:r>
              <a:rPr lang="en-US">
                <a:solidFill>
                  <a:srgbClr val="000000"/>
                </a:solidFill>
              </a:rPr>
              <a:t>Sexual Misconduct</a:t>
            </a:r>
          </a:p>
        </p:txBody>
      </p:sp>
    </p:spTree>
    <p:extLst>
      <p:ext uri="{BB962C8B-B14F-4D97-AF65-F5344CB8AC3E}">
        <p14:creationId xmlns:p14="http://schemas.microsoft.com/office/powerpoint/2010/main" val="288677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51435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33418F-C602-4410-A922-61831E74BCD5}"/>
              </a:ext>
            </a:extLst>
          </p:cNvPr>
          <p:cNvSpPr>
            <a:spLocks noGrp="1"/>
          </p:cNvSpPr>
          <p:nvPr>
            <p:ph type="title"/>
          </p:nvPr>
        </p:nvSpPr>
        <p:spPr>
          <a:xfrm>
            <a:off x="515125" y="865179"/>
            <a:ext cx="2400300" cy="3345872"/>
          </a:xfrm>
        </p:spPr>
        <p:txBody>
          <a:bodyPr>
            <a:normAutofit fontScale="90000"/>
          </a:bodyPr>
          <a:lstStyle/>
          <a:p>
            <a:r>
              <a:rPr lang="en-US" dirty="0">
                <a:solidFill>
                  <a:schemeClr val="tx2">
                    <a:lumMod val="75000"/>
                  </a:schemeClr>
                </a:solidFill>
              </a:rPr>
              <a:t>Interplay of Title IX and Sexual Misconduct Policy &amp; Other Policies</a:t>
            </a:r>
          </a:p>
        </p:txBody>
      </p:sp>
      <p:sp>
        <p:nvSpPr>
          <p:cNvPr id="12" name="Arc 11">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1841609"/>
            <a:ext cx="3062575"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5502307-DCA8-466A-BB1F-71A4D3B389EB}"/>
              </a:ext>
            </a:extLst>
          </p:cNvPr>
          <p:cNvSpPr>
            <a:spLocks noGrp="1"/>
          </p:cNvSpPr>
          <p:nvPr>
            <p:ph idx="1"/>
          </p:nvPr>
        </p:nvSpPr>
        <p:spPr>
          <a:xfrm>
            <a:off x="3335481" y="443508"/>
            <a:ext cx="5179868" cy="4189214"/>
          </a:xfrm>
        </p:spPr>
        <p:txBody>
          <a:bodyPr anchor="ctr">
            <a:normAutofit/>
          </a:bodyPr>
          <a:lstStyle/>
          <a:p>
            <a:r>
              <a:rPr lang="en-US" sz="2400" dirty="0"/>
              <a:t>Title IX and Sexual Misconduct Policy</a:t>
            </a:r>
          </a:p>
          <a:p>
            <a:r>
              <a:rPr lang="en-US" sz="2400" dirty="0"/>
              <a:t>Related Policies</a:t>
            </a:r>
          </a:p>
          <a:p>
            <a:pPr lvl="1"/>
            <a:r>
              <a:rPr lang="en-US" sz="2400" dirty="0"/>
              <a:t>Non-Discrimination </a:t>
            </a:r>
          </a:p>
          <a:p>
            <a:pPr lvl="1"/>
            <a:r>
              <a:rPr lang="en-US" sz="2400" dirty="0"/>
              <a:t>Equal Employment Opportunity</a:t>
            </a:r>
          </a:p>
          <a:p>
            <a:pPr lvl="1"/>
            <a:r>
              <a:rPr lang="en-US" sz="2400" dirty="0"/>
              <a:t>Code of Professional Conduct</a:t>
            </a:r>
          </a:p>
          <a:p>
            <a:pPr lvl="1"/>
            <a:r>
              <a:rPr lang="en-US" sz="2400" dirty="0"/>
              <a:t>Handbooks</a:t>
            </a:r>
          </a:p>
          <a:p>
            <a:pPr lvl="1"/>
            <a:r>
              <a:rPr lang="en-US" sz="2400" dirty="0"/>
              <a:t>Other University Policies</a:t>
            </a:r>
          </a:p>
        </p:txBody>
      </p:sp>
    </p:spTree>
    <p:extLst>
      <p:ext uri="{BB962C8B-B14F-4D97-AF65-F5344CB8AC3E}">
        <p14:creationId xmlns:p14="http://schemas.microsoft.com/office/powerpoint/2010/main" val="418754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35A04CF-97D4-4FF7-B359-C546B1F62E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1DE7243B-5109-444B-8FAF-7437C66BC0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3315999" cy="51435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4C5D6221-DA7B-4611-AA26-7D8E349FDE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74171" cy="51435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itle 1">
            <a:extLst>
              <a:ext uri="{FF2B5EF4-FFF2-40B4-BE49-F238E27FC236}">
                <a16:creationId xmlns:a16="http://schemas.microsoft.com/office/drawing/2014/main" id="{F65C64E2-3ECA-4CCE-957E-C1403C0E0D95}"/>
              </a:ext>
            </a:extLst>
          </p:cNvPr>
          <p:cNvSpPr>
            <a:spLocks noGrp="1"/>
          </p:cNvSpPr>
          <p:nvPr>
            <p:ph type="title"/>
          </p:nvPr>
        </p:nvSpPr>
        <p:spPr>
          <a:xfrm>
            <a:off x="603504" y="1059366"/>
            <a:ext cx="2153321" cy="1617466"/>
          </a:xfrm>
        </p:spPr>
        <p:txBody>
          <a:bodyPr anchor="t">
            <a:normAutofit/>
          </a:bodyPr>
          <a:lstStyle/>
          <a:p>
            <a:r>
              <a:rPr lang="en-US" sz="2700" dirty="0">
                <a:solidFill>
                  <a:srgbClr val="FFFFFF"/>
                </a:solidFill>
              </a:rPr>
              <a:t>Scope of Title IX and Sexual Misconduct Policy</a:t>
            </a:r>
          </a:p>
        </p:txBody>
      </p:sp>
      <p:sp>
        <p:nvSpPr>
          <p:cNvPr id="14" name="Content Placeholder 2">
            <a:extLst>
              <a:ext uri="{FF2B5EF4-FFF2-40B4-BE49-F238E27FC236}">
                <a16:creationId xmlns:a16="http://schemas.microsoft.com/office/drawing/2014/main" id="{A507ECE6-897C-4E01-8F01-A2CE83DF6893}"/>
              </a:ext>
            </a:extLst>
          </p:cNvPr>
          <p:cNvSpPr>
            <a:spLocks noGrp="1"/>
          </p:cNvSpPr>
          <p:nvPr>
            <p:ph sz="half" idx="1"/>
          </p:nvPr>
        </p:nvSpPr>
        <p:spPr>
          <a:xfrm>
            <a:off x="3899244" y="1059366"/>
            <a:ext cx="2194560" cy="3417384"/>
          </a:xfrm>
        </p:spPr>
        <p:txBody>
          <a:bodyPr>
            <a:normAutofit/>
          </a:bodyPr>
          <a:lstStyle/>
          <a:p>
            <a:r>
              <a:rPr lang="en-US" sz="2000" dirty="0"/>
              <a:t>All faculty, staff, employees</a:t>
            </a:r>
          </a:p>
          <a:p>
            <a:r>
              <a:rPr lang="en-US" sz="2000" dirty="0"/>
              <a:t>Volunteers</a:t>
            </a:r>
          </a:p>
          <a:p>
            <a:r>
              <a:rPr lang="en-US" sz="2000" dirty="0"/>
              <a:t>Contractors </a:t>
            </a:r>
          </a:p>
          <a:p>
            <a:r>
              <a:rPr lang="en-US" sz="2000" dirty="0"/>
              <a:t>Students</a:t>
            </a:r>
          </a:p>
          <a:p>
            <a:r>
              <a:rPr lang="en-US" sz="2000" dirty="0"/>
              <a:t>Visitors</a:t>
            </a:r>
          </a:p>
          <a:p>
            <a:pPr marL="0" indent="0">
              <a:buNone/>
            </a:pPr>
            <a:endParaRPr lang="en-US" sz="1500" i="1" dirty="0"/>
          </a:p>
        </p:txBody>
      </p:sp>
      <p:sp>
        <p:nvSpPr>
          <p:cNvPr id="19" name="Content Placeholder 3">
            <a:extLst>
              <a:ext uri="{FF2B5EF4-FFF2-40B4-BE49-F238E27FC236}">
                <a16:creationId xmlns:a16="http://schemas.microsoft.com/office/drawing/2014/main" id="{A6B97B00-E8C0-4B79-A0D2-44EEB0B64136}"/>
              </a:ext>
            </a:extLst>
          </p:cNvPr>
          <p:cNvSpPr>
            <a:spLocks noGrp="1"/>
          </p:cNvSpPr>
          <p:nvPr>
            <p:ph sz="half" idx="2"/>
          </p:nvPr>
        </p:nvSpPr>
        <p:spPr>
          <a:xfrm>
            <a:off x="6093804" y="1059366"/>
            <a:ext cx="2439459" cy="3874584"/>
          </a:xfrm>
        </p:spPr>
        <p:txBody>
          <a:bodyPr>
            <a:normAutofit/>
          </a:bodyPr>
          <a:lstStyle/>
          <a:p>
            <a:pPr>
              <a:spcBef>
                <a:spcPts val="0"/>
              </a:spcBef>
              <a:spcAft>
                <a:spcPts val="600"/>
              </a:spcAft>
            </a:pPr>
            <a:r>
              <a:rPr lang="en-US" sz="2000" dirty="0"/>
              <a:t>Recruiting</a:t>
            </a:r>
          </a:p>
          <a:p>
            <a:pPr>
              <a:spcBef>
                <a:spcPts val="0"/>
              </a:spcBef>
              <a:spcAft>
                <a:spcPts val="600"/>
              </a:spcAft>
            </a:pPr>
            <a:r>
              <a:rPr lang="en-US" sz="2000" dirty="0"/>
              <a:t>Admissions</a:t>
            </a:r>
          </a:p>
          <a:p>
            <a:pPr>
              <a:spcBef>
                <a:spcPts val="0"/>
              </a:spcBef>
              <a:spcAft>
                <a:spcPts val="600"/>
              </a:spcAft>
            </a:pPr>
            <a:r>
              <a:rPr lang="en-US" sz="2000" dirty="0"/>
              <a:t>Financial Aid/Scholarships</a:t>
            </a:r>
          </a:p>
          <a:p>
            <a:pPr>
              <a:spcBef>
                <a:spcPts val="0"/>
              </a:spcBef>
              <a:spcAft>
                <a:spcPts val="600"/>
              </a:spcAft>
            </a:pPr>
            <a:r>
              <a:rPr lang="en-US" sz="2000" dirty="0"/>
              <a:t>Housing</a:t>
            </a:r>
          </a:p>
          <a:p>
            <a:pPr>
              <a:spcBef>
                <a:spcPts val="0"/>
              </a:spcBef>
              <a:spcAft>
                <a:spcPts val="600"/>
              </a:spcAft>
            </a:pPr>
            <a:r>
              <a:rPr lang="en-US" sz="2000" dirty="0"/>
              <a:t>Academics</a:t>
            </a:r>
          </a:p>
          <a:p>
            <a:pPr>
              <a:spcBef>
                <a:spcPts val="0"/>
              </a:spcBef>
              <a:spcAft>
                <a:spcPts val="600"/>
              </a:spcAft>
            </a:pPr>
            <a:r>
              <a:rPr lang="en-US" sz="2000" dirty="0"/>
              <a:t>Clinicals</a:t>
            </a:r>
          </a:p>
          <a:p>
            <a:pPr>
              <a:spcBef>
                <a:spcPts val="0"/>
              </a:spcBef>
              <a:spcAft>
                <a:spcPts val="600"/>
              </a:spcAft>
            </a:pPr>
            <a:r>
              <a:rPr lang="en-US" sz="2000" dirty="0"/>
              <a:t>Extracurricular Activities</a:t>
            </a:r>
          </a:p>
          <a:p>
            <a:pPr>
              <a:spcBef>
                <a:spcPts val="0"/>
              </a:spcBef>
              <a:spcAft>
                <a:spcPts val="600"/>
              </a:spcAft>
            </a:pPr>
            <a:r>
              <a:rPr lang="en-US" sz="2000" dirty="0"/>
              <a:t>Service Learning</a:t>
            </a:r>
          </a:p>
          <a:p>
            <a:pPr>
              <a:spcBef>
                <a:spcPts val="0"/>
              </a:spcBef>
              <a:spcAft>
                <a:spcPts val="600"/>
              </a:spcAft>
            </a:pPr>
            <a:r>
              <a:rPr lang="en-US" sz="2000" dirty="0"/>
              <a:t>Employment</a:t>
            </a:r>
            <a:endParaRPr lang="en-US" sz="1800" dirty="0"/>
          </a:p>
        </p:txBody>
      </p:sp>
    </p:spTree>
    <p:extLst>
      <p:ext uri="{BB962C8B-B14F-4D97-AF65-F5344CB8AC3E}">
        <p14:creationId xmlns:p14="http://schemas.microsoft.com/office/powerpoint/2010/main" val="3910699456"/>
      </p:ext>
    </p:extLst>
  </p:cSld>
  <p:clrMapOvr>
    <a:masterClrMapping/>
  </p:clrMapOvr>
</p:sld>
</file>

<file path=ppt/theme/theme1.xml><?xml version="1.0" encoding="utf-8"?>
<a:theme xmlns:a="http://schemas.openxmlformats.org/drawingml/2006/main" name="Office Theme">
  <a:themeElements>
    <a:clrScheme name="Custom 9">
      <a:dk1>
        <a:srgbClr val="151515"/>
      </a:dk1>
      <a:lt1>
        <a:srgbClr val="FFFFFF"/>
      </a:lt1>
      <a:dk2>
        <a:srgbClr val="7A4E6E"/>
      </a:dk2>
      <a:lt2>
        <a:srgbClr val="FFFFFF"/>
      </a:lt2>
      <a:accent1>
        <a:srgbClr val="432341"/>
      </a:accent1>
      <a:accent2>
        <a:srgbClr val="D8D8D8"/>
      </a:accent2>
      <a:accent3>
        <a:srgbClr val="A5A5A5"/>
      </a:accent3>
      <a:accent4>
        <a:srgbClr val="5F4966"/>
      </a:accent4>
      <a:accent5>
        <a:srgbClr val="B7A3BD"/>
      </a:accent5>
      <a:accent6>
        <a:srgbClr val="9D90A0"/>
      </a:accent6>
      <a:hlink>
        <a:srgbClr val="B68DAB"/>
      </a:hlink>
      <a:folHlink>
        <a:srgbClr val="5F4966"/>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3872</Words>
  <Application>Microsoft Office PowerPoint</Application>
  <PresentationFormat>On-screen Show (16:9)</PresentationFormat>
  <Paragraphs>348</Paragraphs>
  <Slides>57</Slides>
  <Notes>51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Calibri Light</vt:lpstr>
      <vt:lpstr>Georgia</vt:lpstr>
      <vt:lpstr>Wingdings</vt:lpstr>
      <vt:lpstr>Office Theme</vt:lpstr>
      <vt:lpstr>Title IX &amp; Sexual Misconduct Training for Coordinators, Investigators, and Hearing Officers</vt:lpstr>
      <vt:lpstr>Agenda</vt:lpstr>
      <vt:lpstr>Kansas City University</vt:lpstr>
      <vt:lpstr>Relevant Laws</vt:lpstr>
      <vt:lpstr>What is Title IX</vt:lpstr>
      <vt:lpstr>Title IX Regulations</vt:lpstr>
      <vt:lpstr>Policy Prohibits …</vt:lpstr>
      <vt:lpstr>Interplay of Title IX and Sexual Misconduct Policy &amp; Other Policies</vt:lpstr>
      <vt:lpstr>Scope of Title IX and Sexual Misconduct Policy</vt:lpstr>
      <vt:lpstr>Reporting Sexual Harassment/Sexual Misconduct</vt:lpstr>
      <vt:lpstr>Title IX and Sexual Misconduct Reporting – Contacts </vt:lpstr>
      <vt:lpstr>Designated Confidential Resources</vt:lpstr>
      <vt:lpstr>Do not promise confidentiality</vt:lpstr>
      <vt:lpstr>Timing of Reports</vt:lpstr>
      <vt:lpstr>What is Sexual Harassment?</vt:lpstr>
      <vt:lpstr>What is Sexual Misconduct?</vt:lpstr>
      <vt:lpstr> Examples of Sexual Misconduct</vt:lpstr>
      <vt:lpstr>Quid Pro Quo Sexual Harassment</vt:lpstr>
      <vt:lpstr>Hostile Environment Sexual Harassment</vt:lpstr>
      <vt:lpstr>Sexual Assault</vt:lpstr>
      <vt:lpstr>Missouri Law: Sexual Violence</vt:lpstr>
      <vt:lpstr>Missouri Law: Sexual Violence (cont.)</vt:lpstr>
      <vt:lpstr>Consent</vt:lpstr>
      <vt:lpstr>Incapacitation</vt:lpstr>
      <vt:lpstr>Domestic Violence</vt:lpstr>
      <vt:lpstr>Dating Violence</vt:lpstr>
      <vt:lpstr>Stalking</vt:lpstr>
      <vt:lpstr>Warning Signs of Abusive Relationships</vt:lpstr>
      <vt:lpstr>Retaliation</vt:lpstr>
      <vt:lpstr>A note about protected speech . . .</vt:lpstr>
      <vt:lpstr>When is KCU’s Title IX &amp; Sexual Misconduct Policy Used?</vt:lpstr>
      <vt:lpstr>What happens when a report is made?</vt:lpstr>
      <vt:lpstr>Conduct that Constitutes a Crime</vt:lpstr>
      <vt:lpstr>Preserving Evidence</vt:lpstr>
      <vt:lpstr>Protection Orders</vt:lpstr>
      <vt:lpstr>Bystander Intervention</vt:lpstr>
      <vt:lpstr>Tips for Bystander Intervention</vt:lpstr>
      <vt:lpstr>Sexual Harassment Resolution Procedures</vt:lpstr>
      <vt:lpstr>Notices</vt:lpstr>
      <vt:lpstr>Conflicts of Interest</vt:lpstr>
      <vt:lpstr>Advisor of Choice</vt:lpstr>
      <vt:lpstr>Formal Complaint</vt:lpstr>
      <vt:lpstr>Dismissal Prior to Investigation</vt:lpstr>
      <vt:lpstr>Supportive Measures</vt:lpstr>
      <vt:lpstr>Trauma Responses</vt:lpstr>
      <vt:lpstr>Investigation</vt:lpstr>
      <vt:lpstr>Investigation Report</vt:lpstr>
      <vt:lpstr>Hearing Process</vt:lpstr>
      <vt:lpstr>Hearing</vt:lpstr>
      <vt:lpstr>Relevancy</vt:lpstr>
      <vt:lpstr>Parties/Witnesses Choosing Not to Be Questioned</vt:lpstr>
      <vt:lpstr>After the Hearing</vt:lpstr>
      <vt:lpstr>Discipline &amp; Remedial Measures</vt:lpstr>
      <vt:lpstr>Written Decision Will Contain</vt:lpstr>
      <vt:lpstr>Appeal</vt:lpstr>
      <vt:lpstr>Informal Resolution</vt:lpstr>
      <vt:lpstr>Sexual Misconduct Procedures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2020-12-15T01:38:00Z</dcterms:created>
  <dcterms:modified xsi:type="dcterms:W3CDTF">2023-11-27T20:10:56Z</dcterms:modified>
</cp:coreProperties>
</file>